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256" r:id="rId2"/>
    <p:sldId id="309" r:id="rId3"/>
    <p:sldId id="310" r:id="rId4"/>
    <p:sldId id="436" r:id="rId5"/>
    <p:sldId id="437" r:id="rId6"/>
    <p:sldId id="438" r:id="rId7"/>
    <p:sldId id="439" r:id="rId8"/>
    <p:sldId id="440" r:id="rId9"/>
    <p:sldId id="311" r:id="rId10"/>
    <p:sldId id="453" r:id="rId11"/>
    <p:sldId id="454" r:id="rId12"/>
    <p:sldId id="455" r:id="rId13"/>
    <p:sldId id="312" r:id="rId14"/>
    <p:sldId id="456" r:id="rId15"/>
    <p:sldId id="458" r:id="rId16"/>
    <p:sldId id="459" r:id="rId17"/>
    <p:sldId id="460" r:id="rId18"/>
    <p:sldId id="461" r:id="rId19"/>
    <p:sldId id="465" r:id="rId20"/>
    <p:sldId id="558" r:id="rId21"/>
    <p:sldId id="468" r:id="rId22"/>
    <p:sldId id="469" r:id="rId23"/>
    <p:sldId id="470" r:id="rId24"/>
    <p:sldId id="471" r:id="rId25"/>
    <p:sldId id="476" r:id="rId26"/>
    <p:sldId id="560" r:id="rId27"/>
    <p:sldId id="477" r:id="rId28"/>
    <p:sldId id="480" r:id="rId29"/>
    <p:sldId id="563" r:id="rId30"/>
    <p:sldId id="482" r:id="rId31"/>
    <p:sldId id="565" r:id="rId32"/>
    <p:sldId id="483" r:id="rId33"/>
    <p:sldId id="566" r:id="rId34"/>
    <p:sldId id="484" r:id="rId35"/>
    <p:sldId id="567" r:id="rId36"/>
    <p:sldId id="485" r:id="rId37"/>
    <p:sldId id="568" r:id="rId38"/>
    <p:sldId id="487" r:id="rId39"/>
    <p:sldId id="570" r:id="rId40"/>
    <p:sldId id="517" r:id="rId41"/>
    <p:sldId id="518" r:id="rId42"/>
    <p:sldId id="519" r:id="rId43"/>
    <p:sldId id="520" r:id="rId44"/>
    <p:sldId id="521" r:id="rId45"/>
    <p:sldId id="522" r:id="rId46"/>
    <p:sldId id="523" r:id="rId47"/>
    <p:sldId id="524" r:id="rId48"/>
    <p:sldId id="525" r:id="rId49"/>
    <p:sldId id="576" r:id="rId50"/>
    <p:sldId id="318" r:id="rId51"/>
    <p:sldId id="526" r:id="rId52"/>
    <p:sldId id="527" r:id="rId53"/>
    <p:sldId id="528" r:id="rId54"/>
    <p:sldId id="529" r:id="rId55"/>
    <p:sldId id="577" r:id="rId56"/>
    <p:sldId id="530" r:id="rId57"/>
    <p:sldId id="531" r:id="rId58"/>
    <p:sldId id="578" r:id="rId59"/>
    <p:sldId id="269" r:id="rId6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ADB7"/>
    <a:srgbClr val="95B3D7"/>
    <a:srgbClr val="F5A44E"/>
    <a:srgbClr val="A1B972"/>
    <a:srgbClr val="A3E271"/>
    <a:srgbClr val="F4D522"/>
    <a:srgbClr val="08B8C3"/>
    <a:srgbClr val="FEE100"/>
    <a:srgbClr val="D99694"/>
    <a:srgbClr val="4F80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110" d="100"/>
          <a:sy n="110" d="100"/>
        </p:scale>
        <p:origin x="-78" y="-420"/>
      </p:cViewPr>
      <p:guideLst>
        <p:guide orient="horz" pos="350"/>
        <p:guide orient="horz" pos="2890"/>
        <p:guide orient="horz" pos="395"/>
        <p:guide pos="249"/>
        <p:guide pos="551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文本占位符 3"/>
          <p:cNvSpPr>
            <a:spLocks noGrp="1"/>
          </p:cNvSpPr>
          <p:nvPr>
            <p:ph type="body" sz="quarter" idx="10"/>
          </p:nvPr>
        </p:nvSpPr>
        <p:spPr>
          <a:xfrm>
            <a:off x="395288" y="627063"/>
            <a:ext cx="8353425" cy="3960812"/>
          </a:xfrm>
          <a:prstGeom prst="rect">
            <a:avLst/>
          </a:prstGeom>
        </p:spPr>
        <p:txBody>
          <a:bodyPr/>
          <a:lstStyle>
            <a:lvl1pPr marL="0" indent="540000" eaLnBrk="1" hangingPunct="1">
              <a:lnSpc>
                <a:spcPct val="150000"/>
              </a:lnSpc>
              <a:spcBef>
                <a:spcPts val="0"/>
              </a:spcBef>
              <a:buNone/>
              <a:defRPr sz="2000">
                <a:solidFill>
                  <a:schemeClr val="tx1"/>
                </a:solidFill>
                <a:latin typeface="微软雅黑" pitchFamily="34" charset="-122"/>
                <a:ea typeface="微软雅黑" pitchFamily="34" charset="-122"/>
              </a:defRPr>
            </a:lvl1pPr>
            <a:lvl2pPr>
              <a:lnSpc>
                <a:spcPct val="150000"/>
              </a:lnSpc>
              <a:buNone/>
              <a:defRPr sz="2200">
                <a:solidFill>
                  <a:srgbClr val="FFCC99"/>
                </a:solidFill>
                <a:latin typeface="黑体" pitchFamily="2" charset="-122"/>
                <a:ea typeface="黑体" pitchFamily="2" charset="-122"/>
              </a:defRPr>
            </a:lvl2pPr>
            <a:lvl3pPr>
              <a:lnSpc>
                <a:spcPct val="150000"/>
              </a:lnSpc>
              <a:buNone/>
              <a:defRPr sz="2200">
                <a:solidFill>
                  <a:srgbClr val="FFCC99"/>
                </a:solidFill>
                <a:latin typeface="黑体" pitchFamily="2" charset="-122"/>
                <a:ea typeface="黑体" pitchFamily="2" charset="-122"/>
              </a:defRPr>
            </a:lvl3pPr>
            <a:lvl4pPr>
              <a:lnSpc>
                <a:spcPct val="150000"/>
              </a:lnSpc>
              <a:buNone/>
              <a:defRPr sz="2200">
                <a:solidFill>
                  <a:srgbClr val="FFCC99"/>
                </a:solidFill>
                <a:latin typeface="黑体" pitchFamily="2" charset="-122"/>
                <a:ea typeface="黑体" pitchFamily="2" charset="-122"/>
              </a:defRPr>
            </a:lvl4pPr>
            <a:lvl5pPr>
              <a:lnSpc>
                <a:spcPct val="150000"/>
              </a:lnSpc>
              <a:buNone/>
              <a:defRPr sz="2200">
                <a:solidFill>
                  <a:srgbClr val="FFCC99"/>
                </a:solidFill>
                <a:latin typeface="黑体" pitchFamily="2" charset="-122"/>
                <a:ea typeface="黑体" pitchFamily="2" charset="-122"/>
              </a:defRPr>
            </a:lvl5pPr>
          </a:lstStyle>
          <a:p>
            <a:pPr lvl="0"/>
            <a:r>
              <a:rPr lang="zh-CN" altLang="en-US" dirty="0" smtClean="0"/>
              <a:t>单击此处编辑母版文本样式</a:t>
            </a:r>
            <a:endParaRPr lang="zh-CN" altLang="en-US" dirty="0"/>
          </a:p>
        </p:txBody>
      </p:sp>
      <p:pic>
        <p:nvPicPr>
          <p:cNvPr id="3" name="Picture 2" descr="C:\Documents and Settings\kejian\桌面\模板\会计logo（黑）.png"/>
          <p:cNvPicPr>
            <a:picLocks noChangeAspect="1" noChangeArrowheads="1"/>
          </p:cNvPicPr>
          <p:nvPr userDrawn="1"/>
        </p:nvPicPr>
        <p:blipFill>
          <a:blip r:embed="rId2" cstate="print"/>
          <a:srcRect/>
          <a:stretch>
            <a:fillRect/>
          </a:stretch>
        </p:blipFill>
        <p:spPr bwMode="auto">
          <a:xfrm>
            <a:off x="7326341" y="150798"/>
            <a:ext cx="1389063" cy="377825"/>
          </a:xfrm>
          <a:prstGeom prst="rect">
            <a:avLst/>
          </a:prstGeom>
          <a:noFill/>
        </p:spPr>
      </p:pic>
      <p:sp>
        <p:nvSpPr>
          <p:cNvPr id="4" name="文本框 76"/>
          <p:cNvSpPr txBox="1"/>
          <p:nvPr userDrawn="1"/>
        </p:nvSpPr>
        <p:spPr>
          <a:xfrm>
            <a:off x="589760" y="100677"/>
            <a:ext cx="4486296" cy="461665"/>
          </a:xfrm>
          <a:prstGeom prst="rect">
            <a:avLst/>
          </a:prstGeom>
          <a:noFill/>
        </p:spPr>
        <p:txBody>
          <a:bodyPr wrap="square" rtlCol="0">
            <a:spAutoFit/>
          </a:bodyPr>
          <a:lstStyle/>
          <a:p>
            <a:r>
              <a:rPr lang="zh-CN" altLang="zh-CN" sz="2400" b="1" dirty="0" smtClean="0">
                <a:solidFill>
                  <a:srgbClr val="19ADB7"/>
                </a:solidFill>
                <a:latin typeface="微软雅黑" panose="020B0503020204020204" charset="-122"/>
                <a:ea typeface="微软雅黑" panose="020B0503020204020204" charset="-122"/>
              </a:rPr>
              <a:t>中级模考</a:t>
            </a:r>
            <a:r>
              <a:rPr lang="en-US" altLang="zh-CN" sz="2400" b="1" dirty="0" smtClean="0">
                <a:solidFill>
                  <a:srgbClr val="19ADB7"/>
                </a:solidFill>
                <a:latin typeface="微软雅黑" panose="020B0503020204020204" charset="-122"/>
                <a:ea typeface="微软雅黑" panose="020B0503020204020204" charset="-122"/>
              </a:rPr>
              <a:t>—</a:t>
            </a:r>
            <a:r>
              <a:rPr lang="zh-CN" altLang="zh-CN" sz="2400" b="1" dirty="0" smtClean="0">
                <a:solidFill>
                  <a:srgbClr val="19ADB7"/>
                </a:solidFill>
                <a:latin typeface="微软雅黑" panose="020B0503020204020204" charset="-122"/>
                <a:ea typeface="微软雅黑" panose="020B0503020204020204" charset="-122"/>
              </a:rPr>
              <a:t>中级会计实务（一）</a:t>
            </a:r>
            <a:endParaRPr lang="zh-CN" altLang="en-US" sz="2400" b="1" dirty="0" smtClean="0">
              <a:solidFill>
                <a:srgbClr val="19ADB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80348" y="2214560"/>
            <a:ext cx="4234792" cy="1200329"/>
          </a:xfrm>
          <a:prstGeom prst="rect">
            <a:avLst/>
          </a:prstGeom>
          <a:noFill/>
        </p:spPr>
        <p:txBody>
          <a:bodyPr wrap="square" rtlCol="0">
            <a:spAutoFit/>
          </a:bodyPr>
          <a:lstStyle/>
          <a:p>
            <a:pPr algn="ctr"/>
            <a:r>
              <a:rPr lang="zh-CN" altLang="zh-CN" sz="3600" b="1" dirty="0" smtClean="0">
                <a:solidFill>
                  <a:schemeClr val="bg1"/>
                </a:solidFill>
                <a:latin typeface="微软雅黑" pitchFamily="34" charset="-122"/>
                <a:ea typeface="微软雅黑" pitchFamily="34" charset="-122"/>
              </a:rPr>
              <a:t>中级模考</a:t>
            </a:r>
            <a:r>
              <a:rPr lang="en-US" altLang="zh-CN" sz="3600" b="1" dirty="0" smtClean="0">
                <a:solidFill>
                  <a:schemeClr val="bg1"/>
                </a:solidFill>
                <a:latin typeface="微软雅黑" pitchFamily="34" charset="-122"/>
                <a:ea typeface="微软雅黑" pitchFamily="34" charset="-122"/>
              </a:rPr>
              <a:t>—</a:t>
            </a:r>
            <a:r>
              <a:rPr lang="zh-CN" altLang="zh-CN" sz="3600" b="1" dirty="0" smtClean="0">
                <a:solidFill>
                  <a:schemeClr val="bg1"/>
                </a:solidFill>
                <a:latin typeface="微软雅黑" pitchFamily="34" charset="-122"/>
                <a:ea typeface="微软雅黑" pitchFamily="34" charset="-122"/>
              </a:rPr>
              <a:t>中级会计实务（一）</a:t>
            </a:r>
            <a:endParaRPr lang="zh-CN" altLang="en-US" sz="3600" b="1" dirty="0">
              <a:solidFill>
                <a:schemeClr val="bg1"/>
              </a:solidFill>
              <a:effectLst>
                <a:outerShdw blurRad="38100" dist="19050" dir="2700000" algn="tl" rotWithShape="0">
                  <a:schemeClr val="dk1">
                    <a:alpha val="40000"/>
                  </a:schemeClr>
                </a:outerShdw>
              </a:effectLst>
              <a:latin typeface="微软雅黑" pitchFamily="34" charset="-122"/>
              <a:ea typeface="微软雅黑" pitchFamily="34" charset="-122"/>
            </a:endParaRPr>
          </a:p>
        </p:txBody>
      </p:sp>
      <p:sp>
        <p:nvSpPr>
          <p:cNvPr id="4" name="文本框 2"/>
          <p:cNvSpPr txBox="1"/>
          <p:nvPr/>
        </p:nvSpPr>
        <p:spPr>
          <a:xfrm>
            <a:off x="2857488" y="3473012"/>
            <a:ext cx="3429024" cy="400110"/>
          </a:xfrm>
          <a:prstGeom prst="rect">
            <a:avLst/>
          </a:prstGeom>
          <a:noFill/>
        </p:spPr>
        <p:txBody>
          <a:bodyPr wrap="square" rtlCol="0">
            <a:spAutoFit/>
          </a:bodyPr>
          <a:lstStyle/>
          <a:p>
            <a:pPr algn="ctr"/>
            <a:r>
              <a:rPr lang="zh-CN" altLang="en-US" sz="2000" b="1" dirty="0" smtClean="0">
                <a:solidFill>
                  <a:schemeClr val="bg1"/>
                </a:solidFill>
                <a:effectLst>
                  <a:outerShdw blurRad="38100" dist="19050" dir="2700000" algn="tl" rotWithShape="0">
                    <a:schemeClr val="dk1">
                      <a:alpha val="40000"/>
                    </a:schemeClr>
                  </a:outerShdw>
                </a:effectLst>
                <a:latin typeface="微软雅黑" pitchFamily="34" charset="-122"/>
                <a:ea typeface="微软雅黑" pitchFamily="34" charset="-122"/>
              </a:rPr>
              <a:t>主讲老师：陈楠</a:t>
            </a:r>
            <a:endParaRPr lang="zh-CN" altLang="en-US" sz="2000" b="1" dirty="0">
              <a:solidFill>
                <a:schemeClr val="bg1"/>
              </a:solidFill>
              <a:effectLst>
                <a:outerShdw blurRad="38100" dist="19050" dir="2700000" algn="tl" rotWithShape="0">
                  <a:schemeClr val="dk1">
                    <a:alpha val="40000"/>
                  </a:schemeClr>
                </a:outerShdw>
              </a:effectLst>
              <a:latin typeface="微软雅黑" pitchFamily="34" charset="-122"/>
              <a:ea typeface="微软雅黑" pitchFamily="34" charset="-122"/>
            </a:endParaRPr>
          </a:p>
        </p:txBody>
      </p:sp>
      <p:pic>
        <p:nvPicPr>
          <p:cNvPr id="5" name="Picture 2" descr="C:\Documents and Settings\kejian\桌面\模板\会计logo（黑）.png"/>
          <p:cNvPicPr>
            <a:picLocks noChangeAspect="1" noChangeArrowheads="1"/>
          </p:cNvPicPr>
          <p:nvPr/>
        </p:nvPicPr>
        <p:blipFill>
          <a:blip r:embed="rId3" cstate="print"/>
          <a:srcRect/>
          <a:stretch>
            <a:fillRect/>
          </a:stretch>
        </p:blipFill>
        <p:spPr bwMode="auto">
          <a:xfrm>
            <a:off x="7143768" y="950904"/>
            <a:ext cx="1389063" cy="3778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10.20×0</a:t>
            </a:r>
            <a:r>
              <a:rPr lang="zh-CN" altLang="zh-CN" dirty="0" smtClean="0"/>
              <a:t>年</a:t>
            </a:r>
            <a:r>
              <a:rPr lang="en-US" altLang="zh-CN" dirty="0" smtClean="0"/>
              <a:t>2</a:t>
            </a:r>
            <a:r>
              <a:rPr lang="zh-CN" altLang="zh-CN" dirty="0" smtClean="0"/>
              <a:t>月，甲企业需购置一台环保设备，预计价款为</a:t>
            </a:r>
            <a:r>
              <a:rPr lang="en-US" altLang="zh-CN" dirty="0" smtClean="0"/>
              <a:t>3000</a:t>
            </a:r>
            <a:r>
              <a:rPr lang="zh-CN" altLang="zh-CN" dirty="0" smtClean="0"/>
              <a:t>万元，因资金不足，按相关规定向有关部门提出补助</a:t>
            </a:r>
            <a:r>
              <a:rPr lang="en-US" altLang="zh-CN" dirty="0" smtClean="0"/>
              <a:t>1080</a:t>
            </a:r>
            <a:r>
              <a:rPr lang="zh-CN" altLang="zh-CN" dirty="0" smtClean="0"/>
              <a:t>万元的申请。</a:t>
            </a:r>
            <a:r>
              <a:rPr lang="en-US" altLang="zh-CN" dirty="0" smtClean="0"/>
              <a:t>20×0</a:t>
            </a:r>
            <a:r>
              <a:rPr lang="zh-CN" altLang="zh-CN" dirty="0" smtClean="0"/>
              <a:t>年</a:t>
            </a:r>
            <a:r>
              <a:rPr lang="en-US" altLang="zh-CN" dirty="0" smtClean="0"/>
              <a:t>3</a:t>
            </a:r>
            <a:r>
              <a:rPr lang="zh-CN" altLang="zh-CN" dirty="0" smtClean="0"/>
              <a:t>月</a:t>
            </a:r>
            <a:r>
              <a:rPr lang="en-US" altLang="zh-CN" dirty="0" smtClean="0"/>
              <a:t>1</a:t>
            </a:r>
            <a:r>
              <a:rPr lang="zh-CN" altLang="zh-CN" dirty="0" smtClean="0"/>
              <a:t>日，政府相关部门批准了甲企业的申请并拨付甲企业</a:t>
            </a:r>
            <a:r>
              <a:rPr lang="en-US" altLang="zh-CN" dirty="0" smtClean="0"/>
              <a:t>1080</a:t>
            </a:r>
            <a:r>
              <a:rPr lang="zh-CN" altLang="zh-CN" dirty="0" smtClean="0"/>
              <a:t>万元财政拨款（同日到账）。</a:t>
            </a:r>
            <a:r>
              <a:rPr lang="en-US" altLang="zh-CN" dirty="0" smtClean="0"/>
              <a:t>20×0</a:t>
            </a:r>
            <a:r>
              <a:rPr lang="zh-CN" altLang="zh-CN" dirty="0" smtClean="0"/>
              <a:t>年</a:t>
            </a:r>
            <a:r>
              <a:rPr lang="en-US" altLang="zh-CN" dirty="0" smtClean="0"/>
              <a:t>4</a:t>
            </a:r>
            <a:r>
              <a:rPr lang="zh-CN" altLang="zh-CN" dirty="0" smtClean="0"/>
              <a:t>月</a:t>
            </a:r>
            <a:r>
              <a:rPr lang="en-US" altLang="zh-CN" dirty="0" smtClean="0"/>
              <a:t>1</a:t>
            </a:r>
            <a:r>
              <a:rPr lang="zh-CN" altLang="zh-CN" dirty="0" smtClean="0"/>
              <a:t>日，甲企业购入环保设备并投入使用，实际成本为</a:t>
            </a:r>
            <a:r>
              <a:rPr lang="en-US" altLang="zh-CN" dirty="0" smtClean="0"/>
              <a:t>1800</a:t>
            </a:r>
            <a:r>
              <a:rPr lang="zh-CN" altLang="zh-CN" dirty="0" smtClean="0"/>
              <a:t>万元，预计使用</a:t>
            </a:r>
            <a:r>
              <a:rPr lang="en-US" altLang="zh-CN" dirty="0" smtClean="0"/>
              <a:t>5</a:t>
            </a:r>
            <a:r>
              <a:rPr lang="zh-CN" altLang="zh-CN" dirty="0" smtClean="0"/>
              <a:t>年，预计净残值为</a:t>
            </a:r>
            <a:r>
              <a:rPr lang="en-US" altLang="zh-CN" dirty="0" smtClean="0"/>
              <a:t>0</a:t>
            </a:r>
            <a:r>
              <a:rPr lang="zh-CN" altLang="zh-CN" dirty="0" smtClean="0"/>
              <a:t>，采用直线法计提折旧。甲公司采用总额法对与资产相关的政府补助进行核算，并采用与固定资产相同的折旧率进行分摊，不考虑其他因素，甲企业</a:t>
            </a:r>
            <a:r>
              <a:rPr lang="en-US" altLang="zh-CN" dirty="0" smtClean="0"/>
              <a:t>20×0</a:t>
            </a:r>
            <a:r>
              <a:rPr lang="zh-CN" altLang="zh-CN" dirty="0" smtClean="0"/>
              <a:t>年应确认的其他收益金额为（　）万元。</a:t>
            </a: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A.780</a:t>
            </a:r>
            <a:endParaRPr lang="zh-CN" altLang="zh-CN" dirty="0" smtClean="0"/>
          </a:p>
          <a:p>
            <a:r>
              <a:rPr lang="en-US" altLang="zh-CN" dirty="0" smtClean="0"/>
              <a:t>B.216</a:t>
            </a:r>
            <a:endParaRPr lang="zh-CN" altLang="zh-CN" dirty="0" smtClean="0"/>
          </a:p>
          <a:p>
            <a:r>
              <a:rPr lang="en-US" altLang="zh-CN" dirty="0" smtClean="0"/>
              <a:t>C.162</a:t>
            </a:r>
            <a:endParaRPr lang="zh-CN" altLang="zh-CN" dirty="0" smtClean="0"/>
          </a:p>
          <a:p>
            <a:r>
              <a:rPr lang="en-US" altLang="zh-CN" dirty="0" smtClean="0"/>
              <a:t>D.144</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【正确答案】</a:t>
            </a:r>
            <a:r>
              <a:rPr lang="en-US" altLang="zh-CN" b="1" dirty="0" smtClean="0">
                <a:solidFill>
                  <a:srgbClr val="19ADB7"/>
                </a:solidFill>
              </a:rPr>
              <a:t>D</a:t>
            </a:r>
            <a:endParaRPr lang="zh-CN" altLang="zh-CN" b="1" dirty="0" smtClean="0">
              <a:solidFill>
                <a:srgbClr val="19ADB7"/>
              </a:solidFill>
            </a:endParaRPr>
          </a:p>
          <a:p>
            <a:r>
              <a:rPr lang="zh-CN" altLang="zh-CN" b="1" dirty="0" smtClean="0">
                <a:solidFill>
                  <a:srgbClr val="19ADB7"/>
                </a:solidFill>
              </a:rPr>
              <a:t>【答案解析】</a:t>
            </a:r>
            <a:r>
              <a:rPr lang="zh-CN" altLang="zh-CN" dirty="0" smtClean="0"/>
              <a:t>企业采用总额法核算时，借记有关资产科目，贷记</a:t>
            </a:r>
            <a:r>
              <a:rPr lang="en-US" altLang="zh-CN" dirty="0" smtClean="0"/>
              <a:t>“</a:t>
            </a:r>
            <a:r>
              <a:rPr lang="zh-CN" altLang="zh-CN" dirty="0" smtClean="0"/>
              <a:t>递延收益</a:t>
            </a:r>
            <a:r>
              <a:rPr lang="en-US" altLang="zh-CN" dirty="0" smtClean="0"/>
              <a:t>”</a:t>
            </a:r>
            <a:r>
              <a:rPr lang="zh-CN" altLang="zh-CN" dirty="0" smtClean="0"/>
              <a:t>科目，在相关资产使用寿命内按合理、系统的方法分期计入损益，借记</a:t>
            </a:r>
            <a:r>
              <a:rPr lang="en-US" altLang="zh-CN" dirty="0" smtClean="0"/>
              <a:t>“</a:t>
            </a:r>
            <a:r>
              <a:rPr lang="zh-CN" altLang="zh-CN" dirty="0" smtClean="0"/>
              <a:t>递延收益</a:t>
            </a:r>
            <a:r>
              <a:rPr lang="en-US" altLang="zh-CN" dirty="0" smtClean="0"/>
              <a:t>”</a:t>
            </a:r>
            <a:r>
              <a:rPr lang="zh-CN" altLang="zh-CN" dirty="0" smtClean="0"/>
              <a:t>科目，贷记</a:t>
            </a:r>
            <a:r>
              <a:rPr lang="en-US" altLang="zh-CN" dirty="0" smtClean="0"/>
              <a:t>“</a:t>
            </a:r>
            <a:r>
              <a:rPr lang="zh-CN" altLang="zh-CN" dirty="0" smtClean="0"/>
              <a:t>其他收益</a:t>
            </a:r>
            <a:r>
              <a:rPr lang="en-US" altLang="zh-CN" dirty="0" smtClean="0"/>
              <a:t>”</a:t>
            </a:r>
            <a:r>
              <a:rPr lang="zh-CN" altLang="zh-CN" dirty="0" smtClean="0"/>
              <a:t>科目。相关资产在使用寿命结束时或结束前被处置（出售、转让、报废等），尚未分摊的递延收益余额应当一次性转入资产处置当期的资产处置收益，不再予以递延。甲企业</a:t>
            </a:r>
            <a:r>
              <a:rPr lang="en-US" altLang="zh-CN" dirty="0" smtClean="0"/>
              <a:t>20×0</a:t>
            </a:r>
            <a:r>
              <a:rPr lang="zh-CN" altLang="zh-CN" dirty="0" smtClean="0"/>
              <a:t>年应确认的其他收益金额＝</a:t>
            </a:r>
            <a:r>
              <a:rPr lang="en-US" altLang="zh-CN" dirty="0" smtClean="0"/>
              <a:t>1080÷5×8/12</a:t>
            </a:r>
            <a:r>
              <a:rPr lang="zh-CN" altLang="zh-CN" dirty="0" smtClean="0"/>
              <a:t>＝</a:t>
            </a:r>
            <a:r>
              <a:rPr lang="en-US" altLang="zh-CN" dirty="0" smtClean="0"/>
              <a:t>144</a:t>
            </a:r>
            <a:r>
              <a:rPr lang="zh-CN" altLang="zh-CN" dirty="0" smtClean="0"/>
              <a:t>（万元）。</a:t>
            </a:r>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借：银行存款</a:t>
            </a:r>
            <a:r>
              <a:rPr lang="en-US" altLang="zh-CN" dirty="0" smtClean="0"/>
              <a:t>   1080</a:t>
            </a:r>
            <a:endParaRPr lang="zh-CN" altLang="zh-CN" dirty="0" smtClean="0"/>
          </a:p>
          <a:p>
            <a:r>
              <a:rPr lang="zh-CN" altLang="zh-CN" dirty="0" smtClean="0"/>
              <a:t>　　贷：递延收益</a:t>
            </a:r>
            <a:r>
              <a:rPr lang="en-US" altLang="zh-CN" dirty="0" smtClean="0"/>
              <a:t>     1080</a:t>
            </a:r>
            <a:endParaRPr lang="zh-CN" altLang="zh-CN" dirty="0" smtClean="0"/>
          </a:p>
          <a:p>
            <a:r>
              <a:rPr lang="zh-CN" altLang="zh-CN" dirty="0" smtClean="0"/>
              <a:t>借：递延收益</a:t>
            </a:r>
            <a:r>
              <a:rPr lang="en-US" altLang="zh-CN" dirty="0" smtClean="0"/>
              <a:t>   144</a:t>
            </a:r>
            <a:endParaRPr lang="zh-CN" altLang="zh-CN" dirty="0" smtClean="0"/>
          </a:p>
          <a:p>
            <a:r>
              <a:rPr lang="zh-CN" altLang="zh-CN" dirty="0" smtClean="0"/>
              <a:t>　　贷：其他收益</a:t>
            </a:r>
            <a:r>
              <a:rPr lang="en-US" altLang="zh-CN" dirty="0" smtClean="0"/>
              <a:t>    144</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二、多项选择题</a:t>
            </a:r>
            <a:r>
              <a:rPr lang="zh-CN" altLang="zh-CN" dirty="0" smtClean="0"/>
              <a:t>（本类题共</a:t>
            </a:r>
            <a:r>
              <a:rPr lang="en-US" altLang="zh-CN" dirty="0" smtClean="0"/>
              <a:t>10</a:t>
            </a:r>
            <a:r>
              <a:rPr lang="zh-CN" altLang="zh-CN" dirty="0" smtClean="0"/>
              <a:t>小题，每小题</a:t>
            </a:r>
            <a:r>
              <a:rPr lang="en-US" altLang="zh-CN" dirty="0" smtClean="0"/>
              <a:t>2</a:t>
            </a:r>
            <a:r>
              <a:rPr lang="zh-CN" altLang="zh-CN" dirty="0" smtClean="0"/>
              <a:t>分，共</a:t>
            </a:r>
            <a:r>
              <a:rPr lang="en-US" altLang="zh-CN" dirty="0" smtClean="0"/>
              <a:t>20</a:t>
            </a:r>
            <a:r>
              <a:rPr lang="zh-CN" altLang="zh-CN" dirty="0" smtClean="0"/>
              <a:t>分。每小题备选答案中，有两个或两个以上符合题意的正确答案。多选、少选、错选、不选均不得分</a:t>
            </a:r>
            <a:r>
              <a:rPr lang="zh-CN" altLang="zh-CN" dirty="0" smtClean="0"/>
              <a:t>）</a:t>
            </a:r>
            <a:endParaRPr lang="en-US" altLang="zh-CN" dirty="0" smtClean="0"/>
          </a:p>
          <a:p>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2.2013</a:t>
            </a:r>
            <a:r>
              <a:rPr lang="zh-CN" altLang="zh-CN" dirty="0" smtClean="0"/>
              <a:t>年</a:t>
            </a:r>
            <a:r>
              <a:rPr lang="en-US" altLang="zh-CN" dirty="0" smtClean="0"/>
              <a:t>1</a:t>
            </a:r>
            <a:r>
              <a:rPr lang="zh-CN" altLang="zh-CN" dirty="0" smtClean="0"/>
              <a:t>月</a:t>
            </a:r>
            <a:r>
              <a:rPr lang="en-US" altLang="zh-CN" dirty="0" smtClean="0"/>
              <a:t>1</a:t>
            </a:r>
            <a:r>
              <a:rPr lang="zh-CN" altLang="zh-CN" dirty="0" smtClean="0"/>
              <a:t>日，</a:t>
            </a:r>
            <a:r>
              <a:rPr lang="en-US" altLang="zh-CN" dirty="0" smtClean="0"/>
              <a:t>A</a:t>
            </a:r>
            <a:r>
              <a:rPr lang="zh-CN" altLang="zh-CN" dirty="0" smtClean="0"/>
              <a:t>公司以一项无形资产取得</a:t>
            </a:r>
            <a:r>
              <a:rPr lang="en-US" altLang="zh-CN" dirty="0" smtClean="0"/>
              <a:t>B</a:t>
            </a:r>
            <a:r>
              <a:rPr lang="zh-CN" altLang="zh-CN" dirty="0" smtClean="0"/>
              <a:t>公司</a:t>
            </a:r>
            <a:r>
              <a:rPr lang="en-US" altLang="zh-CN" dirty="0" smtClean="0"/>
              <a:t>60%</a:t>
            </a:r>
            <a:r>
              <a:rPr lang="zh-CN" altLang="zh-CN" dirty="0" smtClean="0"/>
              <a:t>的股权，该项无形资产原值</a:t>
            </a:r>
            <a:r>
              <a:rPr lang="en-US" altLang="zh-CN" dirty="0" smtClean="0"/>
              <a:t>2700</a:t>
            </a:r>
            <a:r>
              <a:rPr lang="zh-CN" altLang="zh-CN" dirty="0" smtClean="0"/>
              <a:t>万元，已摊销</a:t>
            </a:r>
            <a:r>
              <a:rPr lang="en-US" altLang="zh-CN" dirty="0" smtClean="0"/>
              <a:t>600</a:t>
            </a:r>
            <a:r>
              <a:rPr lang="zh-CN" altLang="zh-CN" dirty="0" smtClean="0"/>
              <a:t>万元，投资当日该无形资产公允价值为</a:t>
            </a:r>
            <a:r>
              <a:rPr lang="en-US" altLang="zh-CN" dirty="0" smtClean="0"/>
              <a:t>2300</a:t>
            </a:r>
            <a:r>
              <a:rPr lang="zh-CN" altLang="zh-CN" dirty="0" smtClean="0"/>
              <a:t>万元。为取得该项投资，</a:t>
            </a:r>
            <a:r>
              <a:rPr lang="en-US" altLang="zh-CN" dirty="0" smtClean="0"/>
              <a:t>A</a:t>
            </a:r>
            <a:r>
              <a:rPr lang="zh-CN" altLang="zh-CN" dirty="0" smtClean="0"/>
              <a:t>公司另发生审计费、法律服务费共计</a:t>
            </a:r>
            <a:r>
              <a:rPr lang="en-US" altLang="zh-CN" dirty="0" smtClean="0"/>
              <a:t>40</a:t>
            </a:r>
            <a:r>
              <a:rPr lang="zh-CN" altLang="zh-CN" dirty="0" smtClean="0"/>
              <a:t>万元。</a:t>
            </a:r>
            <a:r>
              <a:rPr lang="en-US" altLang="zh-CN" dirty="0" smtClean="0"/>
              <a:t>B</a:t>
            </a:r>
            <a:r>
              <a:rPr lang="zh-CN" altLang="zh-CN" dirty="0" smtClean="0"/>
              <a:t>公司</a:t>
            </a:r>
            <a:r>
              <a:rPr lang="en-US" altLang="zh-CN" dirty="0" smtClean="0"/>
              <a:t>2013</a:t>
            </a:r>
            <a:r>
              <a:rPr lang="zh-CN" altLang="zh-CN" dirty="0" smtClean="0"/>
              <a:t>年</a:t>
            </a:r>
            <a:r>
              <a:rPr lang="en-US" altLang="zh-CN" dirty="0" smtClean="0"/>
              <a:t>1</a:t>
            </a:r>
            <a:r>
              <a:rPr lang="zh-CN" altLang="zh-CN" dirty="0" smtClean="0"/>
              <a:t>月</a:t>
            </a:r>
            <a:r>
              <a:rPr lang="en-US" altLang="zh-CN" dirty="0" smtClean="0"/>
              <a:t>1</a:t>
            </a:r>
            <a:r>
              <a:rPr lang="zh-CN" altLang="zh-CN" dirty="0" smtClean="0"/>
              <a:t>日所有者权益的账面价值为</a:t>
            </a:r>
            <a:r>
              <a:rPr lang="en-US" altLang="zh-CN" dirty="0" smtClean="0"/>
              <a:t>4000</a:t>
            </a:r>
            <a:r>
              <a:rPr lang="zh-CN" altLang="zh-CN" dirty="0" smtClean="0"/>
              <a:t>万元。</a:t>
            </a:r>
            <a:r>
              <a:rPr lang="en-US" altLang="zh-CN" dirty="0" smtClean="0"/>
              <a:t>A</a:t>
            </a:r>
            <a:r>
              <a:rPr lang="zh-CN" altLang="zh-CN" dirty="0" smtClean="0"/>
              <a:t>公司与</a:t>
            </a:r>
            <a:r>
              <a:rPr lang="en-US" altLang="zh-CN" dirty="0" smtClean="0"/>
              <a:t>B</a:t>
            </a:r>
            <a:r>
              <a:rPr lang="zh-CN" altLang="zh-CN" dirty="0" smtClean="0"/>
              <a:t>公司在合并前同受</a:t>
            </a:r>
            <a:r>
              <a:rPr lang="en-US" altLang="zh-CN" dirty="0" smtClean="0"/>
              <a:t>C</a:t>
            </a:r>
            <a:r>
              <a:rPr lang="zh-CN" altLang="zh-CN" dirty="0" smtClean="0"/>
              <a:t>公司控制。不考虑其他因素，则下列各项表述中，不正确的有（　）。</a:t>
            </a:r>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A.</a:t>
            </a:r>
            <a:r>
              <a:rPr lang="zh-CN" altLang="zh-CN" dirty="0" smtClean="0"/>
              <a:t>该项长期股权投资的初始投资成本为</a:t>
            </a:r>
            <a:r>
              <a:rPr lang="en-US" altLang="zh-CN" dirty="0" smtClean="0"/>
              <a:t>2440</a:t>
            </a:r>
            <a:r>
              <a:rPr lang="zh-CN" altLang="zh-CN" dirty="0" smtClean="0"/>
              <a:t>万元</a:t>
            </a:r>
          </a:p>
          <a:p>
            <a:r>
              <a:rPr lang="en-US" altLang="zh-CN" dirty="0" smtClean="0"/>
              <a:t>B.A</a:t>
            </a:r>
            <a:r>
              <a:rPr lang="zh-CN" altLang="zh-CN" dirty="0" smtClean="0"/>
              <a:t>公司应确认无形资产处置损益为</a:t>
            </a:r>
            <a:r>
              <a:rPr lang="en-US" altLang="zh-CN" dirty="0" smtClean="0"/>
              <a:t>200</a:t>
            </a:r>
            <a:r>
              <a:rPr lang="zh-CN" altLang="zh-CN" dirty="0" smtClean="0"/>
              <a:t>万元</a:t>
            </a:r>
          </a:p>
          <a:p>
            <a:r>
              <a:rPr lang="en-US" altLang="zh-CN" dirty="0" smtClean="0"/>
              <a:t>C.</a:t>
            </a:r>
            <a:r>
              <a:rPr lang="zh-CN" altLang="zh-CN" dirty="0" smtClean="0"/>
              <a:t>该项交易的相关会计处理对当期损益的影响金额为零</a:t>
            </a:r>
          </a:p>
          <a:p>
            <a:r>
              <a:rPr lang="en-US" altLang="zh-CN" dirty="0" smtClean="0"/>
              <a:t>D.</a:t>
            </a:r>
            <a:r>
              <a:rPr lang="zh-CN" altLang="zh-CN" dirty="0" smtClean="0"/>
              <a:t>该项长期股权投资在投资日的账面价值为</a:t>
            </a:r>
            <a:r>
              <a:rPr lang="en-US" altLang="zh-CN" dirty="0" smtClean="0"/>
              <a:t>2400</a:t>
            </a:r>
            <a:r>
              <a:rPr lang="zh-CN" altLang="zh-CN" dirty="0" smtClean="0"/>
              <a:t>万元</a:t>
            </a:r>
          </a:p>
          <a:p>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【正确答案】</a:t>
            </a:r>
            <a:r>
              <a:rPr lang="en-US" altLang="zh-CN" b="1" dirty="0" smtClean="0">
                <a:solidFill>
                  <a:srgbClr val="19ADB7"/>
                </a:solidFill>
              </a:rPr>
              <a:t>ABC</a:t>
            </a:r>
            <a:endParaRPr lang="zh-CN" altLang="zh-CN" b="1" dirty="0" smtClean="0">
              <a:solidFill>
                <a:srgbClr val="19ADB7"/>
              </a:solidFill>
            </a:endParaRPr>
          </a:p>
          <a:p>
            <a:r>
              <a:rPr lang="zh-CN" altLang="zh-CN" b="1" dirty="0" smtClean="0">
                <a:solidFill>
                  <a:srgbClr val="19ADB7"/>
                </a:solidFill>
              </a:rPr>
              <a:t>【答案解析】</a:t>
            </a:r>
            <a:r>
              <a:rPr lang="zh-CN" altLang="zh-CN" dirty="0" smtClean="0"/>
              <a:t>同一控制下企业合并，长期股权投资的初始投资成本为应享有被投资单位可辨认净资产账面价值的份额，而不以支付对价的公允价值计算；为合并发生的审计费、法律咨询费等，应计入当期损益（管理费用）；同时投出资产不计算处置损益。</a:t>
            </a:r>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借：长期股权投资　</a:t>
            </a:r>
            <a:r>
              <a:rPr lang="en-US" altLang="zh-CN" dirty="0" smtClean="0"/>
              <a:t> 2400</a:t>
            </a:r>
            <a:endParaRPr lang="zh-CN" altLang="zh-CN" dirty="0" smtClean="0"/>
          </a:p>
          <a:p>
            <a:r>
              <a:rPr lang="zh-CN" altLang="zh-CN" dirty="0" smtClean="0"/>
              <a:t>　　累计摊销　</a:t>
            </a:r>
            <a:r>
              <a:rPr lang="en-US" altLang="zh-CN" dirty="0" smtClean="0"/>
              <a:t>         600</a:t>
            </a:r>
            <a:endParaRPr lang="zh-CN" altLang="zh-CN" dirty="0" smtClean="0"/>
          </a:p>
          <a:p>
            <a:r>
              <a:rPr lang="zh-CN" altLang="zh-CN" dirty="0" smtClean="0"/>
              <a:t>　　贷：无形资产　</a:t>
            </a:r>
            <a:r>
              <a:rPr lang="en-US" altLang="zh-CN" dirty="0" smtClean="0"/>
              <a:t>                   2700</a:t>
            </a:r>
            <a:endParaRPr lang="zh-CN" altLang="zh-CN" dirty="0" smtClean="0"/>
          </a:p>
          <a:p>
            <a:r>
              <a:rPr lang="zh-CN" altLang="zh-CN" dirty="0" smtClean="0"/>
              <a:t>　　　　资本公积</a:t>
            </a:r>
            <a:r>
              <a:rPr lang="en-US" altLang="zh-CN" dirty="0" smtClean="0"/>
              <a:t>——</a:t>
            </a:r>
            <a:r>
              <a:rPr lang="zh-CN" altLang="zh-CN" dirty="0" smtClean="0"/>
              <a:t>资本溢价　</a:t>
            </a:r>
            <a:r>
              <a:rPr lang="en-US" altLang="zh-CN" dirty="0" smtClean="0"/>
              <a:t>300</a:t>
            </a:r>
            <a:endParaRPr lang="zh-CN" altLang="zh-CN" dirty="0" smtClean="0"/>
          </a:p>
          <a:p>
            <a:r>
              <a:rPr lang="zh-CN" altLang="zh-CN" dirty="0" smtClean="0"/>
              <a:t>借：管理费用　</a:t>
            </a:r>
            <a:r>
              <a:rPr lang="en-US" altLang="zh-CN" dirty="0" smtClean="0"/>
              <a:t>40</a:t>
            </a:r>
            <a:endParaRPr lang="zh-CN" altLang="zh-CN" dirty="0" smtClean="0"/>
          </a:p>
          <a:p>
            <a:r>
              <a:rPr lang="zh-CN" altLang="zh-CN" dirty="0" smtClean="0"/>
              <a:t>　</a:t>
            </a:r>
            <a:r>
              <a:rPr lang="en-US" altLang="zh-CN" dirty="0" smtClean="0"/>
              <a:t>    </a:t>
            </a:r>
            <a:r>
              <a:rPr lang="zh-CN" altLang="zh-CN" dirty="0" smtClean="0"/>
              <a:t>贷：银行存款</a:t>
            </a:r>
            <a:r>
              <a:rPr lang="en-US" altLang="zh-CN" dirty="0" smtClean="0"/>
              <a:t>      </a:t>
            </a:r>
            <a:r>
              <a:rPr lang="zh-CN" altLang="zh-CN" dirty="0" smtClean="0"/>
              <a:t>　</a:t>
            </a:r>
            <a:r>
              <a:rPr lang="en-US" altLang="zh-CN" dirty="0" smtClean="0"/>
              <a:t>40</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C.</a:t>
            </a:r>
            <a:r>
              <a:rPr lang="zh-CN" altLang="zh-CN" dirty="0" smtClean="0"/>
              <a:t>若换出的资产是存货，按存货的公允价值确认收入，按账面价值结转成本</a:t>
            </a:r>
          </a:p>
          <a:p>
            <a:r>
              <a:rPr lang="en-US" altLang="zh-CN" dirty="0" smtClean="0"/>
              <a:t>D.</a:t>
            </a:r>
            <a:r>
              <a:rPr lang="zh-CN" altLang="zh-CN" dirty="0" smtClean="0"/>
              <a:t>若换出的资产是无形资产，则无形资产的账面价值与公允价值的差额计入资产处置损益</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zh-CN" b="1" dirty="0" smtClean="0">
                <a:solidFill>
                  <a:srgbClr val="19ADB7"/>
                </a:solidFill>
              </a:rPr>
              <a:t>一、单项选择题</a:t>
            </a:r>
            <a:r>
              <a:rPr lang="zh-CN" altLang="zh-CN" dirty="0" smtClean="0"/>
              <a:t>（本类题共</a:t>
            </a:r>
            <a:r>
              <a:rPr lang="en-US" altLang="zh-CN" dirty="0" smtClean="0"/>
              <a:t>10</a:t>
            </a:r>
            <a:r>
              <a:rPr lang="zh-CN" altLang="zh-CN" dirty="0" smtClean="0"/>
              <a:t>小题，每小题</a:t>
            </a:r>
            <a:r>
              <a:rPr lang="en-US" altLang="zh-CN" dirty="0" smtClean="0"/>
              <a:t>1.5</a:t>
            </a:r>
            <a:r>
              <a:rPr lang="zh-CN" altLang="zh-CN" dirty="0" smtClean="0"/>
              <a:t>分，共</a:t>
            </a:r>
            <a:r>
              <a:rPr lang="en-US" altLang="zh-CN" dirty="0" smtClean="0"/>
              <a:t>15</a:t>
            </a:r>
            <a:r>
              <a:rPr lang="zh-CN" altLang="zh-CN" dirty="0" smtClean="0"/>
              <a:t>分。每小题备选答案中，只有一个符合题意的正确答案。多选、错选、不选均不得分）</a:t>
            </a:r>
          </a:p>
          <a:p>
            <a:r>
              <a:rPr lang="en-US" altLang="zh-CN" dirty="0" smtClean="0"/>
              <a:t>1. </a:t>
            </a:r>
            <a:r>
              <a:rPr lang="zh-CN" altLang="zh-CN" dirty="0" smtClean="0"/>
              <a:t>下列各项业务中，最终能引起企业资产和所有者权益总额发生变动的业务是（　）。</a:t>
            </a:r>
          </a:p>
          <a:p>
            <a:r>
              <a:rPr lang="en-US" altLang="zh-CN" dirty="0" smtClean="0"/>
              <a:t>A.</a:t>
            </a:r>
            <a:r>
              <a:rPr lang="zh-CN" altLang="zh-CN" dirty="0" smtClean="0"/>
              <a:t>支付现金股利</a:t>
            </a:r>
          </a:p>
          <a:p>
            <a:r>
              <a:rPr lang="en-US" altLang="zh-CN" dirty="0" smtClean="0"/>
              <a:t>B.</a:t>
            </a:r>
            <a:r>
              <a:rPr lang="zh-CN" altLang="zh-CN" dirty="0" smtClean="0"/>
              <a:t>向银行借入款项存入银行存款账户</a:t>
            </a:r>
          </a:p>
          <a:p>
            <a:r>
              <a:rPr lang="en-US" altLang="zh-CN" dirty="0" smtClean="0"/>
              <a:t>C.</a:t>
            </a:r>
            <a:r>
              <a:rPr lang="zh-CN" altLang="zh-CN" dirty="0" smtClean="0"/>
              <a:t>资本公积转增资本</a:t>
            </a:r>
          </a:p>
          <a:p>
            <a:r>
              <a:rPr lang="en-US" altLang="zh-CN" dirty="0" smtClean="0"/>
              <a:t>D.</a:t>
            </a:r>
            <a:r>
              <a:rPr lang="zh-CN" altLang="zh-CN" dirty="0" smtClean="0"/>
              <a:t>接受资产捐赠</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C.</a:t>
            </a:r>
            <a:r>
              <a:rPr lang="zh-CN" altLang="zh-CN" dirty="0" smtClean="0"/>
              <a:t>若换出的资产是存货，按存货的公允价值确认收入，按账面价值结转成本</a:t>
            </a:r>
          </a:p>
          <a:p>
            <a:r>
              <a:rPr lang="en-US" altLang="zh-CN" dirty="0" smtClean="0"/>
              <a:t>D.</a:t>
            </a:r>
            <a:r>
              <a:rPr lang="zh-CN" altLang="zh-CN" dirty="0" smtClean="0"/>
              <a:t>若换出的资产是无形资产，则无形资产的账面价值与公允价值的差额计入资产处置损益</a:t>
            </a:r>
          </a:p>
          <a:p>
            <a:r>
              <a:rPr lang="zh-CN" altLang="zh-CN" b="1" dirty="0" smtClean="0">
                <a:solidFill>
                  <a:srgbClr val="19ADB7"/>
                </a:solidFill>
              </a:rPr>
              <a:t>【正确答案】</a:t>
            </a:r>
            <a:r>
              <a:rPr lang="en-US" altLang="zh-CN" b="1" dirty="0" smtClean="0">
                <a:solidFill>
                  <a:srgbClr val="19ADB7"/>
                </a:solidFill>
              </a:rPr>
              <a:t>BCD</a:t>
            </a:r>
            <a:endParaRPr lang="zh-CN" altLang="zh-CN" b="1" dirty="0" smtClean="0">
              <a:solidFill>
                <a:srgbClr val="19ADB7"/>
              </a:solidFill>
            </a:endParaRPr>
          </a:p>
          <a:p>
            <a:r>
              <a:rPr lang="zh-CN" altLang="zh-CN" b="1" dirty="0" smtClean="0">
                <a:solidFill>
                  <a:srgbClr val="19ADB7"/>
                </a:solidFill>
              </a:rPr>
              <a:t>【答案解析】</a:t>
            </a:r>
            <a:r>
              <a:rPr lang="zh-CN" altLang="zh-CN" dirty="0" smtClean="0"/>
              <a:t>选项</a:t>
            </a:r>
            <a:r>
              <a:rPr lang="en-US" altLang="zh-CN" dirty="0" smtClean="0"/>
              <a:t>A</a:t>
            </a:r>
            <a:r>
              <a:rPr lang="zh-CN" altLang="zh-CN" dirty="0" smtClean="0"/>
              <a:t>，应按公允价值确认收入，同时按账面价值结转成本。</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6.</a:t>
            </a:r>
            <a:r>
              <a:rPr lang="zh-CN" altLang="zh-CN" dirty="0" smtClean="0"/>
              <a:t>下列各项中，影响持有至到期投资摊余成本的有（　）。</a:t>
            </a:r>
          </a:p>
          <a:p>
            <a:r>
              <a:rPr lang="en-US" altLang="zh-CN" dirty="0" smtClean="0"/>
              <a:t>A.</a:t>
            </a:r>
            <a:r>
              <a:rPr lang="zh-CN" altLang="zh-CN" dirty="0" smtClean="0"/>
              <a:t>已计提的减值准备</a:t>
            </a:r>
          </a:p>
          <a:p>
            <a:r>
              <a:rPr lang="en-US" altLang="zh-CN" dirty="0" smtClean="0"/>
              <a:t>B.</a:t>
            </a:r>
            <a:r>
              <a:rPr lang="zh-CN" altLang="zh-CN" dirty="0" smtClean="0"/>
              <a:t>债券投资在活跃市场上的报价</a:t>
            </a:r>
          </a:p>
          <a:p>
            <a:r>
              <a:rPr lang="en-US" altLang="zh-CN" dirty="0" smtClean="0"/>
              <a:t>C.</a:t>
            </a:r>
            <a:r>
              <a:rPr lang="zh-CN" altLang="zh-CN" dirty="0" smtClean="0"/>
              <a:t>利息调整的累计摊销额</a:t>
            </a:r>
          </a:p>
          <a:p>
            <a:r>
              <a:rPr lang="en-US" altLang="zh-CN" dirty="0" smtClean="0"/>
              <a:t>D.</a:t>
            </a:r>
            <a:r>
              <a:rPr lang="zh-CN" altLang="zh-CN" dirty="0" smtClean="0"/>
              <a:t>到期一次还本付息债券确认的票面利息</a:t>
            </a: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【正确答案】</a:t>
            </a:r>
            <a:r>
              <a:rPr lang="en-US" altLang="zh-CN" b="1" dirty="0" smtClean="0">
                <a:solidFill>
                  <a:srgbClr val="19ADB7"/>
                </a:solidFill>
              </a:rPr>
              <a:t>ACD</a:t>
            </a:r>
            <a:endParaRPr lang="zh-CN" altLang="zh-CN" b="1" dirty="0" smtClean="0">
              <a:solidFill>
                <a:srgbClr val="19ADB7"/>
              </a:solidFill>
            </a:endParaRPr>
          </a:p>
          <a:p>
            <a:r>
              <a:rPr lang="zh-CN" altLang="zh-CN" b="1" dirty="0" smtClean="0">
                <a:solidFill>
                  <a:srgbClr val="19ADB7"/>
                </a:solidFill>
              </a:rPr>
              <a:t>【答案解析】</a:t>
            </a:r>
            <a:r>
              <a:rPr lang="zh-CN" altLang="zh-CN" dirty="0" smtClean="0"/>
              <a:t>持有至到期投资的摊余成本就是其账面价值，故各个明细科目均影响其摊余成本。选项</a:t>
            </a:r>
            <a:r>
              <a:rPr lang="en-US" altLang="zh-CN" dirty="0" smtClean="0"/>
              <a:t>A</a:t>
            </a:r>
            <a:r>
              <a:rPr lang="zh-CN" altLang="zh-CN" dirty="0" smtClean="0"/>
              <a:t>，已计提的减值准备记入</a:t>
            </a:r>
            <a:r>
              <a:rPr lang="en-US" altLang="zh-CN" dirty="0" smtClean="0"/>
              <a:t>“</a:t>
            </a:r>
            <a:r>
              <a:rPr lang="zh-CN" altLang="zh-CN" dirty="0" smtClean="0"/>
              <a:t>持有至到期投资减值准备</a:t>
            </a:r>
            <a:r>
              <a:rPr lang="en-US" altLang="zh-CN" dirty="0" smtClean="0"/>
              <a:t>”</a:t>
            </a:r>
            <a:r>
              <a:rPr lang="zh-CN" altLang="zh-CN" dirty="0" smtClean="0"/>
              <a:t>科目；选项</a:t>
            </a:r>
            <a:r>
              <a:rPr lang="en-US" altLang="zh-CN" dirty="0" smtClean="0"/>
              <a:t>C</a:t>
            </a:r>
            <a:r>
              <a:rPr lang="zh-CN" altLang="zh-CN" dirty="0" smtClean="0"/>
              <a:t>，利息调整的累计摊销额记入</a:t>
            </a:r>
            <a:r>
              <a:rPr lang="en-US" altLang="zh-CN" dirty="0" smtClean="0"/>
              <a:t>“</a:t>
            </a:r>
            <a:r>
              <a:rPr lang="zh-CN" altLang="zh-CN" dirty="0" smtClean="0"/>
              <a:t>持有至到期投资</a:t>
            </a:r>
            <a:r>
              <a:rPr lang="en-US" altLang="zh-CN" dirty="0" smtClean="0"/>
              <a:t>——</a:t>
            </a:r>
            <a:r>
              <a:rPr lang="zh-CN" altLang="zh-CN" dirty="0" smtClean="0"/>
              <a:t>利息调整</a:t>
            </a:r>
            <a:r>
              <a:rPr lang="en-US" altLang="zh-CN" dirty="0" smtClean="0"/>
              <a:t>”</a:t>
            </a:r>
            <a:r>
              <a:rPr lang="zh-CN" altLang="zh-CN" dirty="0" smtClean="0"/>
              <a:t>科目；选项</a:t>
            </a:r>
            <a:r>
              <a:rPr lang="en-US" altLang="zh-CN" dirty="0" smtClean="0"/>
              <a:t>D</a:t>
            </a:r>
            <a:r>
              <a:rPr lang="zh-CN" altLang="zh-CN" dirty="0" smtClean="0"/>
              <a:t>，到期一次还本付息债券确认的票面利息记入</a:t>
            </a:r>
            <a:r>
              <a:rPr lang="en-US" altLang="zh-CN" dirty="0" smtClean="0"/>
              <a:t>“</a:t>
            </a:r>
            <a:r>
              <a:rPr lang="zh-CN" altLang="zh-CN" dirty="0" smtClean="0"/>
              <a:t>持有至到期投资</a:t>
            </a:r>
            <a:r>
              <a:rPr lang="en-US" altLang="zh-CN" dirty="0" smtClean="0"/>
              <a:t>——</a:t>
            </a:r>
            <a:r>
              <a:rPr lang="zh-CN" altLang="zh-CN" dirty="0" smtClean="0"/>
              <a:t>应计利息</a:t>
            </a:r>
            <a:r>
              <a:rPr lang="en-US" altLang="zh-CN" dirty="0" smtClean="0"/>
              <a:t>”</a:t>
            </a:r>
            <a:r>
              <a:rPr lang="zh-CN" altLang="zh-CN" dirty="0" smtClean="0"/>
              <a:t>科目，因此选项</a:t>
            </a:r>
            <a:r>
              <a:rPr lang="en-US" altLang="zh-CN" dirty="0" smtClean="0"/>
              <a:t>ACD</a:t>
            </a:r>
            <a:r>
              <a:rPr lang="zh-CN" altLang="zh-CN" dirty="0" smtClean="0"/>
              <a:t>影响其摊余成本。</a:t>
            </a:r>
          </a:p>
          <a:p>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7.</a:t>
            </a:r>
            <a:r>
              <a:rPr lang="zh-CN" altLang="zh-CN" dirty="0" smtClean="0"/>
              <a:t>下列各项中，属于债务重组的有（　）。</a:t>
            </a:r>
          </a:p>
          <a:p>
            <a:r>
              <a:rPr lang="en-US" altLang="zh-CN" dirty="0" smtClean="0"/>
              <a:t>A.</a:t>
            </a:r>
            <a:r>
              <a:rPr lang="zh-CN" altLang="zh-CN" dirty="0" smtClean="0"/>
              <a:t>根据转换协议将应付可转换公司债券转为资本</a:t>
            </a:r>
          </a:p>
          <a:p>
            <a:r>
              <a:rPr lang="en-US" altLang="zh-CN" dirty="0" smtClean="0"/>
              <a:t>B.</a:t>
            </a:r>
            <a:r>
              <a:rPr lang="zh-CN" altLang="zh-CN" dirty="0" smtClean="0"/>
              <a:t>债务人发生财务困难，以公允价值低于债务金额的非现金资产清偿债务</a:t>
            </a:r>
          </a:p>
          <a:p>
            <a:r>
              <a:rPr lang="en-US" altLang="zh-CN" dirty="0" smtClean="0"/>
              <a:t>C.</a:t>
            </a:r>
            <a:r>
              <a:rPr lang="zh-CN" altLang="zh-CN" dirty="0" smtClean="0"/>
              <a:t>债务人发生财务困难，债权人延长债务偿还期限并在展期期间收取比原利率小的利息</a:t>
            </a:r>
          </a:p>
          <a:p>
            <a:r>
              <a:rPr lang="en-US" altLang="zh-CN" dirty="0" smtClean="0"/>
              <a:t>D.</a:t>
            </a:r>
            <a:r>
              <a:rPr lang="zh-CN" altLang="zh-CN" dirty="0" smtClean="0"/>
              <a:t>债务人发生财务困难，以低于债务账面价值的银行存款清偿债务</a:t>
            </a:r>
          </a:p>
          <a:p>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【正确答案】</a:t>
            </a:r>
            <a:r>
              <a:rPr lang="en-US" altLang="zh-CN" b="1" dirty="0" smtClean="0">
                <a:solidFill>
                  <a:srgbClr val="19ADB7"/>
                </a:solidFill>
              </a:rPr>
              <a:t>BD</a:t>
            </a:r>
            <a:endParaRPr lang="zh-CN" altLang="zh-CN" b="1" dirty="0" smtClean="0">
              <a:solidFill>
                <a:srgbClr val="19ADB7"/>
              </a:solidFill>
            </a:endParaRPr>
          </a:p>
          <a:p>
            <a:r>
              <a:rPr lang="zh-CN" altLang="zh-CN" b="1" dirty="0" smtClean="0">
                <a:solidFill>
                  <a:srgbClr val="19ADB7"/>
                </a:solidFill>
              </a:rPr>
              <a:t>【答案解析】</a:t>
            </a:r>
            <a:r>
              <a:rPr lang="zh-CN" altLang="zh-CN" dirty="0" smtClean="0"/>
              <a:t>本题考核债务重组的定义。选项</a:t>
            </a:r>
            <a:r>
              <a:rPr lang="en-US" altLang="zh-CN" dirty="0" smtClean="0"/>
              <a:t>A</a:t>
            </a:r>
            <a:r>
              <a:rPr lang="zh-CN" altLang="zh-CN" dirty="0" smtClean="0"/>
              <a:t>，债务人根据转换协议，将应付可转换公司债券转为股本的，属于正常情况下的债务转为资本，因为债务人并没有产生财务困难。选项</a:t>
            </a:r>
            <a:r>
              <a:rPr lang="en-US" altLang="zh-CN" dirty="0" smtClean="0"/>
              <a:t>C</a:t>
            </a:r>
            <a:r>
              <a:rPr lang="zh-CN" altLang="zh-CN" dirty="0" smtClean="0"/>
              <a:t>并没有体现出债权人作出让步，不属于债务重组。</a:t>
            </a:r>
          </a:p>
          <a:p>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10.</a:t>
            </a:r>
            <a:r>
              <a:rPr lang="zh-CN" altLang="zh-CN" dirty="0" smtClean="0"/>
              <a:t>下列关于民间非营利组织接受捐赠的处理，不正确的有（　）。</a:t>
            </a:r>
          </a:p>
          <a:p>
            <a:r>
              <a:rPr lang="en-US" altLang="zh-CN" dirty="0" smtClean="0"/>
              <a:t>A.</a:t>
            </a:r>
            <a:r>
              <a:rPr lang="zh-CN" altLang="zh-CN" dirty="0" smtClean="0"/>
              <a:t>接受的劳务捐赠，应按名义金额确认为捐赠收入</a:t>
            </a:r>
          </a:p>
          <a:p>
            <a:r>
              <a:rPr lang="en-US" altLang="zh-CN" dirty="0" smtClean="0"/>
              <a:t>B.</a:t>
            </a:r>
            <a:r>
              <a:rPr lang="zh-CN" altLang="zh-CN" dirty="0" smtClean="0"/>
              <a:t>接受的劳务捐赠，应按公允价值确认为捐赠收入</a:t>
            </a:r>
          </a:p>
          <a:p>
            <a:r>
              <a:rPr lang="en-US" altLang="zh-CN" dirty="0" smtClean="0"/>
              <a:t>C.</a:t>
            </a:r>
            <a:r>
              <a:rPr lang="zh-CN" altLang="zh-CN" dirty="0" smtClean="0"/>
              <a:t>对于捐赠承诺，应按公允价值确认为捐赠收入</a:t>
            </a:r>
          </a:p>
          <a:p>
            <a:r>
              <a:rPr lang="en-US" altLang="zh-CN" dirty="0" smtClean="0"/>
              <a:t>D.</a:t>
            </a:r>
            <a:r>
              <a:rPr lang="zh-CN" altLang="zh-CN" dirty="0" smtClean="0"/>
              <a:t>对于捐赠承诺，不应予以确认</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10.</a:t>
            </a:r>
            <a:r>
              <a:rPr lang="zh-CN" altLang="zh-CN" dirty="0" smtClean="0"/>
              <a:t>下列关于民间非营利组织接受捐赠的处理，不正确的有（　）。</a:t>
            </a:r>
          </a:p>
          <a:p>
            <a:r>
              <a:rPr lang="en-US" altLang="zh-CN" dirty="0" smtClean="0"/>
              <a:t>A.</a:t>
            </a:r>
            <a:r>
              <a:rPr lang="zh-CN" altLang="zh-CN" dirty="0" smtClean="0"/>
              <a:t>接受的劳务捐赠，应按名义金额确认为捐赠收入</a:t>
            </a:r>
          </a:p>
          <a:p>
            <a:r>
              <a:rPr lang="en-US" altLang="zh-CN" dirty="0" smtClean="0"/>
              <a:t>B.</a:t>
            </a:r>
            <a:r>
              <a:rPr lang="zh-CN" altLang="zh-CN" dirty="0" smtClean="0"/>
              <a:t>接受的劳务捐赠，应按公允价值确认为捐赠收入</a:t>
            </a:r>
          </a:p>
          <a:p>
            <a:r>
              <a:rPr lang="en-US" altLang="zh-CN" dirty="0" smtClean="0"/>
              <a:t>C.</a:t>
            </a:r>
            <a:r>
              <a:rPr lang="zh-CN" altLang="zh-CN" dirty="0" smtClean="0"/>
              <a:t>对于捐赠承诺，应按公允价值确认为捐赠收入</a:t>
            </a:r>
          </a:p>
          <a:p>
            <a:r>
              <a:rPr lang="en-US" altLang="zh-CN" dirty="0" smtClean="0"/>
              <a:t>D.</a:t>
            </a:r>
            <a:r>
              <a:rPr lang="zh-CN" altLang="zh-CN" dirty="0" smtClean="0"/>
              <a:t>对于捐赠承诺，不应予以确认</a:t>
            </a:r>
          </a:p>
          <a:p>
            <a:r>
              <a:rPr lang="zh-CN" altLang="zh-CN" b="1" dirty="0" smtClean="0">
                <a:solidFill>
                  <a:srgbClr val="19ADB7"/>
                </a:solidFill>
              </a:rPr>
              <a:t>【正确答案】</a:t>
            </a:r>
            <a:r>
              <a:rPr lang="en-US" altLang="zh-CN" b="1" dirty="0" smtClean="0">
                <a:solidFill>
                  <a:srgbClr val="19ADB7"/>
                </a:solidFill>
              </a:rPr>
              <a:t>ABC</a:t>
            </a:r>
            <a:endParaRPr lang="zh-CN" altLang="zh-CN" b="1" dirty="0" smtClean="0">
              <a:solidFill>
                <a:srgbClr val="19ADB7"/>
              </a:solidFill>
            </a:endParaRPr>
          </a:p>
          <a:p>
            <a:r>
              <a:rPr lang="zh-CN" altLang="zh-CN" b="1" dirty="0" smtClean="0">
                <a:solidFill>
                  <a:srgbClr val="19ADB7"/>
                </a:solidFill>
              </a:rPr>
              <a:t>【答案解析】</a:t>
            </a:r>
            <a:r>
              <a:rPr lang="zh-CN" altLang="zh-CN" dirty="0" smtClean="0"/>
              <a:t>本题考核捐赠收入的核算。民间非营利组织对于接受的劳务捐赠、捐赠承诺，不予确认，但应在报表附注中披露。</a:t>
            </a:r>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三、判断题</a:t>
            </a:r>
            <a:r>
              <a:rPr lang="zh-CN" altLang="zh-CN" dirty="0" smtClean="0"/>
              <a:t>（本类题共</a:t>
            </a:r>
            <a:r>
              <a:rPr lang="en-US" altLang="zh-CN" dirty="0" smtClean="0"/>
              <a:t>10</a:t>
            </a:r>
            <a:r>
              <a:rPr lang="zh-CN" altLang="zh-CN" dirty="0" smtClean="0"/>
              <a:t>小题，每小题</a:t>
            </a:r>
            <a:r>
              <a:rPr lang="en-US" altLang="zh-CN" dirty="0" smtClean="0"/>
              <a:t>1</a:t>
            </a:r>
            <a:r>
              <a:rPr lang="zh-CN" altLang="zh-CN" dirty="0" smtClean="0"/>
              <a:t>分，共</a:t>
            </a:r>
            <a:r>
              <a:rPr lang="en-US" altLang="zh-CN" dirty="0" smtClean="0"/>
              <a:t>10</a:t>
            </a:r>
            <a:r>
              <a:rPr lang="zh-CN" altLang="zh-CN" dirty="0" smtClean="0"/>
              <a:t>分。请判断每小题的表述是否正确， 每小题答题正确的得</a:t>
            </a:r>
            <a:r>
              <a:rPr lang="en-US" altLang="zh-CN" dirty="0" smtClean="0"/>
              <a:t>1</a:t>
            </a:r>
            <a:r>
              <a:rPr lang="zh-CN" altLang="zh-CN" dirty="0" smtClean="0"/>
              <a:t>分，答题错误的扣</a:t>
            </a:r>
            <a:r>
              <a:rPr lang="en-US" altLang="zh-CN" dirty="0" smtClean="0"/>
              <a:t>0.5</a:t>
            </a:r>
            <a:r>
              <a:rPr lang="zh-CN" altLang="zh-CN" dirty="0" smtClean="0"/>
              <a:t>分，不答题的不得分也不扣分，本类题最低得分为零分）</a:t>
            </a:r>
          </a:p>
          <a:p>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3.</a:t>
            </a:r>
            <a:r>
              <a:rPr lang="zh-CN" altLang="zh-CN" dirty="0" smtClean="0"/>
              <a:t>在进行减值测试时，企业只能采用单一的未来每期预计现金流量和单一的折现率预计资产未来现金流量的现值。（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3.</a:t>
            </a:r>
            <a:r>
              <a:rPr lang="zh-CN" altLang="zh-CN" dirty="0" smtClean="0"/>
              <a:t>在进行减值测试时，企业只能采用单一的未来每期预计现金流量和单一的折现率预计资产未来现金流量的现值。（　）</a:t>
            </a:r>
          </a:p>
          <a:p>
            <a:r>
              <a:rPr lang="zh-CN" altLang="zh-CN" b="1" dirty="0" smtClean="0">
                <a:solidFill>
                  <a:srgbClr val="19ADB7"/>
                </a:solidFill>
              </a:rPr>
              <a:t>【正确答案】错</a:t>
            </a:r>
          </a:p>
          <a:p>
            <a:r>
              <a:rPr lang="zh-CN" altLang="zh-CN" b="1" dirty="0" smtClean="0">
                <a:solidFill>
                  <a:srgbClr val="19ADB7"/>
                </a:solidFill>
              </a:rPr>
              <a:t>【答案解析】</a:t>
            </a:r>
            <a:r>
              <a:rPr lang="zh-CN" altLang="zh-CN" dirty="0" smtClean="0"/>
              <a:t>在进行减值测试时，企业通常应采用单一的未来每期预计现金流量和单一的折现率预计资产未来现金流量的现值，但如果采用期望现金流量法更合理，则应当采用期望现金流量法来进行处理；另外在某些情况下，企业应在各不同期间采用不同的折现率。</a:t>
            </a:r>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【正确答案】</a:t>
            </a:r>
            <a:r>
              <a:rPr lang="en-US" altLang="zh-CN" b="1" dirty="0" smtClean="0">
                <a:solidFill>
                  <a:srgbClr val="19ADB7"/>
                </a:solidFill>
              </a:rPr>
              <a:t>D</a:t>
            </a:r>
            <a:endParaRPr lang="zh-CN" altLang="zh-CN" b="1" dirty="0" smtClean="0">
              <a:solidFill>
                <a:srgbClr val="19ADB7"/>
              </a:solidFill>
            </a:endParaRPr>
          </a:p>
          <a:p>
            <a:r>
              <a:rPr lang="zh-CN" altLang="zh-CN" b="1" dirty="0" smtClean="0">
                <a:solidFill>
                  <a:srgbClr val="19ADB7"/>
                </a:solidFill>
              </a:rPr>
              <a:t>【答案解析】</a:t>
            </a:r>
            <a:r>
              <a:rPr lang="zh-CN" altLang="zh-CN" dirty="0" smtClean="0"/>
              <a:t>选项</a:t>
            </a:r>
            <a:r>
              <a:rPr lang="en-US" altLang="zh-CN" dirty="0" smtClean="0"/>
              <a:t>A</a:t>
            </a:r>
            <a:r>
              <a:rPr lang="zh-CN" altLang="zh-CN" dirty="0" smtClean="0"/>
              <a:t>，是资产和负债同时减少；选项</a:t>
            </a:r>
            <a:r>
              <a:rPr lang="en-US" altLang="zh-CN" dirty="0" smtClean="0"/>
              <a:t>B</a:t>
            </a:r>
            <a:r>
              <a:rPr lang="zh-CN" altLang="zh-CN" dirty="0" smtClean="0"/>
              <a:t>，是资产和负债同时增加；选项</a:t>
            </a:r>
            <a:r>
              <a:rPr lang="en-US" altLang="zh-CN" dirty="0" smtClean="0"/>
              <a:t>C</a:t>
            </a:r>
            <a:r>
              <a:rPr lang="zh-CN" altLang="zh-CN" dirty="0" smtClean="0"/>
              <a:t>，是企业所有者权益项目内部发生增减变化；选项</a:t>
            </a:r>
            <a:r>
              <a:rPr lang="en-US" altLang="zh-CN" dirty="0" smtClean="0"/>
              <a:t>D</a:t>
            </a:r>
            <a:r>
              <a:rPr lang="zh-CN" altLang="zh-CN" dirty="0" smtClean="0"/>
              <a:t>，接受捐赠，使资产增加，并计入</a:t>
            </a:r>
            <a:r>
              <a:rPr lang="en-US" altLang="zh-CN" dirty="0" smtClean="0"/>
              <a:t>“</a:t>
            </a:r>
            <a:r>
              <a:rPr lang="zh-CN" altLang="zh-CN" dirty="0" smtClean="0"/>
              <a:t>营业外收入</a:t>
            </a:r>
            <a:r>
              <a:rPr lang="en-US" altLang="zh-CN" dirty="0" smtClean="0"/>
              <a:t>”</a:t>
            </a:r>
            <a:r>
              <a:rPr lang="zh-CN" altLang="zh-CN" dirty="0" smtClean="0"/>
              <a:t>科目，最终会引起所有者权益增加。</a:t>
            </a:r>
          </a:p>
          <a:p>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5.</a:t>
            </a:r>
            <a:r>
              <a:rPr lang="zh-CN" altLang="zh-CN" dirty="0" smtClean="0"/>
              <a:t>属于提供设备和其他有形资产的特许权费以及提供初始及后续服务的特许权费，均在交付资产或转移资产所有权时确认收入。（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5.</a:t>
            </a:r>
            <a:r>
              <a:rPr lang="zh-CN" altLang="zh-CN" dirty="0" smtClean="0"/>
              <a:t>属于提供设备和其他有形资产的特许权费以及提供初始及后续服务的特许权费，均在交付资产或转移资产所有权时确认收入。（　）</a:t>
            </a:r>
          </a:p>
          <a:p>
            <a:r>
              <a:rPr lang="zh-CN" altLang="zh-CN" b="1" dirty="0" smtClean="0">
                <a:solidFill>
                  <a:srgbClr val="19ADB7"/>
                </a:solidFill>
              </a:rPr>
              <a:t>【正确答案】错</a:t>
            </a:r>
          </a:p>
          <a:p>
            <a:r>
              <a:rPr lang="zh-CN" altLang="zh-CN" b="1" dirty="0" smtClean="0">
                <a:solidFill>
                  <a:srgbClr val="19ADB7"/>
                </a:solidFill>
              </a:rPr>
              <a:t>【答案解析】</a:t>
            </a:r>
            <a:r>
              <a:rPr lang="zh-CN" altLang="zh-CN" dirty="0" smtClean="0"/>
              <a:t>属于提供设备和其他有形资产的特许权费，在交付资产或转移资产所有权时确认收入；属于提供初始及后续服务的特许权费，在提供服务时确认收入。</a:t>
            </a:r>
          </a:p>
          <a:p>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pc="-100" dirty="0" smtClean="0"/>
              <a:t>6.</a:t>
            </a:r>
            <a:r>
              <a:rPr lang="zh-CN" altLang="zh-CN" spc="-100" dirty="0" smtClean="0"/>
              <a:t>报告期内，母公司处置对子公司的投资，如果没有丧失对该子公司的控制权，则在合并财务报表中，将处置价款作为集团的投资收益处理。（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pc="-100" dirty="0" smtClean="0"/>
              <a:t>6.</a:t>
            </a:r>
            <a:r>
              <a:rPr lang="zh-CN" altLang="zh-CN" spc="-100" dirty="0" smtClean="0"/>
              <a:t>报告期内，母公司处置对子公司的投资，如果没有丧失对该子公司的控制权，则在合并财务报表中，将处置价款作为集团的投资收益处理。（　）</a:t>
            </a:r>
          </a:p>
          <a:p>
            <a:r>
              <a:rPr lang="zh-CN" altLang="zh-CN" b="1" dirty="0" smtClean="0">
                <a:solidFill>
                  <a:srgbClr val="19ADB7"/>
                </a:solidFill>
              </a:rPr>
              <a:t>【正确答案】错</a:t>
            </a:r>
          </a:p>
          <a:p>
            <a:r>
              <a:rPr lang="zh-CN" altLang="zh-CN" b="1" dirty="0" smtClean="0">
                <a:solidFill>
                  <a:srgbClr val="19ADB7"/>
                </a:solidFill>
              </a:rPr>
              <a:t>【答案解析】</a:t>
            </a:r>
            <a:r>
              <a:rPr lang="zh-CN" altLang="zh-CN" dirty="0" smtClean="0"/>
              <a:t>报告期内，母公司处置对子公司的投资，如果没有丧失对该子公司的控制权，则在合并财务报表中，应当将处置价款与处置长期股权投资相对应享有子公司自购买日或合并日开始持续计算的净资产份额之间的差额，应当调整资本公积（资本溢价或股本溢价），资本公积不足冲减的，调整留存收益。</a:t>
            </a:r>
          </a:p>
          <a:p>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7.</a:t>
            </a:r>
            <a:r>
              <a:rPr lang="zh-CN" altLang="zh-CN" dirty="0" smtClean="0"/>
              <a:t>企业为减少本年度亏损而调减资产减值准备金额，体现了会计信息质量的谨慎性要求。（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7.</a:t>
            </a:r>
            <a:r>
              <a:rPr lang="zh-CN" altLang="zh-CN" dirty="0" smtClean="0"/>
              <a:t>企业为减少本年度亏损而调减资产减值准备金额，体现了会计信息质量的谨慎性要求。（　）</a:t>
            </a:r>
          </a:p>
          <a:p>
            <a:r>
              <a:rPr lang="zh-CN" altLang="zh-CN" b="1" dirty="0" smtClean="0">
                <a:solidFill>
                  <a:srgbClr val="19ADB7"/>
                </a:solidFill>
              </a:rPr>
              <a:t>【正确答案】错</a:t>
            </a:r>
          </a:p>
          <a:p>
            <a:r>
              <a:rPr lang="zh-CN" altLang="zh-CN" b="1" dirty="0" smtClean="0">
                <a:solidFill>
                  <a:srgbClr val="19ADB7"/>
                </a:solidFill>
              </a:rPr>
              <a:t>【答案解析】</a:t>
            </a:r>
            <a:r>
              <a:rPr lang="zh-CN" altLang="zh-CN" dirty="0" smtClean="0"/>
              <a:t>谨慎性要求企业在进行会计核算时，不得多计资产或收益、少计负债或费用，并不得设置秘密准备。本题属于滥用会计政策，而不是体现了会计信息质量谨慎性要求。</a:t>
            </a:r>
          </a:p>
          <a:p>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8.</a:t>
            </a:r>
            <a:r>
              <a:rPr lang="zh-CN" altLang="zh-CN" dirty="0" smtClean="0"/>
              <a:t>企业因对外提供债务担保而涉及一项未决诉讼，如果法院尚未判决，企业应该在满足预计负债确认条件的前提下，将预计担保损失金额确认为预计负债，同时计入管理费用。（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8.</a:t>
            </a:r>
            <a:r>
              <a:rPr lang="zh-CN" altLang="zh-CN" dirty="0" smtClean="0"/>
              <a:t>企业因对外提供债务担保而涉及一项未决诉讼，如果法院尚未判决，企业应该在满足预计负债确认条件的前提下，将预计担保损失金额确认为预计负债，同时计入管理费用。（　）</a:t>
            </a:r>
          </a:p>
          <a:p>
            <a:r>
              <a:rPr lang="zh-CN" altLang="zh-CN" b="1" dirty="0" smtClean="0">
                <a:solidFill>
                  <a:srgbClr val="19ADB7"/>
                </a:solidFill>
              </a:rPr>
              <a:t>【正确答案】错</a:t>
            </a:r>
          </a:p>
          <a:p>
            <a:r>
              <a:rPr lang="zh-CN" altLang="zh-CN" b="1" dirty="0" smtClean="0">
                <a:solidFill>
                  <a:srgbClr val="19ADB7"/>
                </a:solidFill>
              </a:rPr>
              <a:t>【答案解析】</a:t>
            </a:r>
            <a:r>
              <a:rPr lang="zh-CN" altLang="zh-CN" dirty="0" smtClean="0"/>
              <a:t>企业因债务担保事项而确认预计负债时，一般应同时计入营业外支出，而不是计入管理费用。</a:t>
            </a:r>
          </a:p>
          <a:p>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10.</a:t>
            </a:r>
            <a:r>
              <a:rPr lang="zh-CN" altLang="zh-CN" dirty="0" smtClean="0"/>
              <a:t>在企业不提供资金的情况下，境外经营活动产生的现金流量难以偿还其现有债务和正常情况下可预期债务的，境外经营应当选择与企业记账本位币不同的货币作为记账本位币。（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10.</a:t>
            </a:r>
            <a:r>
              <a:rPr lang="zh-CN" altLang="zh-CN" dirty="0" smtClean="0"/>
              <a:t>在企业不提供资金的情况下，境外经营活动产生的现金流量难以偿还其现有债务和正常情况下可预期债务的，境外经营应当选择与企业记账本位币不同的货币作为记账本位币。（　）</a:t>
            </a:r>
          </a:p>
          <a:p>
            <a:r>
              <a:rPr lang="zh-CN" altLang="zh-CN" b="1" dirty="0" smtClean="0">
                <a:solidFill>
                  <a:srgbClr val="19ADB7"/>
                </a:solidFill>
              </a:rPr>
              <a:t>【正确答案】错</a:t>
            </a:r>
          </a:p>
          <a:p>
            <a:r>
              <a:rPr lang="zh-CN" altLang="zh-CN" b="1" dirty="0" smtClean="0">
                <a:solidFill>
                  <a:srgbClr val="19ADB7"/>
                </a:solidFill>
              </a:rPr>
              <a:t>【答案解析】</a:t>
            </a:r>
            <a:r>
              <a:rPr lang="zh-CN" altLang="zh-CN" dirty="0" smtClean="0"/>
              <a:t>在企业不提供资金的情况下，境外经营活动产生的现金流量难以偿还其现有债务和正常情况下可预期债务的，境外经营应当选择与企业记账本位币相同的货币作为记账本位币。</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nSpc>
                <a:spcPct val="140000"/>
              </a:lnSpc>
            </a:pPr>
            <a:r>
              <a:rPr lang="en-US" altLang="zh-CN" dirty="0" smtClean="0"/>
              <a:t>5.</a:t>
            </a:r>
            <a:r>
              <a:rPr lang="zh-CN" altLang="zh-CN" dirty="0" smtClean="0"/>
              <a:t>某企业</a:t>
            </a:r>
            <a:r>
              <a:rPr lang="en-US" altLang="zh-CN" dirty="0" smtClean="0"/>
              <a:t>2010</a:t>
            </a:r>
            <a:r>
              <a:rPr lang="zh-CN" altLang="zh-CN" dirty="0" smtClean="0"/>
              <a:t>年</a:t>
            </a:r>
            <a:r>
              <a:rPr lang="en-US" altLang="zh-CN" dirty="0" smtClean="0"/>
              <a:t>12</a:t>
            </a:r>
            <a:r>
              <a:rPr lang="zh-CN" altLang="zh-CN" dirty="0" smtClean="0"/>
              <a:t>月</a:t>
            </a:r>
            <a:r>
              <a:rPr lang="en-US" altLang="zh-CN" dirty="0" smtClean="0"/>
              <a:t>1</a:t>
            </a:r>
            <a:r>
              <a:rPr lang="zh-CN" altLang="zh-CN" dirty="0" smtClean="0"/>
              <a:t>日开始建造一项固定资产，未取得专门借款而占用两笔一般借款。一般借款包括：</a:t>
            </a:r>
            <a:r>
              <a:rPr lang="en-US" altLang="zh-CN" dirty="0" smtClean="0"/>
              <a:t>2011</a:t>
            </a:r>
            <a:r>
              <a:rPr lang="zh-CN" altLang="zh-CN" dirty="0" smtClean="0"/>
              <a:t>年</a:t>
            </a:r>
            <a:r>
              <a:rPr lang="en-US" altLang="zh-CN" dirty="0" smtClean="0"/>
              <a:t>1</a:t>
            </a:r>
            <a:r>
              <a:rPr lang="zh-CN" altLang="zh-CN" dirty="0" smtClean="0"/>
              <a:t>月</a:t>
            </a:r>
            <a:r>
              <a:rPr lang="en-US" altLang="zh-CN" dirty="0" smtClean="0"/>
              <a:t>1</a:t>
            </a:r>
            <a:r>
              <a:rPr lang="zh-CN" altLang="zh-CN" dirty="0" smtClean="0"/>
              <a:t>日借入三年期借款</a:t>
            </a:r>
            <a:r>
              <a:rPr lang="en-US" altLang="zh-CN" dirty="0" smtClean="0"/>
              <a:t>3000</a:t>
            </a:r>
            <a:r>
              <a:rPr lang="zh-CN" altLang="zh-CN" dirty="0" smtClean="0"/>
              <a:t>万元，年利率</a:t>
            </a:r>
            <a:r>
              <a:rPr lang="en-US" altLang="zh-CN" dirty="0" smtClean="0"/>
              <a:t>6%</a:t>
            </a:r>
            <a:r>
              <a:rPr lang="zh-CN" altLang="zh-CN" dirty="0" smtClean="0"/>
              <a:t>；</a:t>
            </a:r>
            <a:r>
              <a:rPr lang="en-US" altLang="zh-CN" dirty="0" smtClean="0"/>
              <a:t>2011</a:t>
            </a:r>
            <a:r>
              <a:rPr lang="zh-CN" altLang="zh-CN" dirty="0" smtClean="0"/>
              <a:t>年</a:t>
            </a:r>
            <a:r>
              <a:rPr lang="en-US" altLang="zh-CN" dirty="0" smtClean="0"/>
              <a:t>9</a:t>
            </a:r>
            <a:r>
              <a:rPr lang="zh-CN" altLang="zh-CN" dirty="0" smtClean="0"/>
              <a:t>月</a:t>
            </a:r>
            <a:r>
              <a:rPr lang="en-US" altLang="zh-CN" dirty="0" smtClean="0"/>
              <a:t>1</a:t>
            </a:r>
            <a:r>
              <a:rPr lang="zh-CN" altLang="zh-CN" dirty="0" smtClean="0"/>
              <a:t>日发行五年期债券</a:t>
            </a:r>
            <a:r>
              <a:rPr lang="en-US" altLang="zh-CN" dirty="0" smtClean="0"/>
              <a:t>2000</a:t>
            </a:r>
            <a:r>
              <a:rPr lang="zh-CN" altLang="zh-CN" dirty="0" smtClean="0"/>
              <a:t>万元，票面年利率</a:t>
            </a:r>
            <a:r>
              <a:rPr lang="en-US" altLang="zh-CN" dirty="0" smtClean="0"/>
              <a:t>5%</a:t>
            </a:r>
            <a:r>
              <a:rPr lang="zh-CN" altLang="zh-CN" dirty="0" smtClean="0"/>
              <a:t>，到期一次还本付息，发行价</a:t>
            </a:r>
            <a:r>
              <a:rPr lang="en-US" altLang="zh-CN" dirty="0" smtClean="0"/>
              <a:t>2000</a:t>
            </a:r>
            <a:r>
              <a:rPr lang="zh-CN" altLang="zh-CN" dirty="0" smtClean="0"/>
              <a:t>万元。下列有关</a:t>
            </a:r>
            <a:r>
              <a:rPr lang="en-US" altLang="zh-CN" dirty="0" smtClean="0"/>
              <a:t>2011</a:t>
            </a:r>
            <a:r>
              <a:rPr lang="zh-CN" altLang="zh-CN" dirty="0" smtClean="0"/>
              <a:t>年一般借款的加权平均年度利率和季度利率表述不正确的是（　）。</a:t>
            </a:r>
          </a:p>
          <a:p>
            <a:pPr>
              <a:lnSpc>
                <a:spcPct val="140000"/>
              </a:lnSpc>
            </a:pPr>
            <a:r>
              <a:rPr lang="en-US" altLang="zh-CN" dirty="0" smtClean="0"/>
              <a:t>A.</a:t>
            </a:r>
            <a:r>
              <a:rPr lang="zh-CN" altLang="zh-CN" dirty="0" smtClean="0"/>
              <a:t>年度加权平均利率为</a:t>
            </a:r>
            <a:r>
              <a:rPr lang="en-US" altLang="zh-CN" dirty="0" smtClean="0"/>
              <a:t>5.82%</a:t>
            </a:r>
            <a:endParaRPr lang="zh-CN" altLang="zh-CN" dirty="0" smtClean="0"/>
          </a:p>
          <a:p>
            <a:pPr>
              <a:lnSpc>
                <a:spcPct val="140000"/>
              </a:lnSpc>
            </a:pPr>
            <a:r>
              <a:rPr lang="en-US" altLang="zh-CN" dirty="0" smtClean="0"/>
              <a:t>B.</a:t>
            </a:r>
            <a:r>
              <a:rPr lang="zh-CN" altLang="zh-CN" dirty="0" smtClean="0"/>
              <a:t>第一、二季度加权平均利率</a:t>
            </a:r>
            <a:r>
              <a:rPr lang="en-US" altLang="zh-CN" dirty="0" smtClean="0"/>
              <a:t>1.5%</a:t>
            </a:r>
            <a:endParaRPr lang="zh-CN" altLang="zh-CN" dirty="0" smtClean="0"/>
          </a:p>
          <a:p>
            <a:pPr>
              <a:lnSpc>
                <a:spcPct val="140000"/>
              </a:lnSpc>
            </a:pPr>
            <a:r>
              <a:rPr lang="en-US" altLang="zh-CN" dirty="0" smtClean="0"/>
              <a:t>C.</a:t>
            </a:r>
            <a:r>
              <a:rPr lang="zh-CN" altLang="zh-CN" dirty="0" smtClean="0"/>
              <a:t>第三季度加权平均利率为</a:t>
            </a:r>
            <a:r>
              <a:rPr lang="en-US" altLang="zh-CN" dirty="0" smtClean="0"/>
              <a:t>1.45%</a:t>
            </a:r>
            <a:endParaRPr lang="zh-CN" altLang="zh-CN" dirty="0" smtClean="0"/>
          </a:p>
          <a:p>
            <a:pPr>
              <a:lnSpc>
                <a:spcPct val="140000"/>
              </a:lnSpc>
            </a:pPr>
            <a:r>
              <a:rPr lang="en-US" altLang="zh-CN" dirty="0" smtClean="0"/>
              <a:t>D.</a:t>
            </a:r>
            <a:r>
              <a:rPr lang="zh-CN" altLang="zh-CN" dirty="0" smtClean="0"/>
              <a:t>第四季度加权平均利率为</a:t>
            </a:r>
            <a:r>
              <a:rPr lang="en-US" altLang="zh-CN" dirty="0" smtClean="0"/>
              <a:t>0.59%</a:t>
            </a: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五、综合题</a:t>
            </a:r>
            <a:r>
              <a:rPr lang="zh-CN" altLang="zh-CN" dirty="0" smtClean="0"/>
              <a:t>（本类题共</a:t>
            </a:r>
            <a:r>
              <a:rPr lang="en-US" altLang="zh-CN" dirty="0" smtClean="0"/>
              <a:t>2</a:t>
            </a:r>
            <a:r>
              <a:rPr lang="zh-CN" altLang="zh-CN" dirty="0" smtClean="0"/>
              <a:t>小题，第</a:t>
            </a:r>
            <a:r>
              <a:rPr lang="en-US" altLang="zh-CN" dirty="0" smtClean="0"/>
              <a:t>1</a:t>
            </a:r>
            <a:r>
              <a:rPr lang="zh-CN" altLang="zh-CN" dirty="0" smtClean="0"/>
              <a:t>小题</a:t>
            </a:r>
            <a:r>
              <a:rPr lang="en-US" altLang="zh-CN" dirty="0" smtClean="0"/>
              <a:t>15</a:t>
            </a:r>
            <a:r>
              <a:rPr lang="zh-CN" altLang="zh-CN" dirty="0" smtClean="0"/>
              <a:t>分，第</a:t>
            </a:r>
            <a:r>
              <a:rPr lang="en-US" altLang="zh-CN" dirty="0" smtClean="0"/>
              <a:t>2</a:t>
            </a:r>
            <a:r>
              <a:rPr lang="zh-CN" altLang="zh-CN" dirty="0" smtClean="0"/>
              <a:t>小题</a:t>
            </a:r>
            <a:r>
              <a:rPr lang="en-US" altLang="zh-CN" dirty="0" smtClean="0"/>
              <a:t>18</a:t>
            </a:r>
            <a:r>
              <a:rPr lang="zh-CN" altLang="zh-CN" dirty="0" smtClean="0"/>
              <a:t>分，共</a:t>
            </a:r>
            <a:r>
              <a:rPr lang="en-US" altLang="zh-CN" dirty="0" smtClean="0"/>
              <a:t>33</a:t>
            </a:r>
            <a:r>
              <a:rPr lang="zh-CN" altLang="zh-CN" dirty="0" smtClean="0"/>
              <a:t>分。凡要求计算的，应列出必要的计算过程；计算结果出现两位以上小数的，均四舍五入保留小数点后两位小数，凡要求编制会计分录的，除题中有特殊要求外，只需写出一级科目，答案中的金额单位用万元表示）</a:t>
            </a:r>
          </a:p>
          <a:p>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1.</a:t>
            </a:r>
            <a:r>
              <a:rPr lang="zh-CN" altLang="zh-CN" dirty="0" smtClean="0"/>
              <a:t>甲公司</a:t>
            </a:r>
            <a:r>
              <a:rPr lang="en-US" altLang="zh-CN" dirty="0" smtClean="0"/>
              <a:t>2013</a:t>
            </a:r>
            <a:r>
              <a:rPr lang="zh-CN" altLang="zh-CN" dirty="0" smtClean="0"/>
              <a:t>年至</a:t>
            </a:r>
            <a:r>
              <a:rPr lang="en-US" altLang="zh-CN" dirty="0" smtClean="0"/>
              <a:t>2015</a:t>
            </a:r>
            <a:r>
              <a:rPr lang="zh-CN" altLang="zh-CN" dirty="0" smtClean="0"/>
              <a:t>年对乙公司股票投资的有关资料如下：</a:t>
            </a:r>
          </a:p>
          <a:p>
            <a:r>
              <a:rPr lang="zh-CN" altLang="zh-CN" dirty="0" smtClean="0"/>
              <a:t>资料一：</a:t>
            </a:r>
            <a:r>
              <a:rPr lang="en-US" altLang="zh-CN" dirty="0" smtClean="0"/>
              <a:t>2013</a:t>
            </a:r>
            <a:r>
              <a:rPr lang="zh-CN" altLang="zh-CN" dirty="0" smtClean="0"/>
              <a:t>年</a:t>
            </a:r>
            <a:r>
              <a:rPr lang="en-US" altLang="zh-CN" dirty="0" smtClean="0"/>
              <a:t>1</a:t>
            </a:r>
            <a:r>
              <a:rPr lang="zh-CN" altLang="zh-CN" dirty="0" smtClean="0"/>
              <a:t>月</a:t>
            </a:r>
            <a:r>
              <a:rPr lang="en-US" altLang="zh-CN" dirty="0" smtClean="0"/>
              <a:t>1</a:t>
            </a:r>
            <a:r>
              <a:rPr lang="zh-CN" altLang="zh-CN" dirty="0" smtClean="0"/>
              <a:t>日，甲公司定向发行每股面值为</a:t>
            </a:r>
            <a:r>
              <a:rPr lang="en-US" altLang="zh-CN" dirty="0" smtClean="0"/>
              <a:t>1</a:t>
            </a:r>
            <a:r>
              <a:rPr lang="zh-CN" altLang="zh-CN" dirty="0" smtClean="0"/>
              <a:t>元、公允价值为</a:t>
            </a:r>
            <a:r>
              <a:rPr lang="en-US" altLang="zh-CN" dirty="0" smtClean="0"/>
              <a:t>4.5</a:t>
            </a:r>
            <a:r>
              <a:rPr lang="zh-CN" altLang="zh-CN" dirty="0" smtClean="0"/>
              <a:t>元的普通股</a:t>
            </a:r>
            <a:r>
              <a:rPr lang="en-US" altLang="zh-CN" dirty="0" smtClean="0"/>
              <a:t>1000</a:t>
            </a:r>
            <a:r>
              <a:rPr lang="zh-CN" altLang="zh-CN" dirty="0" smtClean="0"/>
              <a:t>万股作为对价取得乙公司</a:t>
            </a:r>
            <a:r>
              <a:rPr lang="en-US" altLang="zh-CN" dirty="0" smtClean="0"/>
              <a:t>30%</a:t>
            </a:r>
            <a:r>
              <a:rPr lang="zh-CN" altLang="zh-CN" dirty="0" smtClean="0"/>
              <a:t>有表决权的股份。交易前，甲公司与乙公司不存在关联方关系且不持有乙公司股份；交易后，甲公司能够对乙公司施加重大影响。</a:t>
            </a:r>
          </a:p>
          <a:p>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取得投资日，乙公司可辨认净资产的账面价值为</a:t>
            </a:r>
            <a:r>
              <a:rPr lang="en-US" altLang="zh-CN" dirty="0" smtClean="0"/>
              <a:t>16000</a:t>
            </a:r>
            <a:r>
              <a:rPr lang="zh-CN" altLang="zh-CN" dirty="0" smtClean="0"/>
              <a:t>万元，除行政管理用</a:t>
            </a:r>
            <a:r>
              <a:rPr lang="en-US" altLang="zh-CN" dirty="0" smtClean="0"/>
              <a:t>W</a:t>
            </a:r>
            <a:r>
              <a:rPr lang="zh-CN" altLang="zh-CN" dirty="0" smtClean="0"/>
              <a:t>固定资产外，其他各项资产、负债的公允价值分别与其账面价值相同。该固定资产原价为</a:t>
            </a:r>
            <a:r>
              <a:rPr lang="en-US" altLang="zh-CN" dirty="0" smtClean="0"/>
              <a:t>500</a:t>
            </a:r>
            <a:r>
              <a:rPr lang="zh-CN" altLang="zh-CN" dirty="0" smtClean="0"/>
              <a:t>万元，原预计使用年限为</a:t>
            </a:r>
            <a:r>
              <a:rPr lang="en-US" altLang="zh-CN" dirty="0" smtClean="0"/>
              <a:t>5</a:t>
            </a:r>
            <a:r>
              <a:rPr lang="zh-CN" altLang="zh-CN" dirty="0" smtClean="0"/>
              <a:t>年，预计净残值为零，采用年限平均法计提折旧，已计提折旧</a:t>
            </a:r>
            <a:r>
              <a:rPr lang="en-US" altLang="zh-CN" dirty="0" smtClean="0"/>
              <a:t>100</a:t>
            </a:r>
            <a:r>
              <a:rPr lang="zh-CN" altLang="zh-CN" dirty="0" smtClean="0"/>
              <a:t>万元；当日，该固定资产公允价值为</a:t>
            </a:r>
            <a:r>
              <a:rPr lang="en-US" altLang="zh-CN" dirty="0" smtClean="0"/>
              <a:t>480</a:t>
            </a:r>
            <a:r>
              <a:rPr lang="zh-CN" altLang="zh-CN" dirty="0" smtClean="0"/>
              <a:t>万元，预计尚可使用</a:t>
            </a:r>
            <a:r>
              <a:rPr lang="en-US" altLang="zh-CN" dirty="0" smtClean="0"/>
              <a:t>4</a:t>
            </a:r>
            <a:r>
              <a:rPr lang="zh-CN" altLang="zh-CN" dirty="0" smtClean="0"/>
              <a:t>年，与原预计剩余年限相一致，预计净残值为零，继续采用原方法计提折旧。</a:t>
            </a:r>
          </a:p>
          <a:p>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资料二：</a:t>
            </a:r>
            <a:r>
              <a:rPr lang="en-US" altLang="zh-CN" dirty="0" smtClean="0"/>
              <a:t>2013</a:t>
            </a:r>
            <a:r>
              <a:rPr lang="zh-CN" altLang="zh-CN" dirty="0" smtClean="0"/>
              <a:t>年</a:t>
            </a:r>
            <a:r>
              <a:rPr lang="en-US" altLang="zh-CN" dirty="0" smtClean="0"/>
              <a:t>8</a:t>
            </a:r>
            <a:r>
              <a:rPr lang="zh-CN" altLang="zh-CN" dirty="0" smtClean="0"/>
              <a:t>月</a:t>
            </a:r>
            <a:r>
              <a:rPr lang="en-US" altLang="zh-CN" dirty="0" smtClean="0"/>
              <a:t>20</a:t>
            </a:r>
            <a:r>
              <a:rPr lang="zh-CN" altLang="zh-CN" dirty="0" smtClean="0"/>
              <a:t>日，乙公司将其成本为</a:t>
            </a:r>
            <a:r>
              <a:rPr lang="en-US" altLang="zh-CN" dirty="0" smtClean="0"/>
              <a:t>900</a:t>
            </a:r>
            <a:r>
              <a:rPr lang="zh-CN" altLang="zh-CN" dirty="0" smtClean="0"/>
              <a:t>万元的</a:t>
            </a:r>
            <a:r>
              <a:rPr lang="en-US" altLang="zh-CN" dirty="0" smtClean="0"/>
              <a:t>M</a:t>
            </a:r>
            <a:r>
              <a:rPr lang="zh-CN" altLang="zh-CN" dirty="0" smtClean="0"/>
              <a:t>商品以不含增值税的价格</a:t>
            </a:r>
            <a:r>
              <a:rPr lang="en-US" altLang="zh-CN" dirty="0" smtClean="0"/>
              <a:t>1200</a:t>
            </a:r>
            <a:r>
              <a:rPr lang="zh-CN" altLang="zh-CN" dirty="0" smtClean="0"/>
              <a:t>万元出售给甲公司。至</a:t>
            </a:r>
            <a:r>
              <a:rPr lang="en-US" altLang="zh-CN" dirty="0" smtClean="0"/>
              <a:t>2013</a:t>
            </a:r>
            <a:r>
              <a:rPr lang="zh-CN" altLang="zh-CN" dirty="0" smtClean="0"/>
              <a:t>年</a:t>
            </a:r>
            <a:r>
              <a:rPr lang="en-US" altLang="zh-CN" dirty="0" smtClean="0"/>
              <a:t>12</a:t>
            </a:r>
            <a:r>
              <a:rPr lang="zh-CN" altLang="zh-CN" dirty="0" smtClean="0"/>
              <a:t>月</a:t>
            </a:r>
            <a:r>
              <a:rPr lang="en-US" altLang="zh-CN" dirty="0" smtClean="0"/>
              <a:t>31</a:t>
            </a:r>
            <a:r>
              <a:rPr lang="zh-CN" altLang="zh-CN" dirty="0" smtClean="0"/>
              <a:t>日，甲公司向非关联方累计售出该商品</a:t>
            </a:r>
            <a:r>
              <a:rPr lang="en-US" altLang="zh-CN" dirty="0" smtClean="0"/>
              <a:t>50%</a:t>
            </a:r>
            <a:r>
              <a:rPr lang="zh-CN" altLang="zh-CN" dirty="0" smtClean="0"/>
              <a:t>，剩余</a:t>
            </a:r>
            <a:r>
              <a:rPr lang="en-US" altLang="zh-CN" dirty="0" smtClean="0"/>
              <a:t>50%</a:t>
            </a:r>
            <a:r>
              <a:rPr lang="zh-CN" altLang="zh-CN" dirty="0" smtClean="0"/>
              <a:t>作为存货，未发生减值。</a:t>
            </a:r>
          </a:p>
          <a:p>
            <a:r>
              <a:rPr lang="zh-CN" altLang="zh-CN" dirty="0" smtClean="0"/>
              <a:t>资料三：</a:t>
            </a:r>
            <a:r>
              <a:rPr lang="en-US" altLang="zh-CN" dirty="0" smtClean="0"/>
              <a:t>2013</a:t>
            </a:r>
            <a:r>
              <a:rPr lang="zh-CN" altLang="zh-CN" dirty="0" smtClean="0"/>
              <a:t>年度，乙公司实现的净利润为</a:t>
            </a:r>
            <a:r>
              <a:rPr lang="en-US" altLang="zh-CN" dirty="0" smtClean="0"/>
              <a:t>6000</a:t>
            </a:r>
            <a:r>
              <a:rPr lang="zh-CN" altLang="zh-CN" dirty="0" smtClean="0"/>
              <a:t>万元，因可供出售金融资产公允价值变动增加其他综合收益</a:t>
            </a:r>
            <a:r>
              <a:rPr lang="en-US" altLang="zh-CN" dirty="0" smtClean="0"/>
              <a:t>200</a:t>
            </a:r>
            <a:r>
              <a:rPr lang="zh-CN" altLang="zh-CN" dirty="0" smtClean="0"/>
              <a:t>万元，未发生其他影响乙公司所有者权益变动的交易或事项。</a:t>
            </a:r>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资料四：</a:t>
            </a:r>
            <a:r>
              <a:rPr lang="en-US" altLang="zh-CN" dirty="0" smtClean="0"/>
              <a:t>2014</a:t>
            </a:r>
            <a:r>
              <a:rPr lang="zh-CN" altLang="zh-CN" dirty="0" smtClean="0"/>
              <a:t>年</a:t>
            </a:r>
            <a:r>
              <a:rPr lang="en-US" altLang="zh-CN" dirty="0" smtClean="0"/>
              <a:t>1</a:t>
            </a:r>
            <a:r>
              <a:rPr lang="zh-CN" altLang="zh-CN" dirty="0" smtClean="0"/>
              <a:t>月</a:t>
            </a:r>
            <a:r>
              <a:rPr lang="en-US" altLang="zh-CN" dirty="0" smtClean="0"/>
              <a:t>1</a:t>
            </a:r>
            <a:r>
              <a:rPr lang="zh-CN" altLang="zh-CN" dirty="0" smtClean="0"/>
              <a:t>日，甲公司将对乙公司股权投资的</a:t>
            </a:r>
            <a:r>
              <a:rPr lang="en-US" altLang="zh-CN" dirty="0" smtClean="0"/>
              <a:t>80%</a:t>
            </a:r>
            <a:r>
              <a:rPr lang="zh-CN" altLang="zh-CN" dirty="0" smtClean="0"/>
              <a:t>出售给非关联方，取得价款</a:t>
            </a:r>
            <a:r>
              <a:rPr lang="en-US" altLang="zh-CN" dirty="0" smtClean="0"/>
              <a:t>5600</a:t>
            </a:r>
            <a:r>
              <a:rPr lang="zh-CN" altLang="zh-CN" dirty="0" smtClean="0"/>
              <a:t>万元，相关手续于当日完成，剩余股份当日公允价值为</a:t>
            </a:r>
            <a:r>
              <a:rPr lang="en-US" altLang="zh-CN" dirty="0" smtClean="0"/>
              <a:t>1400</a:t>
            </a:r>
            <a:r>
              <a:rPr lang="zh-CN" altLang="zh-CN" dirty="0" smtClean="0"/>
              <a:t>万元，出售部分股份后，甲公司对乙公司不再具有重大影响，将剩余股权投资转为可供出售金融资产。</a:t>
            </a:r>
          </a:p>
          <a:p>
            <a:r>
              <a:rPr lang="zh-CN" altLang="zh-CN" dirty="0" smtClean="0"/>
              <a:t>资料五：</a:t>
            </a:r>
            <a:r>
              <a:rPr lang="en-US" altLang="zh-CN" dirty="0" smtClean="0"/>
              <a:t>2014</a:t>
            </a:r>
            <a:r>
              <a:rPr lang="zh-CN" altLang="zh-CN" dirty="0" smtClean="0"/>
              <a:t>年</a:t>
            </a:r>
            <a:r>
              <a:rPr lang="en-US" altLang="zh-CN" dirty="0" smtClean="0"/>
              <a:t>6</a:t>
            </a:r>
            <a:r>
              <a:rPr lang="zh-CN" altLang="zh-CN" dirty="0" smtClean="0"/>
              <a:t>月</a:t>
            </a:r>
            <a:r>
              <a:rPr lang="en-US" altLang="zh-CN" dirty="0" smtClean="0"/>
              <a:t>30</a:t>
            </a:r>
            <a:r>
              <a:rPr lang="zh-CN" altLang="zh-CN" dirty="0" smtClean="0"/>
              <a:t>日，甲公司持有乙公司股票的公允价值下跌至</a:t>
            </a:r>
            <a:r>
              <a:rPr lang="en-US" altLang="zh-CN" dirty="0" smtClean="0"/>
              <a:t>1300</a:t>
            </a:r>
            <a:r>
              <a:rPr lang="zh-CN" altLang="zh-CN" dirty="0" smtClean="0"/>
              <a:t>万元，预计乙公司股价下跌是暂时性的。</a:t>
            </a:r>
          </a:p>
          <a:p>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资料六：</a:t>
            </a:r>
            <a:r>
              <a:rPr lang="en-US" altLang="zh-CN" dirty="0" smtClean="0"/>
              <a:t>2014</a:t>
            </a:r>
            <a:r>
              <a:rPr lang="zh-CN" altLang="zh-CN" dirty="0" smtClean="0"/>
              <a:t>年</a:t>
            </a:r>
            <a:r>
              <a:rPr lang="en-US" altLang="zh-CN" dirty="0" smtClean="0"/>
              <a:t>7</a:t>
            </a:r>
            <a:r>
              <a:rPr lang="zh-CN" altLang="zh-CN" dirty="0" smtClean="0"/>
              <a:t>月起，乙公司股票价格持续下跌，至</a:t>
            </a:r>
            <a:r>
              <a:rPr lang="en-US" altLang="zh-CN" dirty="0" smtClean="0"/>
              <a:t>2014</a:t>
            </a:r>
            <a:r>
              <a:rPr lang="zh-CN" altLang="zh-CN" dirty="0" smtClean="0"/>
              <a:t>年</a:t>
            </a:r>
            <a:r>
              <a:rPr lang="en-US" altLang="zh-CN" dirty="0" smtClean="0"/>
              <a:t>12</a:t>
            </a:r>
            <a:r>
              <a:rPr lang="zh-CN" altLang="zh-CN" dirty="0" smtClean="0"/>
              <a:t>月</a:t>
            </a:r>
            <a:r>
              <a:rPr lang="en-US" altLang="zh-CN" dirty="0" smtClean="0"/>
              <a:t>31</a:t>
            </a:r>
            <a:r>
              <a:rPr lang="zh-CN" altLang="zh-CN" dirty="0" smtClean="0"/>
              <a:t>日，甲公司持有乙公司股票的公允价值下跌至</a:t>
            </a:r>
            <a:r>
              <a:rPr lang="en-US" altLang="zh-CN" dirty="0" smtClean="0"/>
              <a:t>800</a:t>
            </a:r>
            <a:r>
              <a:rPr lang="zh-CN" altLang="zh-CN" dirty="0" smtClean="0"/>
              <a:t>万元，甲公司判断该股权投资已发生减值，并计提减值准备。</a:t>
            </a:r>
          </a:p>
          <a:p>
            <a:r>
              <a:rPr lang="zh-CN" altLang="zh-CN" dirty="0" smtClean="0"/>
              <a:t>资料七：</a:t>
            </a:r>
            <a:r>
              <a:rPr lang="en-US" altLang="zh-CN" dirty="0" smtClean="0"/>
              <a:t>2015</a:t>
            </a:r>
            <a:r>
              <a:rPr lang="zh-CN" altLang="zh-CN" dirty="0" smtClean="0"/>
              <a:t>年</a:t>
            </a:r>
            <a:r>
              <a:rPr lang="en-US" altLang="zh-CN" dirty="0" smtClean="0"/>
              <a:t>1</a:t>
            </a:r>
            <a:r>
              <a:rPr lang="zh-CN" altLang="zh-CN" dirty="0" smtClean="0"/>
              <a:t>月</a:t>
            </a:r>
            <a:r>
              <a:rPr lang="en-US" altLang="zh-CN" dirty="0" smtClean="0"/>
              <a:t>8</a:t>
            </a:r>
            <a:r>
              <a:rPr lang="zh-CN" altLang="zh-CN" dirty="0" smtClean="0"/>
              <a:t>日，甲公司以</a:t>
            </a:r>
            <a:r>
              <a:rPr lang="en-US" altLang="zh-CN" dirty="0" smtClean="0"/>
              <a:t>780</a:t>
            </a:r>
            <a:r>
              <a:rPr lang="zh-CN" altLang="zh-CN" dirty="0" smtClean="0"/>
              <a:t>万元的价格在二级市场上售出所持乙公司的全部股票。</a:t>
            </a:r>
          </a:p>
          <a:p>
            <a:r>
              <a:rPr lang="zh-CN" altLang="zh-CN" dirty="0" smtClean="0"/>
              <a:t>资料八：甲公司和乙公司所采用的会计政策、会计期间相同，假定不考虑增值税、所得税等其他因素。</a:t>
            </a:r>
            <a:endParaRPr lang="en-US" altLang="zh-CN"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本题知识点：权益法核算转公允价值计量，</a:t>
            </a:r>
          </a:p>
          <a:p>
            <a:r>
              <a:rPr lang="zh-CN" altLang="zh-CN" dirty="0" smtClean="0"/>
              <a:t>（</a:t>
            </a:r>
            <a:r>
              <a:rPr lang="en-US" altLang="zh-CN" dirty="0" smtClean="0"/>
              <a:t>1</a:t>
            </a:r>
            <a:r>
              <a:rPr lang="zh-CN" altLang="zh-CN" dirty="0" smtClean="0"/>
              <a:t>）判断说明甲公司</a:t>
            </a:r>
            <a:r>
              <a:rPr lang="en-US" altLang="zh-CN" dirty="0" smtClean="0"/>
              <a:t>2013</a:t>
            </a:r>
            <a:r>
              <a:rPr lang="zh-CN" altLang="zh-CN" dirty="0" smtClean="0"/>
              <a:t>年度对乙公司长期股权投资应采用的核算方法，并编制甲公司取得乙公司股权投资的会计分录。</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【正确答案】</a:t>
            </a:r>
            <a:r>
              <a:rPr lang="en-US" altLang="zh-CN" dirty="0" smtClean="0"/>
              <a:t>①</a:t>
            </a:r>
            <a:r>
              <a:rPr lang="zh-CN" altLang="zh-CN" dirty="0" smtClean="0"/>
              <a:t>甲公司对乙公司的股权投资，应该采用权益法核算。</a:t>
            </a:r>
          </a:p>
          <a:p>
            <a:r>
              <a:rPr lang="en-US" altLang="zh-CN" dirty="0" smtClean="0"/>
              <a:t>②</a:t>
            </a:r>
            <a:r>
              <a:rPr lang="zh-CN" altLang="zh-CN" dirty="0" smtClean="0"/>
              <a:t>相关会计分录如下：</a:t>
            </a:r>
          </a:p>
          <a:p>
            <a:r>
              <a:rPr lang="zh-CN" altLang="zh-CN" dirty="0" smtClean="0"/>
              <a:t>借：长期股权投资</a:t>
            </a:r>
            <a:r>
              <a:rPr lang="en-US" altLang="zh-CN" dirty="0" smtClean="0"/>
              <a:t>——</a:t>
            </a:r>
            <a:r>
              <a:rPr lang="zh-CN" altLang="zh-CN" dirty="0" smtClean="0"/>
              <a:t>投资成本</a:t>
            </a:r>
            <a:r>
              <a:rPr lang="en-US" altLang="zh-CN" dirty="0" smtClean="0"/>
              <a:t>   4500</a:t>
            </a:r>
            <a:endParaRPr lang="zh-CN" altLang="zh-CN" dirty="0" smtClean="0"/>
          </a:p>
          <a:p>
            <a:r>
              <a:rPr lang="zh-CN" altLang="zh-CN" dirty="0" smtClean="0"/>
              <a:t>　　贷：股本　　　　　　　　　　</a:t>
            </a:r>
            <a:r>
              <a:rPr lang="en-US" altLang="zh-CN" dirty="0" smtClean="0"/>
              <a:t>   </a:t>
            </a:r>
            <a:r>
              <a:rPr lang="zh-CN" altLang="zh-CN" dirty="0" smtClean="0"/>
              <a:t>　</a:t>
            </a:r>
            <a:r>
              <a:rPr lang="en-US" altLang="zh-CN" dirty="0" smtClean="0"/>
              <a:t>1000</a:t>
            </a:r>
            <a:endParaRPr lang="zh-CN" altLang="zh-CN" dirty="0" smtClean="0"/>
          </a:p>
          <a:p>
            <a:r>
              <a:rPr lang="zh-CN" altLang="zh-CN" dirty="0" smtClean="0"/>
              <a:t>　　　　资本公积</a:t>
            </a:r>
            <a:r>
              <a:rPr lang="en-US" altLang="zh-CN" dirty="0" smtClean="0"/>
              <a:t>——</a:t>
            </a:r>
            <a:r>
              <a:rPr lang="zh-CN" altLang="zh-CN" dirty="0" smtClean="0"/>
              <a:t>股本溢价　　</a:t>
            </a:r>
            <a:r>
              <a:rPr lang="en-US" altLang="zh-CN" dirty="0" smtClean="0"/>
              <a:t>     3500</a:t>
            </a:r>
            <a:endParaRPr lang="zh-CN" altLang="zh-CN" dirty="0" smtClean="0"/>
          </a:p>
          <a:p>
            <a:r>
              <a:rPr lang="zh-CN" altLang="zh-CN" dirty="0" smtClean="0"/>
              <a:t>借：长期股权投资</a:t>
            </a:r>
            <a:r>
              <a:rPr lang="en-US" altLang="zh-CN" dirty="0" smtClean="0"/>
              <a:t>——</a:t>
            </a:r>
            <a:r>
              <a:rPr lang="zh-CN" altLang="zh-CN" dirty="0" smtClean="0"/>
              <a:t>投资成本</a:t>
            </a:r>
            <a:r>
              <a:rPr lang="en-US" altLang="zh-CN" dirty="0" smtClean="0"/>
              <a:t>324{[16000</a:t>
            </a:r>
            <a:r>
              <a:rPr lang="zh-CN" altLang="zh-CN" dirty="0" smtClean="0"/>
              <a:t>＋</a:t>
            </a:r>
            <a:r>
              <a:rPr lang="en-US" altLang="zh-CN" dirty="0" smtClean="0"/>
              <a:t>(480</a:t>
            </a:r>
            <a:r>
              <a:rPr lang="zh-CN" altLang="zh-CN" dirty="0" smtClean="0"/>
              <a:t>－</a:t>
            </a:r>
            <a:r>
              <a:rPr lang="en-US" altLang="zh-CN" dirty="0" smtClean="0"/>
              <a:t>400</a:t>
            </a:r>
            <a:r>
              <a:rPr lang="zh-CN" altLang="zh-CN" dirty="0" smtClean="0"/>
              <a:t>）</a:t>
            </a:r>
            <a:r>
              <a:rPr lang="en-US" altLang="zh-CN" dirty="0" smtClean="0"/>
              <a:t>]×30%</a:t>
            </a:r>
            <a:r>
              <a:rPr lang="zh-CN" altLang="zh-CN" dirty="0" smtClean="0"/>
              <a:t>－</a:t>
            </a:r>
            <a:r>
              <a:rPr lang="en-US" altLang="zh-CN" dirty="0" smtClean="0"/>
              <a:t>4500)</a:t>
            </a:r>
            <a:endParaRPr lang="zh-CN" altLang="zh-CN" dirty="0" smtClean="0"/>
          </a:p>
          <a:p>
            <a:r>
              <a:rPr lang="zh-CN" altLang="zh-CN" dirty="0" smtClean="0"/>
              <a:t>　　贷：营业外收入</a:t>
            </a:r>
            <a:r>
              <a:rPr lang="en-US" altLang="zh-CN" dirty="0" smtClean="0"/>
              <a:t>      324</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a:t>
            </a:r>
            <a:r>
              <a:rPr lang="en-US" altLang="zh-CN" dirty="0" smtClean="0"/>
              <a:t>2</a:t>
            </a:r>
            <a:r>
              <a:rPr lang="zh-CN" altLang="zh-CN" dirty="0" smtClean="0"/>
              <a:t>）计算甲公司</a:t>
            </a:r>
            <a:r>
              <a:rPr lang="en-US" altLang="zh-CN" dirty="0" smtClean="0"/>
              <a:t>2013</a:t>
            </a:r>
            <a:r>
              <a:rPr lang="zh-CN" altLang="zh-CN" dirty="0" smtClean="0"/>
              <a:t>年度应确认的投资收益和应享有乙公司其他综合收益变动的金额，并编制相关会计分录。</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a:t>
            </a:r>
            <a:r>
              <a:rPr lang="en-US" altLang="zh-CN" dirty="0" smtClean="0"/>
              <a:t>2</a:t>
            </a:r>
            <a:r>
              <a:rPr lang="zh-CN" altLang="zh-CN" dirty="0" smtClean="0"/>
              <a:t>）计算甲公司</a:t>
            </a:r>
            <a:r>
              <a:rPr lang="en-US" altLang="zh-CN" dirty="0" smtClean="0"/>
              <a:t>2013</a:t>
            </a:r>
            <a:r>
              <a:rPr lang="zh-CN" altLang="zh-CN" dirty="0" smtClean="0"/>
              <a:t>年度应确认的投资收益和应享有乙公司其他综合收益变动的金额，并编制相关会计分录。</a:t>
            </a:r>
          </a:p>
          <a:p>
            <a:r>
              <a:rPr lang="zh-CN" altLang="zh-CN" b="1" dirty="0" smtClean="0">
                <a:solidFill>
                  <a:srgbClr val="19ADB7"/>
                </a:solidFill>
              </a:rPr>
              <a:t>【正确答案】</a:t>
            </a:r>
            <a:r>
              <a:rPr lang="en-US" altLang="zh-CN" dirty="0" smtClean="0"/>
              <a:t>①</a:t>
            </a:r>
            <a:r>
              <a:rPr lang="zh-CN" altLang="zh-CN" dirty="0" smtClean="0"/>
              <a:t>甲公司</a:t>
            </a:r>
            <a:r>
              <a:rPr lang="en-US" altLang="zh-CN" dirty="0" smtClean="0"/>
              <a:t>2013</a:t>
            </a:r>
            <a:r>
              <a:rPr lang="zh-CN" altLang="zh-CN" dirty="0" smtClean="0"/>
              <a:t>年应确认的投资收益</a:t>
            </a:r>
          </a:p>
          <a:p>
            <a:r>
              <a:rPr lang="zh-CN" altLang="zh-CN" dirty="0" smtClean="0"/>
              <a:t>＝</a:t>
            </a:r>
            <a:r>
              <a:rPr lang="en-US" altLang="zh-CN" dirty="0" smtClean="0"/>
              <a:t>[6000</a:t>
            </a:r>
            <a:r>
              <a:rPr lang="zh-CN" altLang="zh-CN" dirty="0" smtClean="0"/>
              <a:t>－（</a:t>
            </a:r>
            <a:r>
              <a:rPr lang="en-US" altLang="zh-CN" dirty="0" smtClean="0"/>
              <a:t>480</a:t>
            </a:r>
            <a:r>
              <a:rPr lang="zh-CN" altLang="zh-CN" dirty="0" smtClean="0"/>
              <a:t>－</a:t>
            </a:r>
            <a:r>
              <a:rPr lang="en-US" altLang="zh-CN" dirty="0" smtClean="0"/>
              <a:t>400</a:t>
            </a:r>
            <a:r>
              <a:rPr lang="zh-CN" altLang="zh-CN" dirty="0" smtClean="0"/>
              <a:t>）</a:t>
            </a:r>
            <a:r>
              <a:rPr lang="en-US" altLang="zh-CN" dirty="0" smtClean="0"/>
              <a:t>/4</a:t>
            </a:r>
            <a:r>
              <a:rPr lang="zh-CN" altLang="zh-CN" dirty="0" smtClean="0"/>
              <a:t>－（</a:t>
            </a:r>
            <a:r>
              <a:rPr lang="en-US" altLang="zh-CN" dirty="0" smtClean="0"/>
              <a:t>1200</a:t>
            </a:r>
            <a:r>
              <a:rPr lang="zh-CN" altLang="zh-CN" dirty="0" smtClean="0"/>
              <a:t>－</a:t>
            </a:r>
            <a:r>
              <a:rPr lang="en-US" altLang="zh-CN" dirty="0" smtClean="0"/>
              <a:t>900</a:t>
            </a:r>
            <a:r>
              <a:rPr lang="zh-CN" altLang="zh-CN" dirty="0" smtClean="0"/>
              <a:t>）</a:t>
            </a:r>
            <a:r>
              <a:rPr lang="en-US" altLang="zh-CN" dirty="0" smtClean="0"/>
              <a:t>×50%]×30%</a:t>
            </a:r>
            <a:r>
              <a:rPr lang="zh-CN" altLang="zh-CN" dirty="0" smtClean="0"/>
              <a:t>＝</a:t>
            </a:r>
            <a:r>
              <a:rPr lang="en-US" altLang="zh-CN" dirty="0" smtClean="0"/>
              <a:t>1749</a:t>
            </a:r>
            <a:r>
              <a:rPr lang="zh-CN" altLang="zh-CN" dirty="0" smtClean="0"/>
              <a:t>（万元）</a:t>
            </a:r>
          </a:p>
          <a:p>
            <a:r>
              <a:rPr lang="en-US" altLang="zh-CN" dirty="0" smtClean="0"/>
              <a:t>②</a:t>
            </a:r>
            <a:r>
              <a:rPr lang="zh-CN" altLang="zh-CN" dirty="0" smtClean="0"/>
              <a:t>甲公司</a:t>
            </a:r>
            <a:r>
              <a:rPr lang="en-US" altLang="zh-CN" dirty="0" smtClean="0"/>
              <a:t>2013</a:t>
            </a:r>
            <a:r>
              <a:rPr lang="zh-CN" altLang="zh-CN" dirty="0" smtClean="0"/>
              <a:t>年应享有乙公司其他综合收益变动的金额＝</a:t>
            </a:r>
            <a:r>
              <a:rPr lang="en-US" altLang="zh-CN" dirty="0" smtClean="0"/>
              <a:t>200×30%</a:t>
            </a:r>
            <a:r>
              <a:rPr lang="zh-CN" altLang="zh-CN" dirty="0" smtClean="0"/>
              <a:t>＝</a:t>
            </a:r>
            <a:r>
              <a:rPr lang="en-US" altLang="zh-CN" dirty="0" smtClean="0"/>
              <a:t>60</a:t>
            </a:r>
            <a:r>
              <a:rPr lang="zh-CN" altLang="zh-CN" dirty="0" smtClean="0"/>
              <a:t>（万元）</a:t>
            </a: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【正确答案】</a:t>
            </a:r>
            <a:r>
              <a:rPr lang="en-US" altLang="zh-CN" b="1" dirty="0" smtClean="0">
                <a:solidFill>
                  <a:srgbClr val="19ADB7"/>
                </a:solidFill>
              </a:rPr>
              <a:t>D</a:t>
            </a:r>
            <a:endParaRPr lang="zh-CN" altLang="zh-CN" b="1" dirty="0" smtClean="0">
              <a:solidFill>
                <a:srgbClr val="19ADB7"/>
              </a:solidFill>
            </a:endParaRPr>
          </a:p>
          <a:p>
            <a:r>
              <a:rPr lang="zh-CN" altLang="zh-CN" b="1" dirty="0" smtClean="0">
                <a:solidFill>
                  <a:srgbClr val="19ADB7"/>
                </a:solidFill>
              </a:rPr>
              <a:t>【答案解析】</a:t>
            </a:r>
            <a:r>
              <a:rPr lang="zh-CN" altLang="zh-CN" dirty="0" smtClean="0"/>
              <a:t>年度一般借款加权平均利率＝（</a:t>
            </a:r>
            <a:r>
              <a:rPr lang="en-US" altLang="zh-CN" dirty="0" smtClean="0"/>
              <a:t>3000×6%</a:t>
            </a:r>
            <a:r>
              <a:rPr lang="zh-CN" altLang="zh-CN" dirty="0" smtClean="0"/>
              <a:t>＋</a:t>
            </a:r>
            <a:r>
              <a:rPr lang="en-US" altLang="zh-CN" dirty="0" smtClean="0"/>
              <a:t>2000×5%×4/12</a:t>
            </a:r>
            <a:r>
              <a:rPr lang="zh-CN" altLang="zh-CN" dirty="0" smtClean="0"/>
              <a:t>）</a:t>
            </a:r>
            <a:r>
              <a:rPr lang="en-US" altLang="zh-CN" dirty="0" smtClean="0"/>
              <a:t>÷</a:t>
            </a:r>
            <a:r>
              <a:rPr lang="zh-CN" altLang="zh-CN" dirty="0" smtClean="0"/>
              <a:t>（</a:t>
            </a:r>
            <a:r>
              <a:rPr lang="en-US" altLang="zh-CN" dirty="0" smtClean="0"/>
              <a:t>3000×12/12</a:t>
            </a:r>
            <a:r>
              <a:rPr lang="zh-CN" altLang="zh-CN" dirty="0" smtClean="0"/>
              <a:t>＋</a:t>
            </a:r>
            <a:r>
              <a:rPr lang="en-US" altLang="zh-CN" dirty="0" smtClean="0"/>
              <a:t>2000×4/12</a:t>
            </a:r>
            <a:r>
              <a:rPr lang="zh-CN" altLang="zh-CN" dirty="0" smtClean="0"/>
              <a:t>）＝</a:t>
            </a:r>
            <a:r>
              <a:rPr lang="en-US" altLang="zh-CN" dirty="0" smtClean="0"/>
              <a:t>5.82%</a:t>
            </a:r>
            <a:endParaRPr lang="zh-CN" altLang="zh-CN" dirty="0" smtClean="0"/>
          </a:p>
          <a:p>
            <a:r>
              <a:rPr lang="zh-CN" altLang="zh-CN" dirty="0" smtClean="0"/>
              <a:t>第一季度加权平均利率＝</a:t>
            </a:r>
            <a:r>
              <a:rPr lang="en-US" altLang="zh-CN" dirty="0" smtClean="0"/>
              <a:t>6%×3/12</a:t>
            </a:r>
            <a:r>
              <a:rPr lang="zh-CN" altLang="zh-CN" dirty="0" smtClean="0"/>
              <a:t>＝</a:t>
            </a:r>
            <a:r>
              <a:rPr lang="en-US" altLang="zh-CN" dirty="0" smtClean="0"/>
              <a:t>1.5%</a:t>
            </a:r>
            <a:endParaRPr lang="zh-CN" altLang="zh-CN"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③</a:t>
            </a:r>
            <a:r>
              <a:rPr lang="zh-CN" altLang="zh-CN" dirty="0" smtClean="0"/>
              <a:t>相关会计分录：</a:t>
            </a:r>
          </a:p>
          <a:p>
            <a:r>
              <a:rPr lang="zh-CN" altLang="zh-CN" dirty="0" smtClean="0"/>
              <a:t>借：长期股权投资</a:t>
            </a:r>
            <a:r>
              <a:rPr lang="en-US" altLang="zh-CN" dirty="0" smtClean="0"/>
              <a:t>——</a:t>
            </a:r>
            <a:r>
              <a:rPr lang="zh-CN" altLang="zh-CN" dirty="0" smtClean="0"/>
              <a:t>损益调整　　</a:t>
            </a:r>
            <a:r>
              <a:rPr lang="en-US" altLang="zh-CN" dirty="0" smtClean="0"/>
              <a:t>1749</a:t>
            </a:r>
            <a:endParaRPr lang="zh-CN" altLang="zh-CN" dirty="0" smtClean="0"/>
          </a:p>
          <a:p>
            <a:r>
              <a:rPr lang="zh-CN" altLang="zh-CN" dirty="0" smtClean="0"/>
              <a:t>　　　　　　　　</a:t>
            </a:r>
            <a:r>
              <a:rPr lang="en-US" altLang="zh-CN" dirty="0" smtClean="0"/>
              <a:t>——</a:t>
            </a:r>
            <a:r>
              <a:rPr lang="zh-CN" altLang="zh-CN" dirty="0" smtClean="0"/>
              <a:t>其他综合收益</a:t>
            </a:r>
            <a:r>
              <a:rPr lang="en-US" altLang="zh-CN" dirty="0" smtClean="0"/>
              <a:t>   60</a:t>
            </a:r>
            <a:endParaRPr lang="zh-CN" altLang="zh-CN" dirty="0" smtClean="0"/>
          </a:p>
          <a:p>
            <a:r>
              <a:rPr lang="zh-CN" altLang="zh-CN" dirty="0" smtClean="0"/>
              <a:t>　　贷：投资收益</a:t>
            </a:r>
            <a:r>
              <a:rPr lang="en-US" altLang="zh-CN" dirty="0" smtClean="0"/>
              <a:t>                                           1749</a:t>
            </a:r>
            <a:endParaRPr lang="zh-CN" altLang="zh-CN" dirty="0" smtClean="0"/>
          </a:p>
          <a:p>
            <a:r>
              <a:rPr lang="zh-CN" altLang="zh-CN" dirty="0" smtClean="0"/>
              <a:t>　　　　其他综合收益</a:t>
            </a:r>
            <a:r>
              <a:rPr lang="en-US" altLang="zh-CN" dirty="0" smtClean="0"/>
              <a:t>                                        60</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a:t>
            </a:r>
            <a:r>
              <a:rPr lang="en-US" altLang="zh-CN" dirty="0" smtClean="0"/>
              <a:t>3</a:t>
            </a:r>
            <a:r>
              <a:rPr lang="zh-CN" altLang="zh-CN" dirty="0" smtClean="0"/>
              <a:t>）计算甲公司</a:t>
            </a:r>
            <a:r>
              <a:rPr lang="en-US" altLang="zh-CN" dirty="0" smtClean="0"/>
              <a:t>2014</a:t>
            </a:r>
            <a:r>
              <a:rPr lang="zh-CN" altLang="zh-CN" dirty="0" smtClean="0"/>
              <a:t>年</a:t>
            </a:r>
            <a:r>
              <a:rPr lang="en-US" altLang="zh-CN" dirty="0" smtClean="0"/>
              <a:t>1</a:t>
            </a:r>
            <a:r>
              <a:rPr lang="zh-CN" altLang="zh-CN" dirty="0" smtClean="0"/>
              <a:t>月</a:t>
            </a:r>
            <a:r>
              <a:rPr lang="en-US" altLang="zh-CN" dirty="0" smtClean="0"/>
              <a:t>1</a:t>
            </a:r>
            <a:r>
              <a:rPr lang="zh-CN" altLang="zh-CN" dirty="0" smtClean="0"/>
              <a:t>日处置部分股权投资交易对公司营业利润的影响额，并编制相关会计分录。</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【正确答案】</a:t>
            </a:r>
            <a:r>
              <a:rPr lang="en-US" altLang="zh-CN" dirty="0" smtClean="0"/>
              <a:t>①</a:t>
            </a:r>
            <a:r>
              <a:rPr lang="zh-CN" altLang="zh-CN" dirty="0" smtClean="0"/>
              <a:t>甲公司</a:t>
            </a:r>
            <a:r>
              <a:rPr lang="en-US" altLang="zh-CN" dirty="0" smtClean="0"/>
              <a:t>2014</a:t>
            </a:r>
            <a:r>
              <a:rPr lang="zh-CN" altLang="zh-CN" dirty="0" smtClean="0"/>
              <a:t>年初处置部分股权对营业利润的影响金额＝（</a:t>
            </a:r>
            <a:r>
              <a:rPr lang="en-US" altLang="zh-CN" dirty="0" smtClean="0"/>
              <a:t>5600</a:t>
            </a:r>
            <a:r>
              <a:rPr lang="zh-CN" altLang="zh-CN" dirty="0" smtClean="0"/>
              <a:t>＋</a:t>
            </a:r>
            <a:r>
              <a:rPr lang="en-US" altLang="zh-CN" dirty="0" smtClean="0"/>
              <a:t>1400</a:t>
            </a:r>
            <a:r>
              <a:rPr lang="zh-CN" altLang="zh-CN" dirty="0" smtClean="0"/>
              <a:t>）－（</a:t>
            </a:r>
            <a:r>
              <a:rPr lang="en-US" altLang="zh-CN" dirty="0" smtClean="0"/>
              <a:t>4500</a:t>
            </a:r>
            <a:r>
              <a:rPr lang="zh-CN" altLang="zh-CN" dirty="0" smtClean="0"/>
              <a:t>＋</a:t>
            </a:r>
            <a:r>
              <a:rPr lang="en-US" altLang="zh-CN" dirty="0" smtClean="0"/>
              <a:t>324</a:t>
            </a:r>
            <a:r>
              <a:rPr lang="zh-CN" altLang="zh-CN" dirty="0" smtClean="0"/>
              <a:t>＋</a:t>
            </a:r>
            <a:r>
              <a:rPr lang="en-US" altLang="zh-CN" dirty="0" smtClean="0"/>
              <a:t>1749</a:t>
            </a:r>
            <a:r>
              <a:rPr lang="zh-CN" altLang="zh-CN" dirty="0" smtClean="0"/>
              <a:t>＋</a:t>
            </a:r>
            <a:r>
              <a:rPr lang="en-US" altLang="zh-CN" dirty="0" smtClean="0"/>
              <a:t>60</a:t>
            </a:r>
            <a:r>
              <a:rPr lang="zh-CN" altLang="zh-CN" dirty="0" smtClean="0"/>
              <a:t>）＋</a:t>
            </a:r>
            <a:r>
              <a:rPr lang="en-US" altLang="zh-CN" dirty="0" smtClean="0"/>
              <a:t>60</a:t>
            </a:r>
            <a:r>
              <a:rPr lang="zh-CN" altLang="zh-CN" dirty="0" smtClean="0"/>
              <a:t>＝</a:t>
            </a:r>
            <a:r>
              <a:rPr lang="en-US" altLang="zh-CN" dirty="0" smtClean="0"/>
              <a:t>427</a:t>
            </a:r>
            <a:r>
              <a:rPr lang="zh-CN" altLang="zh-CN" dirty="0" smtClean="0"/>
              <a:t>（万元）</a:t>
            </a:r>
          </a:p>
          <a:p>
            <a:r>
              <a:rPr lang="en-US" altLang="zh-CN" dirty="0" smtClean="0"/>
              <a:t>②</a:t>
            </a:r>
            <a:r>
              <a:rPr lang="zh-CN" altLang="zh-CN" dirty="0" smtClean="0"/>
              <a:t>相关会计分录如下：</a:t>
            </a:r>
          </a:p>
          <a:p>
            <a:r>
              <a:rPr lang="zh-CN" altLang="zh-CN" dirty="0" smtClean="0"/>
              <a:t>借：银行存款</a:t>
            </a:r>
            <a:r>
              <a:rPr lang="en-US" altLang="zh-CN" dirty="0" smtClean="0"/>
              <a:t>    5600</a:t>
            </a:r>
            <a:endParaRPr lang="zh-CN" altLang="zh-CN" dirty="0" smtClean="0"/>
          </a:p>
          <a:p>
            <a:r>
              <a:rPr lang="zh-CN" altLang="zh-CN" dirty="0" smtClean="0"/>
              <a:t>　　贷：长期股权投资</a:t>
            </a:r>
            <a:r>
              <a:rPr lang="en-US" altLang="zh-CN" dirty="0" smtClean="0"/>
              <a:t>——</a:t>
            </a:r>
            <a:r>
              <a:rPr lang="zh-CN" altLang="zh-CN" dirty="0" smtClean="0"/>
              <a:t>投资成本</a:t>
            </a:r>
            <a:r>
              <a:rPr lang="en-US" altLang="zh-CN" dirty="0" smtClean="0"/>
              <a:t>3859.2[</a:t>
            </a:r>
            <a:r>
              <a:rPr lang="zh-CN" altLang="zh-CN" dirty="0" smtClean="0"/>
              <a:t>（</a:t>
            </a:r>
            <a:r>
              <a:rPr lang="en-US" altLang="zh-CN" dirty="0" smtClean="0"/>
              <a:t>4500</a:t>
            </a:r>
            <a:r>
              <a:rPr lang="zh-CN" altLang="zh-CN" dirty="0" smtClean="0"/>
              <a:t>＋</a:t>
            </a:r>
            <a:r>
              <a:rPr lang="en-US" altLang="zh-CN" dirty="0" smtClean="0"/>
              <a:t>324</a:t>
            </a:r>
            <a:r>
              <a:rPr lang="zh-CN" altLang="zh-CN" dirty="0" smtClean="0"/>
              <a:t>）</a:t>
            </a:r>
            <a:r>
              <a:rPr lang="en-US" altLang="zh-CN" dirty="0" smtClean="0"/>
              <a:t>×80%]</a:t>
            </a:r>
            <a:endParaRPr lang="zh-CN" altLang="zh-CN" dirty="0" smtClean="0"/>
          </a:p>
          <a:p>
            <a:r>
              <a:rPr lang="zh-CN" altLang="zh-CN" dirty="0" smtClean="0"/>
              <a:t>　　　　　　　　　　</a:t>
            </a:r>
            <a:r>
              <a:rPr lang="en-US" altLang="zh-CN" dirty="0" smtClean="0"/>
              <a:t>——</a:t>
            </a:r>
            <a:r>
              <a:rPr lang="zh-CN" altLang="zh-CN" dirty="0" smtClean="0"/>
              <a:t>损益调整</a:t>
            </a:r>
            <a:r>
              <a:rPr lang="en-US" altLang="zh-CN" dirty="0" smtClean="0"/>
              <a:t>1399.2</a:t>
            </a:r>
            <a:r>
              <a:rPr lang="zh-CN" altLang="zh-CN" dirty="0" smtClean="0"/>
              <a:t>（</a:t>
            </a:r>
            <a:r>
              <a:rPr lang="en-US" altLang="zh-CN" dirty="0" smtClean="0"/>
              <a:t>1749×80%</a:t>
            </a:r>
            <a:r>
              <a:rPr lang="zh-CN" altLang="zh-CN" dirty="0" smtClean="0"/>
              <a:t>）</a:t>
            </a:r>
          </a:p>
          <a:p>
            <a:r>
              <a:rPr lang="zh-CN" altLang="zh-CN" dirty="0" smtClean="0"/>
              <a:t>　　　　　　　　　　</a:t>
            </a:r>
            <a:r>
              <a:rPr lang="en-US" altLang="zh-CN" dirty="0" smtClean="0"/>
              <a:t>——</a:t>
            </a:r>
            <a:r>
              <a:rPr lang="zh-CN" altLang="zh-CN" dirty="0" smtClean="0"/>
              <a:t>其他综合收益</a:t>
            </a:r>
            <a:r>
              <a:rPr lang="en-US" altLang="zh-CN" dirty="0" smtClean="0"/>
              <a:t>48</a:t>
            </a:r>
            <a:r>
              <a:rPr lang="zh-CN" altLang="zh-CN" dirty="0" smtClean="0"/>
              <a:t>（</a:t>
            </a:r>
            <a:r>
              <a:rPr lang="en-US" altLang="zh-CN" dirty="0" smtClean="0"/>
              <a:t>60×80%</a:t>
            </a:r>
            <a:r>
              <a:rPr lang="zh-CN" altLang="zh-CN" dirty="0" smtClean="0"/>
              <a:t>）</a:t>
            </a:r>
          </a:p>
          <a:p>
            <a:r>
              <a:rPr lang="zh-CN" altLang="zh-CN" dirty="0" smtClean="0"/>
              <a:t>　　　　投资收益</a:t>
            </a:r>
            <a:r>
              <a:rPr lang="en-US" altLang="zh-CN" dirty="0" smtClean="0"/>
              <a:t>                              293.6</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借：可供出售金融资产</a:t>
            </a:r>
            <a:r>
              <a:rPr lang="en-US" altLang="zh-CN" dirty="0" smtClean="0"/>
              <a:t>——</a:t>
            </a:r>
            <a:r>
              <a:rPr lang="zh-CN" altLang="zh-CN" dirty="0" smtClean="0"/>
              <a:t>成本</a:t>
            </a:r>
            <a:r>
              <a:rPr lang="en-US" altLang="zh-CN" dirty="0" smtClean="0"/>
              <a:t>  1400</a:t>
            </a:r>
            <a:endParaRPr lang="zh-CN" altLang="zh-CN" dirty="0" smtClean="0"/>
          </a:p>
          <a:p>
            <a:r>
              <a:rPr lang="zh-CN" altLang="zh-CN" dirty="0" smtClean="0"/>
              <a:t>　　贷：长期股权投资</a:t>
            </a:r>
            <a:r>
              <a:rPr lang="en-US" altLang="zh-CN" dirty="0" smtClean="0"/>
              <a:t>——</a:t>
            </a:r>
            <a:r>
              <a:rPr lang="zh-CN" altLang="zh-CN" dirty="0" smtClean="0"/>
              <a:t>投资成本</a:t>
            </a:r>
            <a:r>
              <a:rPr lang="en-US" altLang="zh-CN" dirty="0" smtClean="0"/>
              <a:t>   964.8[</a:t>
            </a:r>
            <a:r>
              <a:rPr lang="zh-CN" altLang="zh-CN" dirty="0" smtClean="0"/>
              <a:t>（</a:t>
            </a:r>
            <a:r>
              <a:rPr lang="en-US" altLang="zh-CN" dirty="0" smtClean="0"/>
              <a:t>4500</a:t>
            </a:r>
            <a:r>
              <a:rPr lang="zh-CN" altLang="zh-CN" dirty="0" smtClean="0"/>
              <a:t>＋</a:t>
            </a:r>
            <a:r>
              <a:rPr lang="en-US" altLang="zh-CN" dirty="0" smtClean="0"/>
              <a:t>324</a:t>
            </a:r>
            <a:r>
              <a:rPr lang="zh-CN" altLang="zh-CN" dirty="0" smtClean="0"/>
              <a:t>）</a:t>
            </a:r>
            <a:r>
              <a:rPr lang="en-US" altLang="zh-CN" dirty="0" smtClean="0"/>
              <a:t>×20%]</a:t>
            </a:r>
            <a:endParaRPr lang="zh-CN" altLang="zh-CN" dirty="0" smtClean="0"/>
          </a:p>
          <a:p>
            <a:r>
              <a:rPr lang="zh-CN" altLang="zh-CN" dirty="0" smtClean="0"/>
              <a:t>　　　　　　　　　　</a:t>
            </a:r>
            <a:r>
              <a:rPr lang="en-US" altLang="zh-CN" dirty="0" smtClean="0"/>
              <a:t>——</a:t>
            </a:r>
            <a:r>
              <a:rPr lang="zh-CN" altLang="zh-CN" dirty="0" smtClean="0"/>
              <a:t>损益调整</a:t>
            </a:r>
            <a:r>
              <a:rPr lang="en-US" altLang="zh-CN" dirty="0" smtClean="0"/>
              <a:t>   349.8</a:t>
            </a:r>
            <a:r>
              <a:rPr lang="zh-CN" altLang="zh-CN" dirty="0" smtClean="0"/>
              <a:t>（</a:t>
            </a:r>
            <a:r>
              <a:rPr lang="en-US" altLang="zh-CN" dirty="0" smtClean="0"/>
              <a:t>1749×20%</a:t>
            </a:r>
            <a:r>
              <a:rPr lang="zh-CN" altLang="zh-CN" dirty="0" smtClean="0"/>
              <a:t>）</a:t>
            </a:r>
          </a:p>
          <a:p>
            <a:r>
              <a:rPr lang="zh-CN" altLang="zh-CN" dirty="0" smtClean="0"/>
              <a:t>　　　　　　　　　　</a:t>
            </a:r>
            <a:r>
              <a:rPr lang="en-US" altLang="zh-CN" dirty="0" smtClean="0"/>
              <a:t>——</a:t>
            </a:r>
            <a:r>
              <a:rPr lang="zh-CN" altLang="zh-CN" dirty="0" smtClean="0"/>
              <a:t>其他综合收益</a:t>
            </a:r>
            <a:r>
              <a:rPr lang="en-US" altLang="zh-CN" dirty="0" smtClean="0"/>
              <a:t>12</a:t>
            </a:r>
            <a:r>
              <a:rPr lang="zh-CN" altLang="zh-CN" dirty="0" smtClean="0"/>
              <a:t>（</a:t>
            </a:r>
            <a:r>
              <a:rPr lang="en-US" altLang="zh-CN" dirty="0" smtClean="0"/>
              <a:t>60×20%</a:t>
            </a:r>
            <a:r>
              <a:rPr lang="zh-CN" altLang="zh-CN" dirty="0" smtClean="0"/>
              <a:t>）</a:t>
            </a:r>
          </a:p>
          <a:p>
            <a:r>
              <a:rPr lang="zh-CN" altLang="zh-CN" dirty="0" smtClean="0"/>
              <a:t>　　　</a:t>
            </a:r>
            <a:r>
              <a:rPr lang="en-US" altLang="zh-CN" dirty="0" smtClean="0"/>
              <a:t> </a:t>
            </a:r>
            <a:r>
              <a:rPr lang="zh-CN" altLang="zh-CN" dirty="0" smtClean="0"/>
              <a:t>　投资收益</a:t>
            </a:r>
            <a:r>
              <a:rPr lang="en-US" altLang="zh-CN" dirty="0" smtClean="0"/>
              <a:t>                               73.4</a:t>
            </a:r>
            <a:endParaRPr lang="zh-CN" altLang="zh-CN" dirty="0" smtClean="0"/>
          </a:p>
          <a:p>
            <a:r>
              <a:rPr lang="zh-CN" altLang="zh-CN" dirty="0" smtClean="0"/>
              <a:t>借：其他综合收益</a:t>
            </a:r>
            <a:r>
              <a:rPr lang="en-US" altLang="zh-CN" dirty="0" smtClean="0"/>
              <a:t>   60</a:t>
            </a:r>
            <a:endParaRPr lang="zh-CN" altLang="zh-CN" dirty="0" smtClean="0"/>
          </a:p>
          <a:p>
            <a:r>
              <a:rPr lang="zh-CN" altLang="zh-CN" dirty="0" smtClean="0"/>
              <a:t>　　贷：投资收益</a:t>
            </a:r>
            <a:r>
              <a:rPr lang="en-US" altLang="zh-CN" dirty="0" smtClean="0"/>
              <a:t>         60</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a:t>
            </a:r>
            <a:r>
              <a:rPr lang="en-US" altLang="zh-CN" dirty="0" smtClean="0"/>
              <a:t>4</a:t>
            </a:r>
            <a:r>
              <a:rPr lang="zh-CN" altLang="zh-CN" dirty="0" smtClean="0"/>
              <a:t>）分别编制甲公司</a:t>
            </a:r>
            <a:r>
              <a:rPr lang="en-US" altLang="zh-CN" dirty="0" smtClean="0"/>
              <a:t>2014</a:t>
            </a:r>
            <a:r>
              <a:rPr lang="zh-CN" altLang="zh-CN" dirty="0" smtClean="0"/>
              <a:t>年</a:t>
            </a:r>
            <a:r>
              <a:rPr lang="en-US" altLang="zh-CN" dirty="0" smtClean="0"/>
              <a:t>6</a:t>
            </a:r>
            <a:r>
              <a:rPr lang="zh-CN" altLang="zh-CN" dirty="0" smtClean="0"/>
              <a:t>月</a:t>
            </a:r>
            <a:r>
              <a:rPr lang="en-US" altLang="zh-CN" dirty="0" smtClean="0"/>
              <a:t>30</a:t>
            </a:r>
            <a:r>
              <a:rPr lang="zh-CN" altLang="zh-CN" dirty="0" smtClean="0"/>
              <a:t>日和</a:t>
            </a:r>
            <a:r>
              <a:rPr lang="en-US" altLang="zh-CN" dirty="0" smtClean="0"/>
              <a:t>12</a:t>
            </a:r>
            <a:r>
              <a:rPr lang="zh-CN" altLang="zh-CN" dirty="0" smtClean="0"/>
              <a:t>月</a:t>
            </a:r>
            <a:r>
              <a:rPr lang="en-US" altLang="zh-CN" dirty="0" smtClean="0"/>
              <a:t>31</a:t>
            </a:r>
            <a:r>
              <a:rPr lang="zh-CN" altLang="zh-CN" dirty="0" smtClean="0"/>
              <a:t>日与持有乙公司股票相关的会计分录。</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a:t>
            </a:r>
            <a:r>
              <a:rPr lang="en-US" altLang="zh-CN" dirty="0" smtClean="0"/>
              <a:t>4</a:t>
            </a:r>
            <a:r>
              <a:rPr lang="zh-CN" altLang="zh-CN" dirty="0" smtClean="0"/>
              <a:t>）分别编制甲公司</a:t>
            </a:r>
            <a:r>
              <a:rPr lang="en-US" altLang="zh-CN" dirty="0" smtClean="0"/>
              <a:t>2014</a:t>
            </a:r>
            <a:r>
              <a:rPr lang="zh-CN" altLang="zh-CN" dirty="0" smtClean="0"/>
              <a:t>年</a:t>
            </a:r>
            <a:r>
              <a:rPr lang="en-US" altLang="zh-CN" dirty="0" smtClean="0"/>
              <a:t>6</a:t>
            </a:r>
            <a:r>
              <a:rPr lang="zh-CN" altLang="zh-CN" dirty="0" smtClean="0"/>
              <a:t>月</a:t>
            </a:r>
            <a:r>
              <a:rPr lang="en-US" altLang="zh-CN" dirty="0" smtClean="0"/>
              <a:t>30</a:t>
            </a:r>
            <a:r>
              <a:rPr lang="zh-CN" altLang="zh-CN" dirty="0" smtClean="0"/>
              <a:t>日和</a:t>
            </a:r>
            <a:r>
              <a:rPr lang="en-US" altLang="zh-CN" dirty="0" smtClean="0"/>
              <a:t>12</a:t>
            </a:r>
            <a:r>
              <a:rPr lang="zh-CN" altLang="zh-CN" dirty="0" smtClean="0"/>
              <a:t>月</a:t>
            </a:r>
            <a:r>
              <a:rPr lang="en-US" altLang="zh-CN" dirty="0" smtClean="0"/>
              <a:t>31</a:t>
            </a:r>
            <a:r>
              <a:rPr lang="zh-CN" altLang="zh-CN" dirty="0" smtClean="0"/>
              <a:t>日与持有乙公司股票相关的会计分录。</a:t>
            </a:r>
          </a:p>
          <a:p>
            <a:r>
              <a:rPr lang="zh-CN" altLang="zh-CN" b="1" dirty="0" smtClean="0">
                <a:solidFill>
                  <a:srgbClr val="19ADB7"/>
                </a:solidFill>
              </a:rPr>
              <a:t>【正确答案】</a:t>
            </a:r>
            <a:r>
              <a:rPr lang="en-US" altLang="zh-CN" dirty="0" smtClean="0"/>
              <a:t>①6</a:t>
            </a:r>
            <a:r>
              <a:rPr lang="zh-CN" altLang="zh-CN" dirty="0" smtClean="0"/>
              <a:t>月</a:t>
            </a:r>
            <a:r>
              <a:rPr lang="en-US" altLang="zh-CN" dirty="0" smtClean="0"/>
              <a:t>30</a:t>
            </a:r>
            <a:r>
              <a:rPr lang="zh-CN" altLang="zh-CN" dirty="0" smtClean="0"/>
              <a:t>日</a:t>
            </a:r>
          </a:p>
          <a:p>
            <a:r>
              <a:rPr lang="zh-CN" altLang="zh-CN" dirty="0" smtClean="0"/>
              <a:t>借：其他综合收益</a:t>
            </a:r>
            <a:r>
              <a:rPr lang="en-US" altLang="zh-CN" dirty="0" smtClean="0"/>
              <a:t>    100</a:t>
            </a:r>
            <a:endParaRPr lang="zh-CN" altLang="zh-CN" dirty="0" smtClean="0"/>
          </a:p>
          <a:p>
            <a:r>
              <a:rPr lang="zh-CN" altLang="zh-CN" dirty="0" smtClean="0"/>
              <a:t>　　贷：可供出售金融资产</a:t>
            </a:r>
            <a:r>
              <a:rPr lang="en-US" altLang="zh-CN" dirty="0" smtClean="0"/>
              <a:t>——</a:t>
            </a:r>
            <a:r>
              <a:rPr lang="zh-CN" altLang="zh-CN" dirty="0" smtClean="0"/>
              <a:t>公允价值变动</a:t>
            </a:r>
            <a:r>
              <a:rPr lang="en-US" altLang="zh-CN" dirty="0" smtClean="0"/>
              <a:t>    100</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②12</a:t>
            </a:r>
            <a:r>
              <a:rPr lang="zh-CN" altLang="zh-CN" dirty="0" smtClean="0"/>
              <a:t>月</a:t>
            </a:r>
            <a:r>
              <a:rPr lang="en-US" altLang="zh-CN" dirty="0" smtClean="0"/>
              <a:t>31</a:t>
            </a:r>
            <a:r>
              <a:rPr lang="zh-CN" altLang="zh-CN" dirty="0" smtClean="0"/>
              <a:t>日</a:t>
            </a:r>
          </a:p>
          <a:p>
            <a:r>
              <a:rPr lang="zh-CN" altLang="zh-CN" dirty="0" smtClean="0"/>
              <a:t>借：资产减值损失</a:t>
            </a:r>
            <a:r>
              <a:rPr lang="en-US" altLang="zh-CN" dirty="0" smtClean="0"/>
              <a:t>     600</a:t>
            </a:r>
            <a:r>
              <a:rPr lang="zh-CN" altLang="zh-CN" dirty="0" smtClean="0"/>
              <a:t>（</a:t>
            </a:r>
            <a:r>
              <a:rPr lang="en-US" altLang="zh-CN" dirty="0" smtClean="0"/>
              <a:t>1400</a:t>
            </a:r>
            <a:r>
              <a:rPr lang="zh-CN" altLang="zh-CN" dirty="0" smtClean="0"/>
              <a:t>－</a:t>
            </a:r>
            <a:r>
              <a:rPr lang="en-US" altLang="zh-CN" dirty="0" smtClean="0"/>
              <a:t>800</a:t>
            </a:r>
            <a:r>
              <a:rPr lang="zh-CN" altLang="zh-CN" dirty="0" smtClean="0"/>
              <a:t>）</a:t>
            </a:r>
          </a:p>
          <a:p>
            <a:r>
              <a:rPr lang="zh-CN" altLang="zh-CN" dirty="0" smtClean="0"/>
              <a:t>　　贷：其他综合收益</a:t>
            </a:r>
            <a:r>
              <a:rPr lang="en-US" altLang="zh-CN" dirty="0" smtClean="0"/>
              <a:t>                                 100</a:t>
            </a:r>
            <a:endParaRPr lang="zh-CN" altLang="zh-CN" dirty="0" smtClean="0"/>
          </a:p>
          <a:p>
            <a:r>
              <a:rPr lang="zh-CN" altLang="zh-CN" dirty="0" smtClean="0"/>
              <a:t>　　　　可供出售金融资产</a:t>
            </a:r>
            <a:r>
              <a:rPr lang="en-US" altLang="zh-CN" dirty="0" smtClean="0"/>
              <a:t>——</a:t>
            </a:r>
            <a:r>
              <a:rPr lang="zh-CN" altLang="zh-CN" dirty="0" smtClean="0"/>
              <a:t>减值准备</a:t>
            </a:r>
            <a:r>
              <a:rPr lang="en-US" altLang="zh-CN" dirty="0" smtClean="0"/>
              <a:t>     500</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a:t>
            </a:r>
            <a:r>
              <a:rPr lang="en-US" altLang="zh-CN" dirty="0" smtClean="0"/>
              <a:t>5</a:t>
            </a:r>
            <a:r>
              <a:rPr lang="zh-CN" altLang="zh-CN" dirty="0" smtClean="0"/>
              <a:t>）编制甲公司</a:t>
            </a:r>
            <a:r>
              <a:rPr lang="en-US" altLang="zh-CN" dirty="0" smtClean="0"/>
              <a:t>2015</a:t>
            </a:r>
            <a:r>
              <a:rPr lang="zh-CN" altLang="zh-CN" dirty="0" smtClean="0"/>
              <a:t>年</a:t>
            </a:r>
            <a:r>
              <a:rPr lang="en-US" altLang="zh-CN" dirty="0" smtClean="0"/>
              <a:t>1</a:t>
            </a:r>
            <a:r>
              <a:rPr lang="zh-CN" altLang="zh-CN" dirty="0" smtClean="0"/>
              <a:t>月</a:t>
            </a:r>
            <a:r>
              <a:rPr lang="en-US" altLang="zh-CN" dirty="0" smtClean="0"/>
              <a:t>8</a:t>
            </a:r>
            <a:r>
              <a:rPr lang="zh-CN" altLang="zh-CN" dirty="0" smtClean="0"/>
              <a:t>日处置乙公司股票的相关会计分录。（</a:t>
            </a:r>
            <a:r>
              <a:rPr lang="en-US" altLang="zh-CN" dirty="0" smtClean="0"/>
              <a:t>“</a:t>
            </a:r>
            <a:r>
              <a:rPr lang="zh-CN" altLang="zh-CN" dirty="0" smtClean="0"/>
              <a:t>长期股权投资</a:t>
            </a:r>
            <a:r>
              <a:rPr lang="en-US" altLang="zh-CN" dirty="0" smtClean="0"/>
              <a:t>”</a:t>
            </a:r>
            <a:r>
              <a:rPr lang="zh-CN" altLang="zh-CN" dirty="0" smtClean="0"/>
              <a:t>、</a:t>
            </a:r>
            <a:r>
              <a:rPr lang="en-US" altLang="zh-CN" dirty="0" smtClean="0"/>
              <a:t>“</a:t>
            </a:r>
            <a:r>
              <a:rPr lang="zh-CN" altLang="zh-CN" dirty="0" smtClean="0"/>
              <a:t>可供出售金融资产</a:t>
            </a:r>
            <a:r>
              <a:rPr lang="en-US" altLang="zh-CN" dirty="0" smtClean="0"/>
              <a:t>”</a:t>
            </a:r>
            <a:r>
              <a:rPr lang="zh-CN" altLang="zh-CN" dirty="0" smtClean="0"/>
              <a:t>科目应写出必要的明细科目）</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a:t>
            </a:r>
            <a:r>
              <a:rPr lang="en-US" altLang="zh-CN" dirty="0" smtClean="0"/>
              <a:t>5</a:t>
            </a:r>
            <a:r>
              <a:rPr lang="zh-CN" altLang="zh-CN" dirty="0" smtClean="0"/>
              <a:t>）编制甲公司</a:t>
            </a:r>
            <a:r>
              <a:rPr lang="en-US" altLang="zh-CN" dirty="0" smtClean="0"/>
              <a:t>2015</a:t>
            </a:r>
            <a:r>
              <a:rPr lang="zh-CN" altLang="zh-CN" dirty="0" smtClean="0"/>
              <a:t>年</a:t>
            </a:r>
            <a:r>
              <a:rPr lang="en-US" altLang="zh-CN" dirty="0" smtClean="0"/>
              <a:t>1</a:t>
            </a:r>
            <a:r>
              <a:rPr lang="zh-CN" altLang="zh-CN" dirty="0" smtClean="0"/>
              <a:t>月</a:t>
            </a:r>
            <a:r>
              <a:rPr lang="en-US" altLang="zh-CN" dirty="0" smtClean="0"/>
              <a:t>8</a:t>
            </a:r>
            <a:r>
              <a:rPr lang="zh-CN" altLang="zh-CN" dirty="0" smtClean="0"/>
              <a:t>日处置乙公司股票的相关会计分录。（</a:t>
            </a:r>
            <a:r>
              <a:rPr lang="en-US" altLang="zh-CN" dirty="0" smtClean="0"/>
              <a:t>“</a:t>
            </a:r>
            <a:r>
              <a:rPr lang="zh-CN" altLang="zh-CN" dirty="0" smtClean="0"/>
              <a:t>长期股权投资</a:t>
            </a:r>
            <a:r>
              <a:rPr lang="en-US" altLang="zh-CN" dirty="0" smtClean="0"/>
              <a:t>”</a:t>
            </a:r>
            <a:r>
              <a:rPr lang="zh-CN" altLang="zh-CN" dirty="0" smtClean="0"/>
              <a:t>、</a:t>
            </a:r>
            <a:r>
              <a:rPr lang="en-US" altLang="zh-CN" dirty="0" smtClean="0"/>
              <a:t>“</a:t>
            </a:r>
            <a:r>
              <a:rPr lang="zh-CN" altLang="zh-CN" dirty="0" smtClean="0"/>
              <a:t>可供出售金融资产</a:t>
            </a:r>
            <a:r>
              <a:rPr lang="en-US" altLang="zh-CN" dirty="0" smtClean="0"/>
              <a:t>”</a:t>
            </a:r>
            <a:r>
              <a:rPr lang="zh-CN" altLang="zh-CN" dirty="0" smtClean="0"/>
              <a:t>科目应写出必要的明细科目）</a:t>
            </a:r>
          </a:p>
          <a:p>
            <a:r>
              <a:rPr lang="zh-CN" altLang="zh-CN" b="1" dirty="0" smtClean="0">
                <a:solidFill>
                  <a:srgbClr val="19ADB7"/>
                </a:solidFill>
              </a:rPr>
              <a:t>【正确答案】</a:t>
            </a:r>
            <a:r>
              <a:rPr lang="zh-CN" altLang="zh-CN" dirty="0" smtClean="0"/>
              <a:t>借：银行存款</a:t>
            </a:r>
            <a:r>
              <a:rPr lang="en-US" altLang="zh-CN" dirty="0" smtClean="0"/>
              <a:t>                                              780</a:t>
            </a:r>
            <a:endParaRPr lang="zh-CN" altLang="zh-CN" dirty="0" smtClean="0"/>
          </a:p>
          <a:p>
            <a:r>
              <a:rPr lang="zh-CN" altLang="zh-CN" dirty="0" smtClean="0"/>
              <a:t>　</a:t>
            </a:r>
            <a:r>
              <a:rPr lang="en-US" altLang="zh-CN" dirty="0" smtClean="0"/>
              <a:t>                    </a:t>
            </a:r>
            <a:r>
              <a:rPr lang="zh-CN" altLang="zh-CN" dirty="0" smtClean="0"/>
              <a:t>　</a:t>
            </a:r>
            <a:r>
              <a:rPr lang="en-US" altLang="zh-CN" dirty="0" smtClean="0"/>
              <a:t> </a:t>
            </a:r>
            <a:r>
              <a:rPr lang="zh-CN" altLang="zh-CN" dirty="0" smtClean="0"/>
              <a:t>投资收益</a:t>
            </a:r>
            <a:r>
              <a:rPr lang="en-US" altLang="zh-CN" dirty="0" smtClean="0"/>
              <a:t>                                               20</a:t>
            </a:r>
            <a:endParaRPr lang="zh-CN" altLang="zh-CN" dirty="0" smtClean="0"/>
          </a:p>
          <a:p>
            <a:r>
              <a:rPr lang="zh-CN" altLang="zh-CN" dirty="0" smtClean="0"/>
              <a:t>　　</a:t>
            </a:r>
            <a:r>
              <a:rPr lang="en-US" altLang="zh-CN" dirty="0" smtClean="0"/>
              <a:t>                     </a:t>
            </a:r>
            <a:r>
              <a:rPr lang="zh-CN" altLang="zh-CN" dirty="0" smtClean="0"/>
              <a:t>可供出售金融资产</a:t>
            </a:r>
            <a:r>
              <a:rPr lang="en-US" altLang="zh-CN" dirty="0" smtClean="0"/>
              <a:t>——</a:t>
            </a:r>
            <a:r>
              <a:rPr lang="zh-CN" altLang="zh-CN" dirty="0" smtClean="0"/>
              <a:t>减值准备</a:t>
            </a:r>
            <a:r>
              <a:rPr lang="en-US" altLang="zh-CN" dirty="0" smtClean="0"/>
              <a:t>           500</a:t>
            </a:r>
            <a:endParaRPr lang="zh-CN" altLang="zh-CN" dirty="0" smtClean="0"/>
          </a:p>
          <a:p>
            <a:r>
              <a:rPr lang="zh-CN" altLang="zh-CN" dirty="0" smtClean="0"/>
              <a:t>　　　　　　　　　　</a:t>
            </a:r>
            <a:r>
              <a:rPr lang="en-US" altLang="zh-CN" dirty="0" smtClean="0"/>
              <a:t>                      ——</a:t>
            </a:r>
            <a:r>
              <a:rPr lang="zh-CN" altLang="zh-CN" dirty="0" smtClean="0"/>
              <a:t>公允价值变动</a:t>
            </a:r>
            <a:r>
              <a:rPr lang="en-US" altLang="zh-CN" dirty="0" smtClean="0"/>
              <a:t>   100</a:t>
            </a:r>
            <a:endParaRPr lang="zh-CN" altLang="zh-CN" dirty="0" smtClean="0"/>
          </a:p>
          <a:p>
            <a:r>
              <a:rPr lang="zh-CN" altLang="zh-CN" dirty="0" smtClean="0"/>
              <a:t>　</a:t>
            </a:r>
            <a:r>
              <a:rPr lang="en-US" altLang="zh-CN" dirty="0" smtClean="0"/>
              <a:t>                     </a:t>
            </a:r>
            <a:r>
              <a:rPr lang="zh-CN" altLang="zh-CN" dirty="0" smtClean="0"/>
              <a:t>　贷：可供出售金融资产</a:t>
            </a:r>
            <a:r>
              <a:rPr lang="en-US" altLang="zh-CN" dirty="0" smtClean="0"/>
              <a:t>——</a:t>
            </a:r>
            <a:r>
              <a:rPr lang="zh-CN" altLang="zh-CN" dirty="0" smtClean="0"/>
              <a:t>成本</a:t>
            </a:r>
            <a:r>
              <a:rPr lang="en-US" altLang="zh-CN" dirty="0" smtClean="0"/>
              <a:t>                 1400</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Documents and Settings\kejian\桌面\模板\会计logo（黑）.png"/>
          <p:cNvPicPr>
            <a:picLocks noChangeAspect="1" noChangeArrowheads="1"/>
          </p:cNvPicPr>
          <p:nvPr/>
        </p:nvPicPr>
        <p:blipFill>
          <a:blip r:embed="rId3" cstate="print"/>
          <a:srcRect/>
          <a:stretch>
            <a:fillRect/>
          </a:stretch>
        </p:blipFill>
        <p:spPr bwMode="auto">
          <a:xfrm>
            <a:off x="7326341" y="150798"/>
            <a:ext cx="1389063" cy="37782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dirty="0" smtClean="0"/>
              <a:t>第二季度加权平均利率＝</a:t>
            </a:r>
            <a:r>
              <a:rPr lang="en-US" altLang="zh-CN" dirty="0" smtClean="0"/>
              <a:t>6%×3/12</a:t>
            </a:r>
            <a:r>
              <a:rPr lang="zh-CN" altLang="zh-CN" dirty="0" smtClean="0"/>
              <a:t>＝</a:t>
            </a:r>
            <a:r>
              <a:rPr lang="en-US" altLang="zh-CN" dirty="0" smtClean="0"/>
              <a:t>1.5%</a:t>
            </a:r>
            <a:endParaRPr lang="zh-CN" altLang="zh-CN" dirty="0" smtClean="0"/>
          </a:p>
          <a:p>
            <a:r>
              <a:rPr lang="zh-CN" altLang="zh-CN" dirty="0" smtClean="0"/>
              <a:t>第三季度加权平均利率＝（</a:t>
            </a:r>
            <a:r>
              <a:rPr lang="en-US" altLang="zh-CN" dirty="0" smtClean="0"/>
              <a:t>3000×6%×3/12</a:t>
            </a:r>
            <a:r>
              <a:rPr lang="zh-CN" altLang="zh-CN" dirty="0" smtClean="0"/>
              <a:t>＋</a:t>
            </a:r>
            <a:r>
              <a:rPr lang="en-US" altLang="zh-CN" dirty="0" smtClean="0"/>
              <a:t>2000×5%×1/12</a:t>
            </a:r>
            <a:r>
              <a:rPr lang="zh-CN" altLang="zh-CN" dirty="0" smtClean="0"/>
              <a:t>）</a:t>
            </a:r>
            <a:r>
              <a:rPr lang="en-US" altLang="zh-CN" dirty="0" smtClean="0"/>
              <a:t>÷</a:t>
            </a:r>
            <a:r>
              <a:rPr lang="zh-CN" altLang="zh-CN" dirty="0" smtClean="0"/>
              <a:t>（</a:t>
            </a:r>
            <a:r>
              <a:rPr lang="en-US" altLang="zh-CN" dirty="0" smtClean="0"/>
              <a:t>3000×3/3</a:t>
            </a:r>
            <a:r>
              <a:rPr lang="zh-CN" altLang="zh-CN" dirty="0" smtClean="0"/>
              <a:t>＋</a:t>
            </a:r>
            <a:r>
              <a:rPr lang="en-US" altLang="zh-CN" dirty="0" smtClean="0"/>
              <a:t>2000×1/3</a:t>
            </a:r>
            <a:r>
              <a:rPr lang="zh-CN" altLang="zh-CN" dirty="0" smtClean="0"/>
              <a:t>）＝</a:t>
            </a:r>
            <a:r>
              <a:rPr lang="en-US" altLang="zh-CN" dirty="0" smtClean="0"/>
              <a:t>1.45%</a:t>
            </a:r>
            <a:endParaRPr lang="zh-CN" altLang="zh-CN" dirty="0" smtClean="0"/>
          </a:p>
          <a:p>
            <a:r>
              <a:rPr lang="zh-CN" altLang="zh-CN" dirty="0" smtClean="0"/>
              <a:t>第四季度加权平均利率＝（</a:t>
            </a:r>
            <a:r>
              <a:rPr lang="en-US" altLang="zh-CN" dirty="0" smtClean="0"/>
              <a:t>3000×6%×3/12</a:t>
            </a:r>
            <a:r>
              <a:rPr lang="zh-CN" altLang="zh-CN" dirty="0" smtClean="0"/>
              <a:t>＋</a:t>
            </a:r>
            <a:r>
              <a:rPr lang="en-US" altLang="zh-CN" dirty="0" smtClean="0"/>
              <a:t>2000×5%×3/12</a:t>
            </a:r>
            <a:r>
              <a:rPr lang="zh-CN" altLang="zh-CN" dirty="0" smtClean="0"/>
              <a:t>）</a:t>
            </a:r>
            <a:r>
              <a:rPr lang="en-US" altLang="zh-CN" dirty="0" smtClean="0"/>
              <a:t>÷</a:t>
            </a:r>
            <a:r>
              <a:rPr lang="zh-CN" altLang="zh-CN" dirty="0" smtClean="0"/>
              <a:t>（</a:t>
            </a:r>
            <a:r>
              <a:rPr lang="en-US" altLang="zh-CN" dirty="0" smtClean="0"/>
              <a:t>3000×3/3</a:t>
            </a:r>
            <a:r>
              <a:rPr lang="zh-CN" altLang="zh-CN" dirty="0" smtClean="0"/>
              <a:t>＋</a:t>
            </a:r>
            <a:r>
              <a:rPr lang="en-US" altLang="zh-CN" dirty="0" smtClean="0"/>
              <a:t>2000×3/3</a:t>
            </a:r>
            <a:r>
              <a:rPr lang="zh-CN" altLang="zh-CN" dirty="0" smtClean="0"/>
              <a:t>）＝</a:t>
            </a:r>
            <a:r>
              <a:rPr lang="en-US" altLang="zh-CN" dirty="0" smtClean="0"/>
              <a:t>1.4%</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6.</a:t>
            </a:r>
            <a:r>
              <a:rPr lang="zh-CN" altLang="zh-CN" dirty="0" smtClean="0"/>
              <a:t>甲公司</a:t>
            </a:r>
            <a:r>
              <a:rPr lang="en-US" altLang="zh-CN" dirty="0" smtClean="0"/>
              <a:t>2010</a:t>
            </a:r>
            <a:r>
              <a:rPr lang="zh-CN" altLang="zh-CN" dirty="0" smtClean="0"/>
              <a:t>年</a:t>
            </a:r>
            <a:r>
              <a:rPr lang="en-US" altLang="zh-CN" dirty="0" smtClean="0"/>
              <a:t>12</a:t>
            </a:r>
            <a:r>
              <a:rPr lang="zh-CN" altLang="zh-CN" dirty="0" smtClean="0"/>
              <a:t>月</a:t>
            </a:r>
            <a:r>
              <a:rPr lang="en-US" altLang="zh-CN" dirty="0" smtClean="0"/>
              <a:t>6</a:t>
            </a:r>
            <a:r>
              <a:rPr lang="zh-CN" altLang="zh-CN" dirty="0" smtClean="0"/>
              <a:t>日购入设备一台，原值为</a:t>
            </a:r>
            <a:r>
              <a:rPr lang="en-US" altLang="zh-CN" dirty="0" smtClean="0"/>
              <a:t>360</a:t>
            </a:r>
            <a:r>
              <a:rPr lang="zh-CN" altLang="zh-CN" dirty="0" smtClean="0"/>
              <a:t>万元，净残值为</a:t>
            </a:r>
            <a:r>
              <a:rPr lang="en-US" altLang="zh-CN" dirty="0" smtClean="0"/>
              <a:t>60</a:t>
            </a:r>
            <a:r>
              <a:rPr lang="zh-CN" altLang="zh-CN" dirty="0" smtClean="0"/>
              <a:t>万元。税法规定采用年数总和法计提折旧，折旧年限为</a:t>
            </a:r>
            <a:r>
              <a:rPr lang="en-US" altLang="zh-CN" dirty="0" smtClean="0"/>
              <a:t>5</a:t>
            </a:r>
            <a:r>
              <a:rPr lang="zh-CN" altLang="zh-CN" dirty="0" smtClean="0"/>
              <a:t>年；会计规定采用年限平均法计提折旧，折旧年限为</a:t>
            </a:r>
            <a:r>
              <a:rPr lang="en-US" altLang="zh-CN" dirty="0" smtClean="0"/>
              <a:t>4</a:t>
            </a:r>
            <a:r>
              <a:rPr lang="zh-CN" altLang="zh-CN" dirty="0" smtClean="0"/>
              <a:t>年。税前会计利润各年均为</a:t>
            </a:r>
            <a:r>
              <a:rPr lang="en-US" altLang="zh-CN" dirty="0" smtClean="0"/>
              <a:t>1000</a:t>
            </a:r>
            <a:r>
              <a:rPr lang="zh-CN" altLang="zh-CN" dirty="0" smtClean="0"/>
              <a:t>万元。甲公司</a:t>
            </a:r>
            <a:r>
              <a:rPr lang="en-US" altLang="zh-CN" dirty="0" smtClean="0"/>
              <a:t>2012</a:t>
            </a:r>
            <a:r>
              <a:rPr lang="zh-CN" altLang="zh-CN" dirty="0" smtClean="0"/>
              <a:t>年</a:t>
            </a:r>
            <a:r>
              <a:rPr lang="en-US" altLang="zh-CN" dirty="0" smtClean="0"/>
              <a:t>1</a:t>
            </a:r>
            <a:r>
              <a:rPr lang="zh-CN" altLang="zh-CN" dirty="0" smtClean="0"/>
              <a:t>月</a:t>
            </a:r>
            <a:r>
              <a:rPr lang="en-US" altLang="zh-CN" dirty="0" smtClean="0"/>
              <a:t>1</a:t>
            </a:r>
            <a:r>
              <a:rPr lang="zh-CN" altLang="zh-CN" dirty="0" smtClean="0"/>
              <a:t>日起变更为高新技术企业，按照税法规定适用的所得税税率由原</a:t>
            </a:r>
            <a:r>
              <a:rPr lang="en-US" altLang="zh-CN" dirty="0" smtClean="0"/>
              <a:t>25%</a:t>
            </a:r>
            <a:r>
              <a:rPr lang="zh-CN" altLang="zh-CN" dirty="0" smtClean="0"/>
              <a:t>变更为</a:t>
            </a:r>
            <a:r>
              <a:rPr lang="en-US" altLang="zh-CN" dirty="0" smtClean="0"/>
              <a:t>15%</a:t>
            </a:r>
            <a:r>
              <a:rPr lang="zh-CN" altLang="zh-CN" dirty="0" smtClean="0"/>
              <a:t>，递延所得税没有期初余额，则</a:t>
            </a:r>
            <a:r>
              <a:rPr lang="en-US" altLang="zh-CN" dirty="0" smtClean="0"/>
              <a:t>2011</a:t>
            </a:r>
            <a:r>
              <a:rPr lang="zh-CN" altLang="zh-CN" dirty="0" smtClean="0"/>
              <a:t>年所得税费用为（　）万元。</a:t>
            </a:r>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t>A.243.75</a:t>
            </a:r>
            <a:endParaRPr lang="zh-CN" altLang="zh-CN" dirty="0" smtClean="0"/>
          </a:p>
          <a:p>
            <a:r>
              <a:rPr lang="en-US" altLang="zh-CN" dirty="0" smtClean="0"/>
              <a:t>B.240</a:t>
            </a:r>
            <a:endParaRPr lang="zh-CN" altLang="zh-CN" dirty="0" smtClean="0"/>
          </a:p>
          <a:p>
            <a:r>
              <a:rPr lang="en-US" altLang="zh-CN" dirty="0" smtClean="0"/>
              <a:t>C.247.50</a:t>
            </a:r>
            <a:endParaRPr lang="zh-CN" altLang="zh-CN" dirty="0" smtClean="0"/>
          </a:p>
          <a:p>
            <a:r>
              <a:rPr lang="en-US" altLang="zh-CN" dirty="0" smtClean="0"/>
              <a:t>D.250</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zh-CN" b="1" dirty="0" smtClean="0">
                <a:solidFill>
                  <a:srgbClr val="19ADB7"/>
                </a:solidFill>
              </a:rPr>
              <a:t>【正确答案】</a:t>
            </a:r>
            <a:r>
              <a:rPr lang="en-US" altLang="zh-CN" b="1" dirty="0" smtClean="0">
                <a:solidFill>
                  <a:srgbClr val="19ADB7"/>
                </a:solidFill>
              </a:rPr>
              <a:t>C</a:t>
            </a:r>
            <a:endParaRPr lang="zh-CN" altLang="zh-CN" b="1" dirty="0" smtClean="0">
              <a:solidFill>
                <a:srgbClr val="19ADB7"/>
              </a:solidFill>
            </a:endParaRPr>
          </a:p>
          <a:p>
            <a:r>
              <a:rPr lang="zh-CN" altLang="zh-CN" b="1" dirty="0" smtClean="0">
                <a:solidFill>
                  <a:srgbClr val="19ADB7"/>
                </a:solidFill>
              </a:rPr>
              <a:t>【答案解析】</a:t>
            </a:r>
            <a:r>
              <a:rPr lang="en-US" altLang="zh-CN" dirty="0" smtClean="0"/>
              <a:t>2011</a:t>
            </a:r>
            <a:r>
              <a:rPr lang="zh-CN" altLang="zh-CN" dirty="0" smtClean="0"/>
              <a:t>年年末（所得税税率</a:t>
            </a:r>
            <a:r>
              <a:rPr lang="en-US" altLang="zh-CN" dirty="0" smtClean="0"/>
              <a:t>25%</a:t>
            </a:r>
            <a:r>
              <a:rPr lang="zh-CN" altLang="zh-CN" dirty="0" smtClean="0"/>
              <a:t>）：</a:t>
            </a:r>
          </a:p>
          <a:p>
            <a:r>
              <a:rPr lang="zh-CN" altLang="zh-CN" dirty="0" smtClean="0"/>
              <a:t>（</a:t>
            </a:r>
            <a:r>
              <a:rPr lang="en-US" altLang="zh-CN" dirty="0" smtClean="0"/>
              <a:t>1</a:t>
            </a:r>
            <a:r>
              <a:rPr lang="zh-CN" altLang="zh-CN" dirty="0" smtClean="0"/>
              <a:t>）账面价值＝</a:t>
            </a:r>
            <a:r>
              <a:rPr lang="en-US" altLang="zh-CN" dirty="0" smtClean="0"/>
              <a:t>360</a:t>
            </a:r>
            <a:r>
              <a:rPr lang="zh-CN" altLang="zh-CN" dirty="0" smtClean="0"/>
              <a:t>－（</a:t>
            </a:r>
            <a:r>
              <a:rPr lang="en-US" altLang="zh-CN" dirty="0" smtClean="0"/>
              <a:t>360</a:t>
            </a:r>
            <a:r>
              <a:rPr lang="zh-CN" altLang="zh-CN" dirty="0" smtClean="0"/>
              <a:t>－</a:t>
            </a:r>
            <a:r>
              <a:rPr lang="en-US" altLang="zh-CN" dirty="0" smtClean="0"/>
              <a:t>60</a:t>
            </a:r>
            <a:r>
              <a:rPr lang="zh-CN" altLang="zh-CN" dirty="0" smtClean="0"/>
              <a:t>）</a:t>
            </a:r>
            <a:r>
              <a:rPr lang="en-US" altLang="zh-CN" dirty="0" smtClean="0"/>
              <a:t>/4</a:t>
            </a:r>
            <a:r>
              <a:rPr lang="zh-CN" altLang="zh-CN" dirty="0" smtClean="0"/>
              <a:t>＝</a:t>
            </a:r>
            <a:r>
              <a:rPr lang="en-US" altLang="zh-CN" dirty="0" smtClean="0"/>
              <a:t>285</a:t>
            </a:r>
            <a:r>
              <a:rPr lang="zh-CN" altLang="zh-CN" dirty="0" smtClean="0"/>
              <a:t>（万元）</a:t>
            </a:r>
          </a:p>
          <a:p>
            <a:r>
              <a:rPr lang="zh-CN" altLang="zh-CN" dirty="0" smtClean="0"/>
              <a:t>（</a:t>
            </a:r>
            <a:r>
              <a:rPr lang="en-US" altLang="zh-CN" dirty="0" smtClean="0"/>
              <a:t>2</a:t>
            </a:r>
            <a:r>
              <a:rPr lang="zh-CN" altLang="zh-CN" dirty="0" smtClean="0"/>
              <a:t>）计税基础＝</a:t>
            </a:r>
            <a:r>
              <a:rPr lang="en-US" altLang="zh-CN" dirty="0" smtClean="0"/>
              <a:t>360</a:t>
            </a:r>
            <a:r>
              <a:rPr lang="zh-CN" altLang="zh-CN" dirty="0" smtClean="0"/>
              <a:t>－（</a:t>
            </a:r>
            <a:r>
              <a:rPr lang="en-US" altLang="zh-CN" dirty="0" smtClean="0"/>
              <a:t>360</a:t>
            </a:r>
            <a:r>
              <a:rPr lang="zh-CN" altLang="zh-CN" dirty="0" smtClean="0"/>
              <a:t>－</a:t>
            </a:r>
            <a:r>
              <a:rPr lang="en-US" altLang="zh-CN" dirty="0" smtClean="0"/>
              <a:t>60</a:t>
            </a:r>
            <a:r>
              <a:rPr lang="zh-CN" altLang="zh-CN" dirty="0" smtClean="0"/>
              <a:t>）</a:t>
            </a:r>
            <a:r>
              <a:rPr lang="en-US" altLang="zh-CN" dirty="0" smtClean="0"/>
              <a:t>×5/15</a:t>
            </a:r>
            <a:r>
              <a:rPr lang="zh-CN" altLang="zh-CN" dirty="0" smtClean="0"/>
              <a:t>＝</a:t>
            </a:r>
            <a:r>
              <a:rPr lang="en-US" altLang="zh-CN" dirty="0" smtClean="0"/>
              <a:t>260</a:t>
            </a:r>
            <a:r>
              <a:rPr lang="zh-CN" altLang="zh-CN" dirty="0" smtClean="0"/>
              <a:t>（万元）</a:t>
            </a:r>
          </a:p>
          <a:p>
            <a:r>
              <a:rPr lang="zh-CN" altLang="zh-CN" dirty="0" smtClean="0"/>
              <a:t>（</a:t>
            </a:r>
            <a:r>
              <a:rPr lang="en-US" altLang="zh-CN" dirty="0" smtClean="0"/>
              <a:t>3</a:t>
            </a:r>
            <a:r>
              <a:rPr lang="zh-CN" altLang="zh-CN" dirty="0" smtClean="0"/>
              <a:t>）应纳税暂时性差异＝</a:t>
            </a:r>
            <a:r>
              <a:rPr lang="en-US" altLang="zh-CN" dirty="0" smtClean="0"/>
              <a:t>285</a:t>
            </a:r>
            <a:r>
              <a:rPr lang="zh-CN" altLang="zh-CN" dirty="0" smtClean="0"/>
              <a:t>－</a:t>
            </a:r>
            <a:r>
              <a:rPr lang="en-US" altLang="zh-CN" dirty="0" smtClean="0"/>
              <a:t>260</a:t>
            </a:r>
            <a:r>
              <a:rPr lang="zh-CN" altLang="zh-CN" dirty="0" smtClean="0"/>
              <a:t>＝</a:t>
            </a:r>
            <a:r>
              <a:rPr lang="en-US" altLang="zh-CN" dirty="0" smtClean="0"/>
              <a:t>25</a:t>
            </a:r>
            <a:r>
              <a:rPr lang="zh-CN" altLang="zh-CN" dirty="0" smtClean="0"/>
              <a:t>（万元）</a:t>
            </a:r>
          </a:p>
          <a:p>
            <a:r>
              <a:rPr lang="zh-CN" altLang="zh-CN" dirty="0" smtClean="0"/>
              <a:t>（</a:t>
            </a:r>
            <a:r>
              <a:rPr lang="en-US" altLang="zh-CN" dirty="0" smtClean="0"/>
              <a:t>4</a:t>
            </a:r>
            <a:r>
              <a:rPr lang="zh-CN" altLang="zh-CN" dirty="0" smtClean="0"/>
              <a:t>）递延所得税负债发生额＝</a:t>
            </a:r>
            <a:r>
              <a:rPr lang="en-US" altLang="zh-CN" dirty="0" smtClean="0"/>
              <a:t>25×15%</a:t>
            </a:r>
            <a:r>
              <a:rPr lang="zh-CN" altLang="zh-CN" dirty="0" smtClean="0"/>
              <a:t>－</a:t>
            </a:r>
            <a:r>
              <a:rPr lang="en-US" altLang="zh-CN" dirty="0" smtClean="0"/>
              <a:t>0</a:t>
            </a:r>
            <a:r>
              <a:rPr lang="zh-CN" altLang="zh-CN" dirty="0" smtClean="0"/>
              <a:t>＝</a:t>
            </a:r>
            <a:r>
              <a:rPr lang="en-US" altLang="zh-CN" dirty="0" smtClean="0"/>
              <a:t>3.75</a:t>
            </a:r>
            <a:r>
              <a:rPr lang="zh-CN" altLang="zh-CN" dirty="0" smtClean="0"/>
              <a:t>（万元）</a:t>
            </a:r>
          </a:p>
          <a:p>
            <a:r>
              <a:rPr lang="zh-CN" altLang="zh-CN" dirty="0" smtClean="0"/>
              <a:t>（</a:t>
            </a:r>
            <a:r>
              <a:rPr lang="en-US" altLang="zh-CN" dirty="0" smtClean="0"/>
              <a:t>5</a:t>
            </a:r>
            <a:r>
              <a:rPr lang="zh-CN" altLang="zh-CN" dirty="0" smtClean="0"/>
              <a:t>）应交所得税＝（</a:t>
            </a:r>
            <a:r>
              <a:rPr lang="en-US" altLang="zh-CN" dirty="0" smtClean="0"/>
              <a:t>1000</a:t>
            </a:r>
            <a:r>
              <a:rPr lang="zh-CN" altLang="zh-CN" dirty="0" smtClean="0"/>
              <a:t>－</a:t>
            </a:r>
            <a:r>
              <a:rPr lang="en-US" altLang="zh-CN" dirty="0" smtClean="0"/>
              <a:t>25</a:t>
            </a:r>
            <a:r>
              <a:rPr lang="zh-CN" altLang="zh-CN" dirty="0" smtClean="0"/>
              <a:t>）</a:t>
            </a:r>
            <a:r>
              <a:rPr lang="en-US" altLang="zh-CN" dirty="0" smtClean="0"/>
              <a:t>×25%</a:t>
            </a:r>
            <a:r>
              <a:rPr lang="zh-CN" altLang="zh-CN" dirty="0" smtClean="0"/>
              <a:t>＝</a:t>
            </a:r>
            <a:r>
              <a:rPr lang="en-US" altLang="zh-CN" dirty="0" smtClean="0"/>
              <a:t>243.75</a:t>
            </a:r>
            <a:r>
              <a:rPr lang="zh-CN" altLang="zh-CN" dirty="0" smtClean="0"/>
              <a:t>（万元）</a:t>
            </a:r>
          </a:p>
          <a:p>
            <a:r>
              <a:rPr lang="zh-CN" altLang="zh-CN" dirty="0" smtClean="0"/>
              <a:t>（</a:t>
            </a:r>
            <a:r>
              <a:rPr lang="en-US" altLang="zh-CN" dirty="0" smtClean="0"/>
              <a:t>6</a:t>
            </a:r>
            <a:r>
              <a:rPr lang="zh-CN" altLang="zh-CN" dirty="0" smtClean="0"/>
              <a:t>）所得税费用＝</a:t>
            </a:r>
            <a:r>
              <a:rPr lang="en-US" altLang="zh-CN" dirty="0" smtClean="0"/>
              <a:t>243.75</a:t>
            </a:r>
            <a:r>
              <a:rPr lang="zh-CN" altLang="zh-CN" dirty="0" smtClean="0"/>
              <a:t>＋</a:t>
            </a:r>
            <a:r>
              <a:rPr lang="en-US" altLang="zh-CN" dirty="0" smtClean="0"/>
              <a:t>3.75</a:t>
            </a:r>
            <a:r>
              <a:rPr lang="zh-CN" altLang="zh-CN" dirty="0" smtClean="0"/>
              <a:t>＝</a:t>
            </a:r>
            <a:r>
              <a:rPr lang="en-US" altLang="zh-CN" dirty="0" smtClean="0"/>
              <a:t>247.5</a:t>
            </a:r>
            <a:r>
              <a:rPr lang="zh-CN" altLang="zh-CN" dirty="0" smtClean="0"/>
              <a:t>（万元）</a:t>
            </a:r>
          </a:p>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3133</Words>
  <Application>Microsoft Office PowerPoint</Application>
  <PresentationFormat>全屏显示(16:9)</PresentationFormat>
  <Paragraphs>177</Paragraphs>
  <Slides>59</Slides>
  <Notes>0</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dell</dc:creator>
  <cp:lastModifiedBy>崔金平</cp:lastModifiedBy>
  <cp:revision>160</cp:revision>
  <dcterms:created xsi:type="dcterms:W3CDTF">2017-08-18T05:46:00Z</dcterms:created>
  <dcterms:modified xsi:type="dcterms:W3CDTF">2018-08-16T08:19:58Z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