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4" r:id="rId1"/>
  </p:sldMasterIdLst>
  <p:notesMasterIdLst>
    <p:notesMasterId r:id="rId41"/>
  </p:notesMasterIdLst>
  <p:handoutMasterIdLst>
    <p:handoutMasterId r:id="rId42"/>
  </p:handoutMasterIdLst>
  <p:sldIdLst>
    <p:sldId id="442" r:id="rId2"/>
    <p:sldId id="447" r:id="rId3"/>
    <p:sldId id="448" r:id="rId4"/>
    <p:sldId id="449" r:id="rId5"/>
    <p:sldId id="450" r:id="rId6"/>
    <p:sldId id="451" r:id="rId7"/>
    <p:sldId id="452" r:id="rId8"/>
    <p:sldId id="453" r:id="rId9"/>
    <p:sldId id="454" r:id="rId10"/>
    <p:sldId id="455" r:id="rId11"/>
    <p:sldId id="456" r:id="rId12"/>
    <p:sldId id="457" r:id="rId13"/>
    <p:sldId id="458" r:id="rId14"/>
    <p:sldId id="459" r:id="rId15"/>
    <p:sldId id="460" r:id="rId16"/>
    <p:sldId id="461" r:id="rId17"/>
    <p:sldId id="462" r:id="rId18"/>
    <p:sldId id="483" r:id="rId19"/>
    <p:sldId id="463" r:id="rId20"/>
    <p:sldId id="477" r:id="rId21"/>
    <p:sldId id="464" r:id="rId22"/>
    <p:sldId id="478" r:id="rId23"/>
    <p:sldId id="465" r:id="rId24"/>
    <p:sldId id="466" r:id="rId25"/>
    <p:sldId id="479" r:id="rId26"/>
    <p:sldId id="467" r:id="rId27"/>
    <p:sldId id="468" r:id="rId28"/>
    <p:sldId id="469" r:id="rId29"/>
    <p:sldId id="480" r:id="rId30"/>
    <p:sldId id="470" r:id="rId31"/>
    <p:sldId id="471" r:id="rId32"/>
    <p:sldId id="472" r:id="rId33"/>
    <p:sldId id="473" r:id="rId34"/>
    <p:sldId id="481" r:id="rId35"/>
    <p:sldId id="474" r:id="rId36"/>
    <p:sldId id="475" r:id="rId37"/>
    <p:sldId id="476" r:id="rId38"/>
    <p:sldId id="482" r:id="rId39"/>
    <p:sldId id="445" r:id="rId40"/>
  </p:sldIdLst>
  <p:sldSz cx="9144000" cy="5143500" type="screen16x9"/>
  <p:notesSz cx="6858000" cy="9144000"/>
  <p:defaultTextStyle>
    <a:defPPr>
      <a:defRPr lang="zh-CN"/>
    </a:defPPr>
    <a:lvl1pPr algn="l" rtl="0" fontAlgn="base">
      <a:spcBef>
        <a:spcPct val="0"/>
      </a:spcBef>
      <a:spcAft>
        <a:spcPct val="0"/>
      </a:spcAft>
      <a:defRPr kern="1200">
        <a:solidFill>
          <a:srgbClr val="FFCC99"/>
        </a:solidFill>
        <a:latin typeface="华文中宋" pitchFamily="2" charset="-122"/>
        <a:ea typeface="华文中宋" pitchFamily="2" charset="-122"/>
        <a:cs typeface="+mn-cs"/>
      </a:defRPr>
    </a:lvl1pPr>
    <a:lvl2pPr marL="457200" algn="l" rtl="0" fontAlgn="base">
      <a:spcBef>
        <a:spcPct val="0"/>
      </a:spcBef>
      <a:spcAft>
        <a:spcPct val="0"/>
      </a:spcAft>
      <a:defRPr kern="1200">
        <a:solidFill>
          <a:srgbClr val="FFCC99"/>
        </a:solidFill>
        <a:latin typeface="华文中宋" pitchFamily="2" charset="-122"/>
        <a:ea typeface="华文中宋" pitchFamily="2" charset="-122"/>
        <a:cs typeface="+mn-cs"/>
      </a:defRPr>
    </a:lvl2pPr>
    <a:lvl3pPr marL="914400" algn="l" rtl="0" fontAlgn="base">
      <a:spcBef>
        <a:spcPct val="0"/>
      </a:spcBef>
      <a:spcAft>
        <a:spcPct val="0"/>
      </a:spcAft>
      <a:defRPr kern="1200">
        <a:solidFill>
          <a:srgbClr val="FFCC99"/>
        </a:solidFill>
        <a:latin typeface="华文中宋" pitchFamily="2" charset="-122"/>
        <a:ea typeface="华文中宋" pitchFamily="2" charset="-122"/>
        <a:cs typeface="+mn-cs"/>
      </a:defRPr>
    </a:lvl3pPr>
    <a:lvl4pPr marL="1371600" algn="l" rtl="0" fontAlgn="base">
      <a:spcBef>
        <a:spcPct val="0"/>
      </a:spcBef>
      <a:spcAft>
        <a:spcPct val="0"/>
      </a:spcAft>
      <a:defRPr kern="1200">
        <a:solidFill>
          <a:srgbClr val="FFCC99"/>
        </a:solidFill>
        <a:latin typeface="华文中宋" pitchFamily="2" charset="-122"/>
        <a:ea typeface="华文中宋" pitchFamily="2" charset="-122"/>
        <a:cs typeface="+mn-cs"/>
      </a:defRPr>
    </a:lvl4pPr>
    <a:lvl5pPr marL="1828800" algn="l" rtl="0" fontAlgn="base">
      <a:spcBef>
        <a:spcPct val="0"/>
      </a:spcBef>
      <a:spcAft>
        <a:spcPct val="0"/>
      </a:spcAft>
      <a:defRPr kern="1200">
        <a:solidFill>
          <a:srgbClr val="FFCC99"/>
        </a:solidFill>
        <a:latin typeface="华文中宋" pitchFamily="2" charset="-122"/>
        <a:ea typeface="华文中宋" pitchFamily="2" charset="-122"/>
        <a:cs typeface="+mn-cs"/>
      </a:defRPr>
    </a:lvl5pPr>
    <a:lvl6pPr marL="2286000" algn="l" defTabSz="914400" rtl="0" eaLnBrk="1" latinLnBrk="0" hangingPunct="1">
      <a:defRPr kern="1200">
        <a:solidFill>
          <a:srgbClr val="FFCC99"/>
        </a:solidFill>
        <a:latin typeface="华文中宋" pitchFamily="2" charset="-122"/>
        <a:ea typeface="华文中宋" pitchFamily="2" charset="-122"/>
        <a:cs typeface="+mn-cs"/>
      </a:defRPr>
    </a:lvl6pPr>
    <a:lvl7pPr marL="2743200" algn="l" defTabSz="914400" rtl="0" eaLnBrk="1" latinLnBrk="0" hangingPunct="1">
      <a:defRPr kern="1200">
        <a:solidFill>
          <a:srgbClr val="FFCC99"/>
        </a:solidFill>
        <a:latin typeface="华文中宋" pitchFamily="2" charset="-122"/>
        <a:ea typeface="华文中宋" pitchFamily="2" charset="-122"/>
        <a:cs typeface="+mn-cs"/>
      </a:defRPr>
    </a:lvl7pPr>
    <a:lvl8pPr marL="3200400" algn="l" defTabSz="914400" rtl="0" eaLnBrk="1" latinLnBrk="0" hangingPunct="1">
      <a:defRPr kern="1200">
        <a:solidFill>
          <a:srgbClr val="FFCC99"/>
        </a:solidFill>
        <a:latin typeface="华文中宋" pitchFamily="2" charset="-122"/>
        <a:ea typeface="华文中宋" pitchFamily="2" charset="-122"/>
        <a:cs typeface="+mn-cs"/>
      </a:defRPr>
    </a:lvl8pPr>
    <a:lvl9pPr marL="3657600" algn="l" defTabSz="914400" rtl="0" eaLnBrk="1" latinLnBrk="0" hangingPunct="1">
      <a:defRPr kern="1200">
        <a:solidFill>
          <a:srgbClr val="FFCC99"/>
        </a:solidFill>
        <a:latin typeface="华文中宋" pitchFamily="2" charset="-122"/>
        <a:ea typeface="华文中宋" pitchFamily="2" charset="-122"/>
        <a:cs typeface="+mn-cs"/>
      </a:defRPr>
    </a:lvl9pPr>
  </p:defaultTextStyle>
  <p:extLst>
    <p:ext uri="{EFAFB233-063F-42B5-8137-9DF3F51BA10A}">
      <p15:sldGuideLst xmlns:p15="http://schemas.microsoft.com/office/powerpoint/2012/main" xmlns="">
        <p15:guide id="1" orient="horz" pos="395">
          <p15:clr>
            <a:srgbClr val="A4A3A4"/>
          </p15:clr>
        </p15:guide>
        <p15:guide id="2" orient="horz" pos="2935">
          <p15:clr>
            <a:srgbClr val="A4A3A4"/>
          </p15:clr>
        </p15:guide>
        <p15:guide id="3" orient="horz" pos="441">
          <p15:clr>
            <a:srgbClr val="A4A3A4"/>
          </p15:clr>
        </p15:guide>
        <p15:guide id="4" pos="249">
          <p15:clr>
            <a:srgbClr val="A4A3A4"/>
          </p15:clr>
        </p15:guide>
        <p15:guide id="5" pos="4422">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杨美玲" initials="杨美玲"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FFFF"/>
    <a:srgbClr val="15685D"/>
    <a:srgbClr val="5B9BD5"/>
    <a:srgbClr val="FF5050"/>
    <a:srgbClr val="FF7C80"/>
    <a:srgbClr val="A5A5A5"/>
    <a:srgbClr val="ED7D31"/>
    <a:srgbClr val="C5E0B4"/>
    <a:srgbClr val="FFD966"/>
    <a:srgbClr val="C55A1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浅色样式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E929F9F4-4A8F-4326-A1B4-22849713DDAB}" styleName="深色样式 1 - 强调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深色样式 1 - 强调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深色样式 1 - 强调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深色样式 1 - 强调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629" autoAdjust="0"/>
    <p:restoredTop sz="94635" autoAdjust="0"/>
  </p:normalViewPr>
  <p:slideViewPr>
    <p:cSldViewPr snapToObjects="1">
      <p:cViewPr>
        <p:scale>
          <a:sx n="80" d="100"/>
          <a:sy n="80" d="100"/>
        </p:scale>
        <p:origin x="-1182" y="-606"/>
      </p:cViewPr>
      <p:guideLst>
        <p:guide orient="horz" pos="395"/>
        <p:guide orient="horz" pos="2935"/>
        <p:guide orient="horz" pos="441"/>
        <p:guide pos="249"/>
        <p:guide pos="5511"/>
      </p:guideLst>
    </p:cSldViewPr>
  </p:slideViewPr>
  <p:outlineViewPr>
    <p:cViewPr>
      <p:scale>
        <a:sx n="33" d="100"/>
        <a:sy n="33" d="100"/>
      </p:scale>
      <p:origin x="0" y="17082"/>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54" d="100"/>
          <a:sy n="54" d="100"/>
        </p:scale>
        <p:origin x="-190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latin typeface="Arial" charset="0"/>
                <a:ea typeface="宋体" pitchFamily="2" charset="-122"/>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solidFill>
                  <a:schemeClr val="tx1"/>
                </a:solidFill>
                <a:latin typeface="Arial" charset="0"/>
                <a:ea typeface="宋体" pitchFamily="2" charset="-122"/>
              </a:defRPr>
            </a:lvl1pPr>
          </a:lstStyle>
          <a:p>
            <a:pPr>
              <a:defRPr/>
            </a:pPr>
            <a:fld id="{FCB6D359-0B54-49AE-87FB-B6A9DC5439D1}" type="datetimeFigureOut">
              <a:rPr lang="zh-CN" altLang="en-US"/>
              <a:pPr>
                <a:defRPr/>
              </a:pPr>
              <a:t>2020/9/30</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solidFill>
                  <a:schemeClr val="tx1"/>
                </a:solidFill>
                <a:latin typeface="Arial" charset="0"/>
                <a:ea typeface="宋体" pitchFamily="2" charset="-122"/>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latin typeface="Arial" charset="0"/>
                <a:ea typeface="宋体" pitchFamily="2" charset="-122"/>
              </a:defRPr>
            </a:lvl1pPr>
          </a:lstStyle>
          <a:p>
            <a:pPr>
              <a:defRPr/>
            </a:pPr>
            <a:fld id="{F903EF22-EB5E-4761-93E9-24C2775341B6}" type="slidenum">
              <a:rPr lang="zh-CN" altLang="en-US"/>
              <a:pPr>
                <a:defRPr/>
              </a:pPr>
              <a:t>‹#›</a:t>
            </a:fld>
            <a:endParaRPr lang="zh-CN" altLang="en-US"/>
          </a:p>
        </p:txBody>
      </p:sp>
    </p:spTree>
    <p:extLst>
      <p:ext uri="{BB962C8B-B14F-4D97-AF65-F5344CB8AC3E}">
        <p14:creationId xmlns:p14="http://schemas.microsoft.com/office/powerpoint/2010/main" xmlns="" val="16342782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latin typeface="Arial" pitchFamily="34" charset="0"/>
                <a:ea typeface="宋体" pitchFamily="2"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1"/>
                </a:solidFill>
                <a:latin typeface="Arial" pitchFamily="34" charset="0"/>
                <a:ea typeface="宋体" pitchFamily="2" charset="-122"/>
              </a:defRPr>
            </a:lvl1pPr>
          </a:lstStyle>
          <a:p>
            <a:pPr>
              <a:defRPr/>
            </a:pPr>
            <a:fld id="{6AEA6745-DF43-4497-9D49-D2DC377FC16F}" type="datetimeFigureOut">
              <a:rPr lang="zh-CN" altLang="en-US"/>
              <a:pPr>
                <a:defRPr/>
              </a:pPr>
              <a:t>2020/9/30</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1"/>
                </a:solidFill>
                <a:latin typeface="Arial" pitchFamily="34" charset="0"/>
                <a:ea typeface="宋体" pitchFamily="2"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latin typeface="Arial" pitchFamily="34" charset="0"/>
                <a:ea typeface="宋体" pitchFamily="2" charset="-122"/>
              </a:defRPr>
            </a:lvl1pPr>
          </a:lstStyle>
          <a:p>
            <a:pPr>
              <a:defRPr/>
            </a:pPr>
            <a:fld id="{6CCE7616-10FD-4299-9818-553D625DCE80}" type="slidenum">
              <a:rPr lang="zh-CN" altLang="en-US"/>
              <a:pPr>
                <a:defRPr/>
              </a:pPr>
              <a:t>‹#›</a:t>
            </a:fld>
            <a:endParaRPr lang="zh-CN" altLang="en-US"/>
          </a:p>
        </p:txBody>
      </p:sp>
    </p:spTree>
    <p:extLst>
      <p:ext uri="{BB962C8B-B14F-4D97-AF65-F5344CB8AC3E}">
        <p14:creationId xmlns:p14="http://schemas.microsoft.com/office/powerpoint/2010/main" xmlns="" val="40359916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00CB0DA-B5D0-44F8-90B7-7677CB06AF52}" type="slidenum">
              <a:rPr lang="zh-CN" altLang="en-US" smtClean="0"/>
              <a:pPr/>
              <a:t>1</a:t>
            </a:fld>
            <a:endParaRPr lang="zh-CN" altLang="en-US"/>
          </a:p>
        </p:txBody>
      </p:sp>
    </p:spTree>
    <p:extLst>
      <p:ext uri="{BB962C8B-B14F-4D97-AF65-F5344CB8AC3E}">
        <p14:creationId xmlns="" xmlns:p14="http://schemas.microsoft.com/office/powerpoint/2010/main" val="1042944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CCE7616-10FD-4299-9818-553D625DCE80}"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zh-CN" altLang="en-US" sz="12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Tree>
    <p:extLst>
      <p:ext uri="{BB962C8B-B14F-4D97-AF65-F5344CB8AC3E}">
        <p14:creationId xmlns:p14="http://schemas.microsoft.com/office/powerpoint/2010/main" xmlns="" val="914802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00CB0DA-B5D0-44F8-90B7-7677CB06AF52}" type="slidenum">
              <a:rPr lang="zh-CN" altLang="en-US" smtClean="0"/>
              <a:pPr/>
              <a:t>39</a:t>
            </a:fld>
            <a:endParaRPr lang="zh-CN" altLang="en-US"/>
          </a:p>
        </p:txBody>
      </p:sp>
    </p:spTree>
    <p:extLst>
      <p:ext uri="{BB962C8B-B14F-4D97-AF65-F5344CB8AC3E}">
        <p14:creationId xmlns="" xmlns:p14="http://schemas.microsoft.com/office/powerpoint/2010/main" val="2674825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291920589"/>
      </p:ext>
    </p:extLst>
  </p:cSld>
  <p:clrMapOvr>
    <a:masterClrMapping/>
  </p:clrMapOvr>
  <p:transition spd="slow"/>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3" name="内容占位符 2"/>
          <p:cNvSpPr>
            <a:spLocks noGrp="1"/>
          </p:cNvSpPr>
          <p:nvPr>
            <p:ph sz="quarter" idx="10"/>
          </p:nvPr>
        </p:nvSpPr>
        <p:spPr>
          <a:xfrm>
            <a:off x="393700" y="863600"/>
            <a:ext cx="8356600" cy="3803650"/>
          </a:xfrm>
          <a:prstGeom prst="rect">
            <a:avLst/>
          </a:prstGeom>
        </p:spPr>
        <p:txBody>
          <a:bodyPr/>
          <a:lstStyle>
            <a:lvl1pPr marL="0" indent="540000">
              <a:lnSpc>
                <a:spcPct val="140000"/>
              </a:lnSpc>
              <a:spcBef>
                <a:spcPts val="0"/>
              </a:spcBef>
              <a:buNone/>
              <a:defRPr sz="2000">
                <a:latin typeface="微软雅黑" pitchFamily="34" charset="-122"/>
                <a:ea typeface="微软雅黑" pitchFamily="34" charset="-122"/>
              </a:defRPr>
            </a:lvl1pPr>
            <a:lvl2pPr marL="0" indent="540000">
              <a:lnSpc>
                <a:spcPct val="140000"/>
              </a:lnSpc>
              <a:spcBef>
                <a:spcPts val="0"/>
              </a:spcBef>
              <a:defRPr sz="2000">
                <a:latin typeface="微软雅黑" pitchFamily="34" charset="-122"/>
                <a:ea typeface="微软雅黑" pitchFamily="34" charset="-122"/>
              </a:defRPr>
            </a:lvl2pPr>
            <a:lvl3pPr marL="0" indent="540000">
              <a:lnSpc>
                <a:spcPct val="140000"/>
              </a:lnSpc>
              <a:spcBef>
                <a:spcPts val="0"/>
              </a:spcBef>
              <a:defRPr sz="2000">
                <a:latin typeface="微软雅黑" pitchFamily="34" charset="-122"/>
                <a:ea typeface="微软雅黑" pitchFamily="34" charset="-122"/>
              </a:defRPr>
            </a:lvl3pPr>
            <a:lvl4pPr marL="0" indent="540000">
              <a:lnSpc>
                <a:spcPct val="140000"/>
              </a:lnSpc>
              <a:spcBef>
                <a:spcPts val="0"/>
              </a:spcBef>
              <a:defRPr sz="2000">
                <a:latin typeface="微软雅黑" pitchFamily="34" charset="-122"/>
                <a:ea typeface="微软雅黑" pitchFamily="34" charset="-122"/>
              </a:defRPr>
            </a:lvl4pPr>
            <a:lvl5pPr marL="0" indent="540000">
              <a:lnSpc>
                <a:spcPct val="140000"/>
              </a:lnSpc>
              <a:spcBef>
                <a:spcPts val="0"/>
              </a:spcBef>
              <a:defRPr sz="2000">
                <a:latin typeface="微软雅黑" pitchFamily="34" charset="-122"/>
                <a:ea typeface="微软雅黑" pitchFamily="34" charset="-122"/>
              </a:defRPr>
            </a:lvl5pPr>
          </a:lstStyle>
          <a:p>
            <a:pPr lvl="0"/>
            <a:r>
              <a:rPr lang="zh-CN" altLang="en-US" dirty="0" smtClean="0"/>
              <a:t>单击此处编辑母版文本样式</a:t>
            </a:r>
          </a:p>
        </p:txBody>
      </p:sp>
    </p:spTree>
    <p:extLst>
      <p:ext uri="{BB962C8B-B14F-4D97-AF65-F5344CB8AC3E}">
        <p14:creationId xmlns="" xmlns:p14="http://schemas.microsoft.com/office/powerpoint/2010/main" val="3537550420"/>
      </p:ext>
    </p:extLst>
  </p:cSld>
  <p:clrMapOvr>
    <a:masterClrMapping/>
  </p:clrMapOvr>
  <p:transition spd="slow"/>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3_仅标题">
    <p:spTree>
      <p:nvGrpSpPr>
        <p:cNvPr id="1" name=""/>
        <p:cNvGrpSpPr/>
        <p:nvPr/>
      </p:nvGrpSpPr>
      <p:grpSpPr>
        <a:xfrm>
          <a:off x="0" y="0"/>
          <a:ext cx="0" cy="0"/>
          <a:chOff x="0" y="0"/>
          <a:chExt cx="0" cy="0"/>
        </a:xfrm>
      </p:grpSpPr>
      <p:sp>
        <p:nvSpPr>
          <p:cNvPr id="12" name="内容占位符 11"/>
          <p:cNvSpPr>
            <a:spLocks noGrp="1"/>
          </p:cNvSpPr>
          <p:nvPr>
            <p:ph sz="quarter" idx="10"/>
          </p:nvPr>
        </p:nvSpPr>
        <p:spPr>
          <a:xfrm>
            <a:off x="390525" y="629364"/>
            <a:ext cx="6486525" cy="4028361"/>
          </a:xfrm>
          <a:prstGeom prst="rect">
            <a:avLst/>
          </a:prstGeom>
        </p:spPr>
        <p:txBody>
          <a:bodyPr/>
          <a:lstStyle>
            <a:lvl1pPr marL="0" indent="542925">
              <a:lnSpc>
                <a:spcPct val="150000"/>
              </a:lnSpc>
              <a:spcBef>
                <a:spcPts val="0"/>
              </a:spcBef>
              <a:buNone/>
              <a:defRPr sz="1800">
                <a:solidFill>
                  <a:schemeClr val="bg1"/>
                </a:solidFill>
                <a:latin typeface="微软雅黑" panose="020B0503020204020204" pitchFamily="34" charset="-122"/>
                <a:ea typeface="微软雅黑" panose="020B0503020204020204" pitchFamily="34" charset="-122"/>
              </a:defRPr>
            </a:lvl1pPr>
            <a:lvl2pPr marL="0" indent="542925">
              <a:lnSpc>
                <a:spcPct val="150000"/>
              </a:lnSpc>
              <a:spcBef>
                <a:spcPts val="0"/>
              </a:spcBef>
              <a:buNone/>
              <a:defRPr sz="1800">
                <a:solidFill>
                  <a:schemeClr val="bg1"/>
                </a:solidFill>
                <a:latin typeface="微软雅黑" panose="020B0503020204020204" pitchFamily="34" charset="-122"/>
                <a:ea typeface="微软雅黑" panose="020B0503020204020204" pitchFamily="34" charset="-122"/>
              </a:defRPr>
            </a:lvl2pPr>
            <a:lvl3pPr marL="0" indent="542925">
              <a:lnSpc>
                <a:spcPct val="150000"/>
              </a:lnSpc>
              <a:spcBef>
                <a:spcPts val="0"/>
              </a:spcBef>
              <a:buNone/>
              <a:defRPr sz="1800">
                <a:solidFill>
                  <a:schemeClr val="bg1"/>
                </a:solidFill>
                <a:latin typeface="微软雅黑" panose="020B0503020204020204" pitchFamily="34" charset="-122"/>
                <a:ea typeface="微软雅黑" panose="020B0503020204020204" pitchFamily="34" charset="-122"/>
              </a:defRPr>
            </a:lvl3pPr>
            <a:lvl4pPr marL="0" indent="542925">
              <a:lnSpc>
                <a:spcPct val="150000"/>
              </a:lnSpc>
              <a:spcBef>
                <a:spcPts val="0"/>
              </a:spcBef>
              <a:buNone/>
              <a:defRPr sz="1800">
                <a:solidFill>
                  <a:schemeClr val="bg1"/>
                </a:solidFill>
                <a:latin typeface="微软雅黑" panose="020B0503020204020204" pitchFamily="34" charset="-122"/>
                <a:ea typeface="微软雅黑" panose="020B0503020204020204" pitchFamily="34" charset="-122"/>
              </a:defRPr>
            </a:lvl4pPr>
            <a:lvl5pPr marL="0" indent="542925">
              <a:lnSpc>
                <a:spcPct val="150000"/>
              </a:lnSpc>
              <a:spcBef>
                <a:spcPts val="0"/>
              </a:spcBef>
              <a:buNone/>
              <a:defRPr sz="1800">
                <a:solidFill>
                  <a:schemeClr val="bg1"/>
                </a:solidFill>
                <a:latin typeface="微软雅黑" panose="020B0503020204020204" pitchFamily="34" charset="-122"/>
                <a:ea typeface="微软雅黑" panose="020B0503020204020204" pitchFamily="34"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6" name="TextBox 5"/>
          <p:cNvSpPr txBox="1"/>
          <p:nvPr userDrawn="1"/>
        </p:nvSpPr>
        <p:spPr>
          <a:xfrm>
            <a:off x="907753" y="252338"/>
            <a:ext cx="907941" cy="377026"/>
          </a:xfrm>
          <a:prstGeom prst="rect">
            <a:avLst/>
          </a:prstGeom>
          <a:noFill/>
        </p:spPr>
        <p:txBody>
          <a:bodyPr wrap="none" lIns="68580" tIns="34290" rIns="68580" bIns="34290" rtlCol="0">
            <a:spAutoFit/>
          </a:bodyPr>
          <a:lstStyle/>
          <a:p>
            <a:pPr defTabSz="914378"/>
            <a:r>
              <a:rPr lang="zh-CN" altLang="en-US" sz="2000" b="1" cap="all" smtClean="0">
                <a:solidFill>
                  <a:schemeClr val="bg1"/>
                </a:solidFill>
                <a:latin typeface="微软雅黑" pitchFamily="34" charset="-122"/>
                <a:ea typeface="微软雅黑" pitchFamily="34" charset="-122"/>
                <a:cs typeface="+mn-ea"/>
                <a:sym typeface="字魂59号-创粗黑" panose="00000500000000000000" pitchFamily="2" charset="-122"/>
              </a:rPr>
              <a:t>经济法</a:t>
            </a:r>
            <a:endParaRPr lang="zh-CN" altLang="en-US" sz="2000" b="1" dirty="0" smtClean="0">
              <a:solidFill>
                <a:schemeClr val="bg1"/>
              </a:solidFill>
              <a:latin typeface="微软雅黑" panose="020B0503020204020204" pitchFamily="34" charset="-122"/>
              <a:ea typeface="微软雅黑" panose="020B0503020204020204" pitchFamily="34" charset="-122"/>
            </a:endParaRPr>
          </a:p>
        </p:txBody>
      </p:sp>
      <p:pic>
        <p:nvPicPr>
          <p:cNvPr id="7" name="图片 1"/>
          <p:cNvPicPr>
            <a:picLocks noChangeAspect="1"/>
          </p:cNvPicPr>
          <p:nvPr userDrawn="1"/>
        </p:nvPicPr>
        <p:blipFill>
          <a:blip r:embed="rId2" cstate="print"/>
          <a:srcRect t="72414" r="79996"/>
          <a:stretch>
            <a:fillRect/>
          </a:stretch>
        </p:blipFill>
        <p:spPr bwMode="auto">
          <a:xfrm>
            <a:off x="0" y="-182563"/>
            <a:ext cx="1042988" cy="809626"/>
          </a:xfrm>
          <a:prstGeom prst="rect">
            <a:avLst/>
          </a:prstGeom>
          <a:noFill/>
          <a:ln w="9525">
            <a:noFill/>
            <a:miter lim="800000"/>
            <a:headEnd/>
            <a:tailEnd/>
          </a:ln>
        </p:spPr>
      </p:pic>
      <p:pic>
        <p:nvPicPr>
          <p:cNvPr id="8" name="图片 5"/>
          <p:cNvPicPr>
            <a:picLocks noChangeAspect="1"/>
          </p:cNvPicPr>
          <p:nvPr userDrawn="1"/>
        </p:nvPicPr>
        <p:blipFill>
          <a:blip r:embed="rId2" cstate="print"/>
          <a:srcRect t="72414" r="79996"/>
          <a:stretch>
            <a:fillRect/>
          </a:stretch>
        </p:blipFill>
        <p:spPr bwMode="auto">
          <a:xfrm>
            <a:off x="1814500" y="-182562"/>
            <a:ext cx="1042988" cy="809625"/>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4_仅标题">
    <p:spTree>
      <p:nvGrpSpPr>
        <p:cNvPr id="1" name=""/>
        <p:cNvGrpSpPr/>
        <p:nvPr/>
      </p:nvGrpSpPr>
      <p:grpSpPr>
        <a:xfrm>
          <a:off x="0" y="0"/>
          <a:ext cx="0" cy="0"/>
          <a:chOff x="0" y="0"/>
          <a:chExt cx="0" cy="0"/>
        </a:xfrm>
      </p:grpSpPr>
      <p:sp>
        <p:nvSpPr>
          <p:cNvPr id="12" name="内容占位符 11"/>
          <p:cNvSpPr>
            <a:spLocks noGrp="1"/>
          </p:cNvSpPr>
          <p:nvPr>
            <p:ph sz="quarter" idx="10"/>
          </p:nvPr>
        </p:nvSpPr>
        <p:spPr>
          <a:xfrm>
            <a:off x="390525" y="629364"/>
            <a:ext cx="6486525" cy="4028361"/>
          </a:xfrm>
          <a:prstGeom prst="rect">
            <a:avLst/>
          </a:prstGeom>
        </p:spPr>
        <p:txBody>
          <a:bodyPr/>
          <a:lstStyle>
            <a:lvl1pPr marL="0" indent="542925">
              <a:lnSpc>
                <a:spcPct val="150000"/>
              </a:lnSpc>
              <a:spcBef>
                <a:spcPts val="0"/>
              </a:spcBef>
              <a:buNone/>
              <a:defRPr sz="1800">
                <a:solidFill>
                  <a:schemeClr val="bg1"/>
                </a:solidFill>
                <a:latin typeface="微软雅黑" panose="020B0503020204020204" pitchFamily="34" charset="-122"/>
                <a:ea typeface="微软雅黑" panose="020B0503020204020204" pitchFamily="34" charset="-122"/>
              </a:defRPr>
            </a:lvl1pPr>
            <a:lvl2pPr marL="0" indent="542925">
              <a:lnSpc>
                <a:spcPct val="150000"/>
              </a:lnSpc>
              <a:spcBef>
                <a:spcPts val="0"/>
              </a:spcBef>
              <a:buNone/>
              <a:defRPr sz="1800">
                <a:solidFill>
                  <a:schemeClr val="bg1"/>
                </a:solidFill>
                <a:latin typeface="微软雅黑" panose="020B0503020204020204" pitchFamily="34" charset="-122"/>
                <a:ea typeface="微软雅黑" panose="020B0503020204020204" pitchFamily="34" charset="-122"/>
              </a:defRPr>
            </a:lvl2pPr>
            <a:lvl3pPr marL="0" indent="542925">
              <a:lnSpc>
                <a:spcPct val="150000"/>
              </a:lnSpc>
              <a:spcBef>
                <a:spcPts val="0"/>
              </a:spcBef>
              <a:buNone/>
              <a:defRPr sz="1800">
                <a:solidFill>
                  <a:schemeClr val="bg1"/>
                </a:solidFill>
                <a:latin typeface="微软雅黑" panose="020B0503020204020204" pitchFamily="34" charset="-122"/>
                <a:ea typeface="微软雅黑" panose="020B0503020204020204" pitchFamily="34" charset="-122"/>
              </a:defRPr>
            </a:lvl3pPr>
            <a:lvl4pPr marL="0" indent="542925">
              <a:lnSpc>
                <a:spcPct val="150000"/>
              </a:lnSpc>
              <a:spcBef>
                <a:spcPts val="0"/>
              </a:spcBef>
              <a:buNone/>
              <a:defRPr sz="1800">
                <a:solidFill>
                  <a:schemeClr val="bg1"/>
                </a:solidFill>
                <a:latin typeface="微软雅黑" panose="020B0503020204020204" pitchFamily="34" charset="-122"/>
                <a:ea typeface="微软雅黑" panose="020B0503020204020204" pitchFamily="34" charset="-122"/>
              </a:defRPr>
            </a:lvl4pPr>
            <a:lvl5pPr marL="0" indent="542925">
              <a:lnSpc>
                <a:spcPct val="150000"/>
              </a:lnSpc>
              <a:spcBef>
                <a:spcPts val="0"/>
              </a:spcBef>
              <a:buNone/>
              <a:defRPr sz="1800">
                <a:solidFill>
                  <a:schemeClr val="bg1"/>
                </a:solidFill>
                <a:latin typeface="微软雅黑" panose="020B0503020204020204" pitchFamily="34" charset="-122"/>
                <a:ea typeface="微软雅黑" panose="020B0503020204020204" pitchFamily="34"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6" name="TextBox 5"/>
          <p:cNvSpPr txBox="1"/>
          <p:nvPr userDrawn="1"/>
        </p:nvSpPr>
        <p:spPr>
          <a:xfrm>
            <a:off x="907753" y="252338"/>
            <a:ext cx="2703304" cy="377026"/>
          </a:xfrm>
          <a:prstGeom prst="rect">
            <a:avLst/>
          </a:prstGeom>
          <a:noFill/>
        </p:spPr>
        <p:txBody>
          <a:bodyPr wrap="none" lIns="68580" tIns="34290" rIns="68580" bIns="34290" rtlCol="0">
            <a:spAutoFit/>
          </a:bodyPr>
          <a:lstStyle/>
          <a:p>
            <a:pPr defTabSz="914378"/>
            <a:r>
              <a:rPr lang="zh-CN" altLang="en-US" sz="2000" b="1" dirty="0" smtClean="0">
                <a:solidFill>
                  <a:schemeClr val="bg1"/>
                </a:solidFill>
                <a:latin typeface="微软雅黑" panose="020B0503020204020204" pitchFamily="34" charset="-122"/>
                <a:ea typeface="微软雅黑" panose="020B0503020204020204" pitchFamily="34" charset="-122"/>
              </a:rPr>
              <a:t>第一章　法律基本原理</a:t>
            </a:r>
          </a:p>
        </p:txBody>
      </p:sp>
      <p:pic>
        <p:nvPicPr>
          <p:cNvPr id="7" name="图片 1"/>
          <p:cNvPicPr>
            <a:picLocks noChangeAspect="1"/>
          </p:cNvPicPr>
          <p:nvPr userDrawn="1"/>
        </p:nvPicPr>
        <p:blipFill>
          <a:blip r:embed="rId2" cstate="print"/>
          <a:srcRect t="72414" r="79996"/>
          <a:stretch>
            <a:fillRect/>
          </a:stretch>
        </p:blipFill>
        <p:spPr bwMode="auto">
          <a:xfrm>
            <a:off x="0" y="-182563"/>
            <a:ext cx="1042988" cy="809626"/>
          </a:xfrm>
          <a:prstGeom prst="rect">
            <a:avLst/>
          </a:prstGeom>
          <a:noFill/>
          <a:ln w="9525">
            <a:noFill/>
            <a:miter lim="800000"/>
            <a:headEnd/>
            <a:tailEnd/>
          </a:ln>
        </p:spPr>
      </p:pic>
      <p:pic>
        <p:nvPicPr>
          <p:cNvPr id="8" name="图片 5"/>
          <p:cNvPicPr>
            <a:picLocks noChangeAspect="1"/>
          </p:cNvPicPr>
          <p:nvPr userDrawn="1"/>
        </p:nvPicPr>
        <p:blipFill>
          <a:blip r:embed="rId2" cstate="print"/>
          <a:srcRect t="72414" r="79996"/>
          <a:stretch>
            <a:fillRect/>
          </a:stretch>
        </p:blipFill>
        <p:spPr bwMode="auto">
          <a:xfrm>
            <a:off x="3384996" y="-182562"/>
            <a:ext cx="1042988" cy="809625"/>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45_两栏内容">
    <p:spTree>
      <p:nvGrpSpPr>
        <p:cNvPr id="1" name=""/>
        <p:cNvGrpSpPr/>
        <p:nvPr/>
      </p:nvGrpSpPr>
      <p:grpSpPr>
        <a:xfrm>
          <a:off x="0" y="0"/>
          <a:ext cx="0" cy="0"/>
          <a:chOff x="0" y="0"/>
          <a:chExt cx="0" cy="0"/>
        </a:xfrm>
      </p:grpSpPr>
      <p:cxnSp>
        <p:nvCxnSpPr>
          <p:cNvPr id="3" name="直接连接符 2"/>
          <p:cNvCxnSpPr/>
          <p:nvPr userDrawn="1"/>
        </p:nvCxnSpPr>
        <p:spPr>
          <a:xfrm>
            <a:off x="0" y="681978"/>
            <a:ext cx="9151740" cy="0"/>
          </a:xfrm>
          <a:prstGeom prst="line">
            <a:avLst/>
          </a:prstGeom>
          <a:ln w="28575">
            <a:solidFill>
              <a:srgbClr val="38B1BF"/>
            </a:solidFill>
          </a:ln>
        </p:spPr>
        <p:style>
          <a:lnRef idx="1">
            <a:schemeClr val="accent1"/>
          </a:lnRef>
          <a:fillRef idx="0">
            <a:schemeClr val="accent1"/>
          </a:fillRef>
          <a:effectRef idx="0">
            <a:schemeClr val="accent1"/>
          </a:effectRef>
          <a:fontRef idx="minor">
            <a:schemeClr val="tx1"/>
          </a:fontRef>
        </p:style>
      </p:cxnSp>
      <p:sp>
        <p:nvSpPr>
          <p:cNvPr id="7" name="燕尾形 6"/>
          <p:cNvSpPr/>
          <p:nvPr userDrawn="1"/>
        </p:nvSpPr>
        <p:spPr>
          <a:xfrm>
            <a:off x="1189900" y="1"/>
            <a:ext cx="645147" cy="681978"/>
          </a:xfrm>
          <a:prstGeom prst="chevron">
            <a:avLst/>
          </a:prstGeom>
          <a:solidFill>
            <a:srgbClr val="38B1BF"/>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 name="文本框 55"/>
          <p:cNvSpPr txBox="1"/>
          <p:nvPr userDrawn="1"/>
        </p:nvSpPr>
        <p:spPr>
          <a:xfrm>
            <a:off x="312461" y="114273"/>
            <a:ext cx="891180" cy="391387"/>
          </a:xfrm>
          <a:prstGeom prst="rect">
            <a:avLst/>
          </a:prstGeom>
          <a:noFill/>
        </p:spPr>
        <p:txBody>
          <a:bodyPr wrap="square" lIns="68571" tIns="34285" rIns="68571" bIns="34285" rtlCol="0">
            <a:spAutoFit/>
          </a:bodyPr>
          <a:lstStyle/>
          <a:p>
            <a:r>
              <a:rPr lang="zh-CN" altLang="en-US" sz="2100" b="1" smtClean="0">
                <a:solidFill>
                  <a:schemeClr val="tx1">
                    <a:lumMod val="50000"/>
                    <a:lumOff val="50000"/>
                  </a:schemeClr>
                </a:solidFill>
                <a:latin typeface="微软雅黑" panose="020B0503020204020204" pitchFamily="34" charset="-122"/>
                <a:ea typeface="微软雅黑" panose="020B0503020204020204" pitchFamily="34" charset="-122"/>
              </a:rPr>
              <a:t>注会</a:t>
            </a:r>
            <a:endParaRPr lang="zh-CN" altLang="en-US" sz="2100" b="1">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5" name="文本框 56"/>
          <p:cNvSpPr txBox="1"/>
          <p:nvPr userDrawn="1"/>
        </p:nvSpPr>
        <p:spPr>
          <a:xfrm>
            <a:off x="1873335" y="114273"/>
            <a:ext cx="4488288" cy="392405"/>
          </a:xfrm>
          <a:prstGeom prst="rect">
            <a:avLst/>
          </a:prstGeom>
          <a:noFill/>
        </p:spPr>
        <p:txBody>
          <a:bodyPr wrap="square" lIns="68571" tIns="34285" rIns="68571" bIns="34285" rtlCol="0">
            <a:spAutoFit/>
          </a:bodyPr>
          <a:lstStyle/>
          <a:p>
            <a:r>
              <a:rPr lang="en-US" altLang="zh-CN" sz="2100" b="1" smtClean="0">
                <a:solidFill>
                  <a:schemeClr val="tx1">
                    <a:lumMod val="50000"/>
                    <a:lumOff val="50000"/>
                  </a:schemeClr>
                </a:solidFill>
                <a:latin typeface="微软雅黑" panose="020B0503020204020204" pitchFamily="34" charset="-122"/>
                <a:ea typeface="微软雅黑" panose="020B0503020204020204" pitchFamily="34" charset="-122"/>
              </a:rPr>
              <a:t>VIP</a:t>
            </a:r>
            <a:r>
              <a:rPr lang="zh-CN" altLang="en-US" sz="2100" b="1" smtClean="0">
                <a:solidFill>
                  <a:schemeClr val="tx1">
                    <a:lumMod val="50000"/>
                    <a:lumOff val="50000"/>
                  </a:schemeClr>
                </a:solidFill>
                <a:latin typeface="微软雅黑" panose="020B0503020204020204" pitchFamily="34" charset="-122"/>
                <a:ea typeface="微软雅黑" panose="020B0503020204020204" pitchFamily="34" charset="-122"/>
              </a:rPr>
              <a:t>精华</a:t>
            </a:r>
            <a:r>
              <a:rPr lang="zh-CN" altLang="en-US" sz="2100" b="1" dirty="0" smtClean="0">
                <a:solidFill>
                  <a:schemeClr val="tx1">
                    <a:lumMod val="50000"/>
                    <a:lumOff val="50000"/>
                  </a:schemeClr>
                </a:solidFill>
                <a:latin typeface="微软雅黑" panose="020B0503020204020204" pitchFamily="34" charset="-122"/>
                <a:ea typeface="微软雅黑" panose="020B0503020204020204" pitchFamily="34" charset="-122"/>
              </a:rPr>
              <a:t>提炼</a:t>
            </a:r>
          </a:p>
        </p:txBody>
      </p:sp>
      <p:sp>
        <p:nvSpPr>
          <p:cNvPr id="10" name="内容占位符 2"/>
          <p:cNvSpPr>
            <a:spLocks noGrp="1"/>
          </p:cNvSpPr>
          <p:nvPr>
            <p:ph idx="1" hasCustomPrompt="1"/>
          </p:nvPr>
        </p:nvSpPr>
        <p:spPr>
          <a:xfrm>
            <a:off x="395288" y="737005"/>
            <a:ext cx="8353425" cy="3922307"/>
          </a:xfrm>
          <a:prstGeom prst="rect">
            <a:avLst/>
          </a:prstGeom>
        </p:spPr>
        <p:txBody>
          <a:bodyPr lIns="68580" tIns="34290" rIns="68580" bIns="34290">
            <a:normAutofit/>
          </a:bodyPr>
          <a:lstStyle>
            <a:lvl1pPr marL="0" indent="540000" eaLnBrk="1" hangingPunct="1">
              <a:lnSpc>
                <a:spcPct val="140000"/>
              </a:lnSpc>
              <a:spcBef>
                <a:spcPts val="0"/>
              </a:spcBef>
              <a:buFontTx/>
              <a:buNone/>
              <a:defRPr sz="2000">
                <a:solidFill>
                  <a:schemeClr val="tx1"/>
                </a:solidFill>
                <a:latin typeface="微软雅黑" panose="020B0503020204020204" pitchFamily="34" charset="-122"/>
                <a:ea typeface="微软雅黑" panose="020B0503020204020204" pitchFamily="34" charset="-122"/>
              </a:defRPr>
            </a:lvl1pPr>
            <a:lvl2pPr marL="0" indent="540000" eaLnBrk="1" hangingPunct="1">
              <a:lnSpc>
                <a:spcPct val="140000"/>
              </a:lnSpc>
              <a:spcBef>
                <a:spcPts val="0"/>
              </a:spcBef>
              <a:buFontTx/>
              <a:buNone/>
              <a:defRPr sz="2000">
                <a:solidFill>
                  <a:schemeClr val="tx1"/>
                </a:solidFill>
                <a:latin typeface="微软雅黑" panose="020B0503020204020204" pitchFamily="34" charset="-122"/>
                <a:ea typeface="微软雅黑" panose="020B0503020204020204" pitchFamily="34" charset="-122"/>
              </a:defRPr>
            </a:lvl2pPr>
            <a:lvl3pPr marL="0" indent="540000" eaLnBrk="1" hangingPunct="1">
              <a:lnSpc>
                <a:spcPct val="140000"/>
              </a:lnSpc>
              <a:spcBef>
                <a:spcPts val="0"/>
              </a:spcBef>
              <a:buFontTx/>
              <a:buNone/>
              <a:defRPr sz="2000">
                <a:solidFill>
                  <a:schemeClr val="tx1"/>
                </a:solidFill>
                <a:latin typeface="微软雅黑" panose="020B0503020204020204" pitchFamily="34" charset="-122"/>
                <a:ea typeface="微软雅黑" panose="020B0503020204020204" pitchFamily="34" charset="-122"/>
              </a:defRPr>
            </a:lvl3pPr>
            <a:lvl4pPr marL="0" indent="540000" eaLnBrk="1" hangingPunct="1">
              <a:lnSpc>
                <a:spcPct val="140000"/>
              </a:lnSpc>
              <a:spcBef>
                <a:spcPts val="0"/>
              </a:spcBef>
              <a:buFontTx/>
              <a:buNone/>
              <a:defRPr sz="2000">
                <a:solidFill>
                  <a:schemeClr val="tx1"/>
                </a:solidFill>
                <a:latin typeface="微软雅黑" panose="020B0503020204020204" pitchFamily="34" charset="-122"/>
                <a:ea typeface="微软雅黑" panose="020B0503020204020204" pitchFamily="34" charset="-122"/>
              </a:defRPr>
            </a:lvl4pPr>
            <a:lvl5pPr marL="0" indent="540000" eaLnBrk="1" hangingPunct="1">
              <a:lnSpc>
                <a:spcPct val="140000"/>
              </a:lnSpc>
              <a:spcBef>
                <a:spcPts val="0"/>
              </a:spcBef>
              <a:buFontTx/>
              <a:buNone/>
              <a:defRPr sz="2000">
                <a:solidFill>
                  <a:schemeClr val="tx1"/>
                </a:solidFill>
                <a:latin typeface="微软雅黑" panose="020B0503020204020204" pitchFamily="34" charset="-122"/>
                <a:ea typeface="微软雅黑" panose="020B0503020204020204" pitchFamily="34" charset="-122"/>
              </a:defRPr>
            </a:lvl5pPr>
          </a:lstStyle>
          <a:p>
            <a:pPr lvl="0"/>
            <a:r>
              <a:rPr lang="zh-CN" altLang="en-US" dirty="0" smtClean="0"/>
              <a:t>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extLst>
      <p:ext uri="{BB962C8B-B14F-4D97-AF65-F5344CB8AC3E}">
        <p14:creationId xmlns:p14="http://schemas.microsoft.com/office/powerpoint/2010/main" xmlns="" val="4120136012"/>
      </p:ext>
    </p:extLst>
  </p:cSld>
  <p:clrMapOvr>
    <a:masterClrMapping/>
  </p:clrMapOvr>
  <p:transition spd="slow"/>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4.emf"/><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文本框 1"/>
          <p:cNvSpPr txBox="1"/>
          <p:nvPr userDrawn="1"/>
        </p:nvSpPr>
        <p:spPr>
          <a:xfrm>
            <a:off x="3238501" y="2228850"/>
            <a:ext cx="2667000" cy="173379"/>
          </a:xfrm>
          <a:prstGeom prst="rect">
            <a:avLst/>
          </a:prstGeom>
          <a:noFill/>
        </p:spPr>
        <p:txBody>
          <a:bodyPr wrap="square" lIns="65023" tIns="32511" rIns="65023" bIns="32511" rtlCol="0">
            <a:spAutoFit/>
          </a:bodyPr>
          <a:lstStyle/>
          <a:p>
            <a:r>
              <a:rPr lang="zh-CN" altLang="en-US" sz="200" b="0" i="0" dirty="0">
                <a:solidFill>
                  <a:schemeClr val="bg1">
                    <a:alpha val="0"/>
                  </a:schemeClr>
                </a:solidFill>
                <a:latin typeface="微软雅黑" pitchFamily="34" charset="-122"/>
                <a:ea typeface="微软雅黑" pitchFamily="34" charset="-122"/>
                <a:sym typeface="+mn-ea"/>
              </a:rPr>
              <a:t>感谢您下载包图网平台上提供的</a:t>
            </a:r>
            <a:r>
              <a:rPr lang="en-US" altLang="zh-CN" sz="200" b="0" i="0" dirty="0">
                <a:solidFill>
                  <a:schemeClr val="bg1">
                    <a:alpha val="0"/>
                  </a:schemeClr>
                </a:solidFill>
                <a:latin typeface="微软雅黑" pitchFamily="34" charset="-122"/>
                <a:ea typeface="微软雅黑" pitchFamily="34" charset="-122"/>
                <a:sym typeface="+mn-ea"/>
              </a:rPr>
              <a:t>PPT</a:t>
            </a:r>
            <a:r>
              <a:rPr lang="zh-CN" altLang="en-US" sz="200" b="0" i="0" dirty="0">
                <a:solidFill>
                  <a:schemeClr val="bg1">
                    <a:alpha val="0"/>
                  </a:schemeClr>
                </a:solidFill>
                <a:latin typeface="微软雅黑" pitchFamily="34" charset="-122"/>
                <a:ea typeface="微软雅黑" pitchFamily="34" charset="-122"/>
                <a:sym typeface="+mn-ea"/>
              </a:rPr>
              <a:t>作品，为了您和包图网以及原创作者的利益，请勿复制、传播、销售，否则将承担法律责任！包图网将对作品进行维权，按照传播下载次数进行十倍的索取赔偿！</a:t>
            </a:r>
          </a:p>
          <a:p>
            <a:r>
              <a:rPr lang="en-US" altLang="zh-CN" sz="500" b="0" i="0" dirty="0">
                <a:solidFill>
                  <a:schemeClr val="bg1">
                    <a:alpha val="0"/>
                  </a:schemeClr>
                </a:solidFill>
                <a:latin typeface="微软雅黑" pitchFamily="34" charset="-122"/>
                <a:ea typeface="微软雅黑" pitchFamily="34" charset="-122"/>
                <a:sym typeface="+mn-ea"/>
              </a:rPr>
              <a:t>ibaotu.com</a:t>
            </a:r>
          </a:p>
        </p:txBody>
      </p:sp>
      <p:pic>
        <p:nvPicPr>
          <p:cNvPr id="3" name="图片 2"/>
          <p:cNvPicPr>
            <a:picLocks noChangeAspect="1"/>
          </p:cNvPicPr>
          <p:nvPr userDrawn="1"/>
        </p:nvPicPr>
        <p:blipFill rotWithShape="1">
          <a:blip r:embed="rId7" cstate="screen">
            <a:extLst>
              <a:ext uri="{28A0092B-C50C-407E-A947-70E740481C1C}">
                <a14:useLocalDpi xmlns="" xmlns:a14="http://schemas.microsoft.com/office/drawing/2010/main"/>
              </a:ext>
            </a:extLst>
          </a:blip>
          <a:srcRect l="13771" t="13771" r="13771" b="13771"/>
          <a:stretch/>
        </p:blipFill>
        <p:spPr>
          <a:xfrm>
            <a:off x="0" y="0"/>
            <a:ext cx="9144000" cy="5143500"/>
          </a:xfrm>
          <a:prstGeom prst="rect">
            <a:avLst/>
          </a:prstGeom>
        </p:spPr>
      </p:pic>
      <p:pic>
        <p:nvPicPr>
          <p:cNvPr id="6" name="图片 5"/>
          <p:cNvPicPr>
            <a:picLocks noChangeAspect="1"/>
          </p:cNvPicPr>
          <p:nvPr userDrawn="1"/>
        </p:nvPicPr>
        <p:blipFill>
          <a:blip r:embed="rId8" cstate="print">
            <a:lum bright="-5000"/>
          </a:blip>
          <a:stretch>
            <a:fillRect/>
          </a:stretch>
        </p:blipFill>
        <p:spPr>
          <a:xfrm>
            <a:off x="-397" y="514350"/>
            <a:ext cx="9144793" cy="4451350"/>
          </a:xfrm>
          <a:prstGeom prst="rect">
            <a:avLst/>
          </a:prstGeom>
        </p:spPr>
      </p:pic>
      <p:pic>
        <p:nvPicPr>
          <p:cNvPr id="7" name="Picture 5" descr="\\192.168.182.2\video01\新技术组相关\视频成片备份（勿删）\logo\灰色\会计网-（灰色）.png"/>
          <p:cNvPicPr>
            <a:picLocks noChangeAspect="1" noChangeArrowheads="1"/>
          </p:cNvPicPr>
          <p:nvPr userDrawn="1"/>
        </p:nvPicPr>
        <p:blipFill>
          <a:blip r:embed="rId9" cstate="print"/>
          <a:srcRect r="29266"/>
          <a:stretch>
            <a:fillRect/>
          </a:stretch>
        </p:blipFill>
        <p:spPr bwMode="auto">
          <a:xfrm>
            <a:off x="1495425" y="142875"/>
            <a:ext cx="5908675" cy="4699000"/>
          </a:xfrm>
          <a:prstGeom prst="rect">
            <a:avLst/>
          </a:prstGeom>
          <a:noFill/>
          <a:ln w="9525">
            <a:noFill/>
            <a:miter lim="800000"/>
            <a:headEnd/>
            <a:tailEnd/>
          </a:ln>
        </p:spPr>
      </p:pic>
      <p:pic>
        <p:nvPicPr>
          <p:cNvPr id="8" name="Picture 5" descr="\\192.168.182.2\video01\新技术组相关\视频成片备份（勿删）\logo\灰色\会计网-（灰色）.png"/>
          <p:cNvPicPr>
            <a:picLocks noChangeAspect="1" noChangeArrowheads="1"/>
          </p:cNvPicPr>
          <p:nvPr userDrawn="1"/>
        </p:nvPicPr>
        <p:blipFill>
          <a:blip r:embed="rId9" cstate="print"/>
          <a:srcRect l="75751" b="85541"/>
          <a:stretch>
            <a:fillRect/>
          </a:stretch>
        </p:blipFill>
        <p:spPr bwMode="auto">
          <a:xfrm>
            <a:off x="-254000" y="0"/>
            <a:ext cx="2025650" cy="679450"/>
          </a:xfrm>
          <a:prstGeom prst="rect">
            <a:avLst/>
          </a:prstGeom>
          <a:noFill/>
          <a:ln w="9525">
            <a:noFill/>
            <a:miter lim="800000"/>
            <a:headEnd/>
            <a:tailEnd/>
          </a:ln>
        </p:spPr>
      </p:pic>
      <p:pic>
        <p:nvPicPr>
          <p:cNvPr id="4" name="图片 3"/>
          <p:cNvPicPr>
            <a:picLocks noChangeAspect="1"/>
          </p:cNvPicPr>
          <p:nvPr userDrawn="1"/>
        </p:nvPicPr>
        <p:blipFill rotWithShape="1">
          <a:blip r:embed="rId10" cstate="screen">
            <a:extLst>
              <a:ext uri="{28A0092B-C50C-407E-A947-70E740481C1C}">
                <a14:useLocalDpi xmlns="" xmlns:a14="http://schemas.microsoft.com/office/drawing/2010/main"/>
              </a:ext>
            </a:extLst>
          </a:blip>
          <a:srcRect l="80049" b="44522"/>
          <a:stretch/>
        </p:blipFill>
        <p:spPr>
          <a:xfrm>
            <a:off x="0" y="3908900"/>
            <a:ext cx="1143000" cy="1234600"/>
          </a:xfrm>
          <a:prstGeom prst="rect">
            <a:avLst/>
          </a:prstGeom>
        </p:spPr>
      </p:pic>
      <p:pic>
        <p:nvPicPr>
          <p:cNvPr id="9" name="图片 8"/>
          <p:cNvPicPr>
            <a:picLocks noChangeAspect="1"/>
          </p:cNvPicPr>
          <p:nvPr userDrawn="1"/>
        </p:nvPicPr>
        <p:blipFill rotWithShape="1">
          <a:blip r:embed="rId10" cstate="screen">
            <a:extLst>
              <a:ext uri="{28A0092B-C50C-407E-A947-70E740481C1C}">
                <a14:useLocalDpi xmlns="" xmlns:a14="http://schemas.microsoft.com/office/drawing/2010/main"/>
              </a:ext>
            </a:extLst>
          </a:blip>
          <a:srcRect t="49285" r="54573"/>
          <a:stretch/>
        </p:blipFill>
        <p:spPr>
          <a:xfrm>
            <a:off x="6886575" y="0"/>
            <a:ext cx="2257425" cy="978952"/>
          </a:xfrm>
          <a:prstGeom prst="rect">
            <a:avLst/>
          </a:prstGeom>
        </p:spPr>
      </p:pic>
    </p:spTree>
    <p:extLst>
      <p:ext uri="{BB962C8B-B14F-4D97-AF65-F5344CB8AC3E}">
        <p14:creationId xmlns="" xmlns:p14="http://schemas.microsoft.com/office/powerpoint/2010/main" val="387229922"/>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transition spd="slow"/>
  <p:timing>
    <p:tnLst>
      <p:par>
        <p:cTn id="1" dur="indefinite" restart="never" nodeType="tmRoot"/>
      </p:par>
    </p:tnLst>
  </p:timing>
  <p:txStyles>
    <p:titleStyle>
      <a:lvl1pPr algn="l" defTabSz="685732"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33" indent="-171433" algn="l" defTabSz="685732"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00" indent="-171433" algn="l" defTabSz="685732"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166" indent="-171433" algn="l" defTabSz="685732"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032" indent="-171433" algn="l" defTabSz="685732" rtl="0" eaLnBrk="1" latinLnBrk="0" hangingPunct="1">
        <a:lnSpc>
          <a:spcPct val="90000"/>
        </a:lnSpc>
        <a:spcBef>
          <a:spcPts val="375"/>
        </a:spcBef>
        <a:buFont typeface="Arial" panose="020B0604020202020204" pitchFamily="34" charset="0"/>
        <a:buChar char="•"/>
        <a:defRPr sz="1300" kern="1200">
          <a:solidFill>
            <a:schemeClr val="tx1"/>
          </a:solidFill>
          <a:latin typeface="+mn-lt"/>
          <a:ea typeface="+mn-ea"/>
          <a:cs typeface="+mn-cs"/>
        </a:defRPr>
      </a:lvl4pPr>
      <a:lvl5pPr marL="1542898" indent="-171433" algn="l" defTabSz="685732" rtl="0" eaLnBrk="1" latinLnBrk="0" hangingPunct="1">
        <a:lnSpc>
          <a:spcPct val="90000"/>
        </a:lnSpc>
        <a:spcBef>
          <a:spcPts val="375"/>
        </a:spcBef>
        <a:buFont typeface="Arial" panose="020B0604020202020204" pitchFamily="34" charset="0"/>
        <a:buChar char="•"/>
        <a:defRPr sz="1300" kern="1200">
          <a:solidFill>
            <a:schemeClr val="tx1"/>
          </a:solidFill>
          <a:latin typeface="+mn-lt"/>
          <a:ea typeface="+mn-ea"/>
          <a:cs typeface="+mn-cs"/>
        </a:defRPr>
      </a:lvl5pPr>
      <a:lvl6pPr marL="1885764" indent="-171433" algn="l" defTabSz="685732" rtl="0" eaLnBrk="1" latinLnBrk="0" hangingPunct="1">
        <a:lnSpc>
          <a:spcPct val="90000"/>
        </a:lnSpc>
        <a:spcBef>
          <a:spcPts val="375"/>
        </a:spcBef>
        <a:buFont typeface="Arial" panose="020B0604020202020204" pitchFamily="34" charset="0"/>
        <a:buChar char="•"/>
        <a:defRPr sz="1300" kern="1200">
          <a:solidFill>
            <a:schemeClr val="tx1"/>
          </a:solidFill>
          <a:latin typeface="+mn-lt"/>
          <a:ea typeface="+mn-ea"/>
          <a:cs typeface="+mn-cs"/>
        </a:defRPr>
      </a:lvl6pPr>
      <a:lvl7pPr marL="2228630" indent="-171433" algn="l" defTabSz="685732" rtl="0" eaLnBrk="1" latinLnBrk="0" hangingPunct="1">
        <a:lnSpc>
          <a:spcPct val="90000"/>
        </a:lnSpc>
        <a:spcBef>
          <a:spcPts val="375"/>
        </a:spcBef>
        <a:buFont typeface="Arial" panose="020B0604020202020204" pitchFamily="34" charset="0"/>
        <a:buChar char="•"/>
        <a:defRPr sz="1300" kern="1200">
          <a:solidFill>
            <a:schemeClr val="tx1"/>
          </a:solidFill>
          <a:latin typeface="+mn-lt"/>
          <a:ea typeface="+mn-ea"/>
          <a:cs typeface="+mn-cs"/>
        </a:defRPr>
      </a:lvl7pPr>
      <a:lvl8pPr marL="2571496" indent="-171433" algn="l" defTabSz="685732" rtl="0" eaLnBrk="1" latinLnBrk="0" hangingPunct="1">
        <a:lnSpc>
          <a:spcPct val="90000"/>
        </a:lnSpc>
        <a:spcBef>
          <a:spcPts val="375"/>
        </a:spcBef>
        <a:buFont typeface="Arial" panose="020B0604020202020204" pitchFamily="34" charset="0"/>
        <a:buChar char="•"/>
        <a:defRPr sz="1300" kern="1200">
          <a:solidFill>
            <a:schemeClr val="tx1"/>
          </a:solidFill>
          <a:latin typeface="+mn-lt"/>
          <a:ea typeface="+mn-ea"/>
          <a:cs typeface="+mn-cs"/>
        </a:defRPr>
      </a:lvl8pPr>
      <a:lvl9pPr marL="2914363" indent="-171433" algn="l" defTabSz="685732" rtl="0" eaLnBrk="1" latinLnBrk="0" hangingPunct="1">
        <a:lnSpc>
          <a:spcPct val="90000"/>
        </a:lnSpc>
        <a:spcBef>
          <a:spcPts val="375"/>
        </a:spcBef>
        <a:buFont typeface="Arial" panose="020B0604020202020204" pitchFamily="34" charset="0"/>
        <a:buChar char="•"/>
        <a:defRPr sz="1300" kern="1200">
          <a:solidFill>
            <a:schemeClr val="tx1"/>
          </a:solidFill>
          <a:latin typeface="+mn-lt"/>
          <a:ea typeface="+mn-ea"/>
          <a:cs typeface="+mn-cs"/>
        </a:defRPr>
      </a:lvl9pPr>
    </p:bodyStyle>
    <p:otherStyle>
      <a:defPPr>
        <a:defRPr lang="zh-CN"/>
      </a:defPPr>
      <a:lvl1pPr marL="0" algn="l" defTabSz="685732" rtl="0" eaLnBrk="1" latinLnBrk="0" hangingPunct="1">
        <a:defRPr sz="1300" kern="1200">
          <a:solidFill>
            <a:schemeClr val="tx1"/>
          </a:solidFill>
          <a:latin typeface="+mn-lt"/>
          <a:ea typeface="+mn-ea"/>
          <a:cs typeface="+mn-cs"/>
        </a:defRPr>
      </a:lvl1pPr>
      <a:lvl2pPr marL="342866" algn="l" defTabSz="685732" rtl="0" eaLnBrk="1" latinLnBrk="0" hangingPunct="1">
        <a:defRPr sz="1300" kern="1200">
          <a:solidFill>
            <a:schemeClr val="tx1"/>
          </a:solidFill>
          <a:latin typeface="+mn-lt"/>
          <a:ea typeface="+mn-ea"/>
          <a:cs typeface="+mn-cs"/>
        </a:defRPr>
      </a:lvl2pPr>
      <a:lvl3pPr marL="685732" algn="l" defTabSz="685732" rtl="0" eaLnBrk="1" latinLnBrk="0" hangingPunct="1">
        <a:defRPr sz="1300" kern="1200">
          <a:solidFill>
            <a:schemeClr val="tx1"/>
          </a:solidFill>
          <a:latin typeface="+mn-lt"/>
          <a:ea typeface="+mn-ea"/>
          <a:cs typeface="+mn-cs"/>
        </a:defRPr>
      </a:lvl3pPr>
      <a:lvl4pPr marL="1028598" algn="l" defTabSz="685732" rtl="0" eaLnBrk="1" latinLnBrk="0" hangingPunct="1">
        <a:defRPr sz="1300" kern="1200">
          <a:solidFill>
            <a:schemeClr val="tx1"/>
          </a:solidFill>
          <a:latin typeface="+mn-lt"/>
          <a:ea typeface="+mn-ea"/>
          <a:cs typeface="+mn-cs"/>
        </a:defRPr>
      </a:lvl4pPr>
      <a:lvl5pPr marL="1371464" algn="l" defTabSz="685732" rtl="0" eaLnBrk="1" latinLnBrk="0" hangingPunct="1">
        <a:defRPr sz="1300" kern="1200">
          <a:solidFill>
            <a:schemeClr val="tx1"/>
          </a:solidFill>
          <a:latin typeface="+mn-lt"/>
          <a:ea typeface="+mn-ea"/>
          <a:cs typeface="+mn-cs"/>
        </a:defRPr>
      </a:lvl5pPr>
      <a:lvl6pPr marL="1714331" algn="l" defTabSz="685732" rtl="0" eaLnBrk="1" latinLnBrk="0" hangingPunct="1">
        <a:defRPr sz="1300" kern="1200">
          <a:solidFill>
            <a:schemeClr val="tx1"/>
          </a:solidFill>
          <a:latin typeface="+mn-lt"/>
          <a:ea typeface="+mn-ea"/>
          <a:cs typeface="+mn-cs"/>
        </a:defRPr>
      </a:lvl6pPr>
      <a:lvl7pPr marL="2057197" algn="l" defTabSz="685732" rtl="0" eaLnBrk="1" latinLnBrk="0" hangingPunct="1">
        <a:defRPr sz="1300" kern="1200">
          <a:solidFill>
            <a:schemeClr val="tx1"/>
          </a:solidFill>
          <a:latin typeface="+mn-lt"/>
          <a:ea typeface="+mn-ea"/>
          <a:cs typeface="+mn-cs"/>
        </a:defRPr>
      </a:lvl7pPr>
      <a:lvl8pPr marL="2400063" algn="l" defTabSz="685732" rtl="0" eaLnBrk="1" latinLnBrk="0" hangingPunct="1">
        <a:defRPr sz="1300" kern="1200">
          <a:solidFill>
            <a:schemeClr val="tx1"/>
          </a:solidFill>
          <a:latin typeface="+mn-lt"/>
          <a:ea typeface="+mn-ea"/>
          <a:cs typeface="+mn-cs"/>
        </a:defRPr>
      </a:lvl8pPr>
      <a:lvl9pPr marL="2742930" algn="l" defTabSz="685732" rtl="0" eaLnBrk="1" latinLnBrk="0" hangingPunct="1">
        <a:defRPr sz="1300" kern="1200">
          <a:solidFill>
            <a:schemeClr val="tx1"/>
          </a:solidFill>
          <a:latin typeface="+mn-lt"/>
          <a:ea typeface="+mn-ea"/>
          <a:cs typeface="+mn-cs"/>
        </a:defRPr>
      </a:lvl9pPr>
    </p:otherStyle>
  </p:txStyles>
  <p:extLst mod="1">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6.emf"/><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 xmlns:a16="http://schemas.microsoft.com/office/drawing/2014/main" id="{8F493237-8D98-3746-B77F-20467498B5DC}"/>
              </a:ext>
            </a:extLst>
          </p:cNvPr>
          <p:cNvSpPr/>
          <p:nvPr/>
        </p:nvSpPr>
        <p:spPr>
          <a:xfrm>
            <a:off x="-225082" y="-175074"/>
            <a:ext cx="9469120" cy="5436475"/>
          </a:xfrm>
          <a:prstGeom prst="rect">
            <a:avLst/>
          </a:prstGeom>
          <a:solidFill>
            <a:srgbClr val="14ADB7"/>
          </a:solidFill>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endParaRPr kumimoji="1" lang="zh-CN" altLang="en-US"/>
          </a:p>
        </p:txBody>
      </p:sp>
      <p:pic>
        <p:nvPicPr>
          <p:cNvPr id="6" name="图片 5"/>
          <p:cNvPicPr>
            <a:picLocks noChangeAspect="1"/>
          </p:cNvPicPr>
          <p:nvPr/>
        </p:nvPicPr>
        <p:blipFill>
          <a:blip r:embed="rId3" cstate="print">
            <a:lum bright="-5000" contrast="5000"/>
          </a:blip>
          <a:stretch>
            <a:fillRect/>
          </a:stretch>
        </p:blipFill>
        <p:spPr>
          <a:xfrm>
            <a:off x="-146" y="630104"/>
            <a:ext cx="9144291" cy="4101440"/>
          </a:xfrm>
          <a:prstGeom prst="rect">
            <a:avLst/>
          </a:prstGeom>
        </p:spPr>
      </p:pic>
      <p:pic>
        <p:nvPicPr>
          <p:cNvPr id="4" name="图片 3"/>
          <p:cNvPicPr>
            <a:picLocks noChangeAspect="1"/>
          </p:cNvPicPr>
          <p:nvPr/>
        </p:nvPicPr>
        <p:blipFill rotWithShape="1">
          <a:blip r:embed="rId4" cstate="screen">
            <a:extLst>
              <a:ext uri="{28A0092B-C50C-407E-A947-70E740481C1C}">
                <a14:useLocalDpi xmlns="" xmlns:a14="http://schemas.microsoft.com/office/drawing/2010/main"/>
              </a:ext>
            </a:extLst>
          </a:blip>
          <a:srcRect l="24427" r="2524" b="45155"/>
          <a:stretch/>
        </p:blipFill>
        <p:spPr>
          <a:xfrm>
            <a:off x="467785" y="3330392"/>
            <a:ext cx="8207634" cy="2210614"/>
          </a:xfrm>
          <a:prstGeom prst="rect">
            <a:avLst/>
          </a:prstGeom>
        </p:spPr>
      </p:pic>
      <p:sp>
        <p:nvSpPr>
          <p:cNvPr id="12" name="_15">
            <a:extLst>
              <a:ext uri="{FF2B5EF4-FFF2-40B4-BE49-F238E27FC236}">
                <a16:creationId xmlns="" xmlns:a16="http://schemas.microsoft.com/office/drawing/2014/main" id="{C29D2E6F-FF40-1C4F-B962-BAEB603593C1}"/>
              </a:ext>
            </a:extLst>
          </p:cNvPr>
          <p:cNvSpPr txBox="1">
            <a:spLocks noChangeArrowheads="1"/>
          </p:cNvSpPr>
          <p:nvPr/>
        </p:nvSpPr>
        <p:spPr bwMode="auto">
          <a:xfrm>
            <a:off x="2873694" y="3291830"/>
            <a:ext cx="3108006" cy="34639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65023" tIns="32511" rIns="65023" bIns="32511"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r>
              <a:rPr lang="zh-CN" altLang="en-US" sz="2200" dirty="0" smtClean="0">
                <a:solidFill>
                  <a:srgbClr val="14AEB7"/>
                </a:solidFill>
                <a:latin typeface="微软雅黑" pitchFamily="34" charset="-122"/>
                <a:ea typeface="微软雅黑" pitchFamily="34" charset="-122"/>
              </a:rPr>
              <a:t>主讲老师：王妍荔</a:t>
            </a:r>
            <a:endParaRPr lang="en" altLang="zh-CN" sz="2200" dirty="0">
              <a:solidFill>
                <a:srgbClr val="14AEB7"/>
              </a:solidFill>
              <a:latin typeface="微软雅黑" pitchFamily="34" charset="-122"/>
              <a:ea typeface="微软雅黑" pitchFamily="34" charset="-122"/>
            </a:endParaRPr>
          </a:p>
        </p:txBody>
      </p:sp>
      <p:pic>
        <p:nvPicPr>
          <p:cNvPr id="17" name="图片 16" descr="卡通人物&#10;&#10;描述已自动生成">
            <a:extLst>
              <a:ext uri="{FF2B5EF4-FFF2-40B4-BE49-F238E27FC236}">
                <a16:creationId xmlns="" xmlns:a16="http://schemas.microsoft.com/office/drawing/2014/main" id="{C0A1BB8E-402B-F24A-BAFD-CBF11B634D9A}"/>
              </a:ext>
            </a:extLst>
          </p:cNvPr>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881668" y="2424152"/>
            <a:ext cx="1472432" cy="2143031"/>
          </a:xfrm>
          <a:prstGeom prst="rect">
            <a:avLst/>
          </a:prstGeom>
        </p:spPr>
      </p:pic>
      <p:pic>
        <p:nvPicPr>
          <p:cNvPr id="23" name="图片 22" descr="卡通人物&#10;&#10;描述已自动生成">
            <a:extLst>
              <a:ext uri="{FF2B5EF4-FFF2-40B4-BE49-F238E27FC236}">
                <a16:creationId xmlns="" xmlns:a16="http://schemas.microsoft.com/office/drawing/2014/main" id="{11455411-019E-A547-9D48-AA1AF654CD8C}"/>
              </a:ext>
            </a:extLst>
          </p:cNvPr>
          <p:cNvPicPr>
            <a:picLocks noChangeAspect="1"/>
          </p:cNvPicPr>
          <p:nvPr/>
        </p:nvPicPr>
        <p:blipFill>
          <a:blip r:embed="rId6" cstate="print">
            <a:extLst>
              <a:ext uri="{28A0092B-C50C-407E-A947-70E740481C1C}">
                <a14:useLocalDpi xmlns="" xmlns:a14="http://schemas.microsoft.com/office/drawing/2010/main" val="0"/>
              </a:ext>
            </a:extLst>
          </a:blip>
          <a:stretch>
            <a:fillRect/>
          </a:stretch>
        </p:blipFill>
        <p:spPr>
          <a:xfrm>
            <a:off x="6611204" y="2486248"/>
            <a:ext cx="1475594" cy="2018839"/>
          </a:xfrm>
          <a:prstGeom prst="rect">
            <a:avLst/>
          </a:prstGeom>
        </p:spPr>
      </p:pic>
      <p:sp>
        <p:nvSpPr>
          <p:cNvPr id="2" name="文本框 1">
            <a:extLst>
              <a:ext uri="{FF2B5EF4-FFF2-40B4-BE49-F238E27FC236}">
                <a16:creationId xmlns="" xmlns:a16="http://schemas.microsoft.com/office/drawing/2014/main" id="{DCC8ABDD-5B19-1244-BFAE-81D78364F93E}"/>
              </a:ext>
            </a:extLst>
          </p:cNvPr>
          <p:cNvSpPr txBox="1"/>
          <p:nvPr/>
        </p:nvSpPr>
        <p:spPr>
          <a:xfrm>
            <a:off x="5635414" y="278690"/>
            <a:ext cx="131364" cy="273367"/>
          </a:xfrm>
          <a:prstGeom prst="rect">
            <a:avLst/>
          </a:prstGeom>
          <a:noFill/>
        </p:spPr>
        <p:txBody>
          <a:bodyPr wrap="none" lIns="65023" tIns="32511" rIns="65023" bIns="32511" rtlCol="0">
            <a:spAutoFit/>
          </a:bodyPr>
          <a:lstStyle/>
          <a:p>
            <a:endParaRPr kumimoji="1" lang="zh-CN" altLang="en-US" dirty="0"/>
          </a:p>
        </p:txBody>
      </p:sp>
      <p:sp>
        <p:nvSpPr>
          <p:cNvPr id="13" name="矩形 12"/>
          <p:cNvSpPr/>
          <p:nvPr/>
        </p:nvSpPr>
        <p:spPr>
          <a:xfrm>
            <a:off x="1765300" y="1059582"/>
            <a:ext cx="5270500" cy="2252924"/>
          </a:xfrm>
          <a:prstGeom prst="rect">
            <a:avLst/>
          </a:prstGeom>
        </p:spPr>
        <p:txBody>
          <a:bodyPr wrap="square">
            <a:spAutoFit/>
          </a:bodyPr>
          <a:lstStyle/>
          <a:p>
            <a:pPr algn="ctr">
              <a:lnSpc>
                <a:spcPct val="130000"/>
              </a:lnSpc>
            </a:pPr>
            <a:r>
              <a:rPr lang="en-US" altLang="zh-CN" sz="3600" b="1" smtClean="0">
                <a:solidFill>
                  <a:srgbClr val="14AEB7"/>
                </a:solidFill>
                <a:latin typeface="微软雅黑" pitchFamily="34" charset="-122"/>
                <a:ea typeface="微软雅黑" pitchFamily="34" charset="-122"/>
              </a:rPr>
              <a:t>2020</a:t>
            </a:r>
            <a:endParaRPr lang="en-US" altLang="zh-CN" sz="3600" b="1" dirty="0" smtClean="0">
              <a:solidFill>
                <a:srgbClr val="14AEB7"/>
              </a:solidFill>
              <a:latin typeface="微软雅黑" pitchFamily="34" charset="-122"/>
              <a:ea typeface="微软雅黑" pitchFamily="34" charset="-122"/>
            </a:endParaRPr>
          </a:p>
          <a:p>
            <a:pPr algn="ctr">
              <a:lnSpc>
                <a:spcPct val="130000"/>
              </a:lnSpc>
            </a:pPr>
            <a:r>
              <a:rPr lang="en-US" altLang="zh-CN" sz="3600" b="1" smtClean="0">
                <a:solidFill>
                  <a:srgbClr val="14AEB7"/>
                </a:solidFill>
                <a:latin typeface="微软雅黑" pitchFamily="34" charset="-122"/>
                <a:ea typeface="微软雅黑" pitchFamily="34" charset="-122"/>
              </a:rPr>
              <a:t>CPA  </a:t>
            </a:r>
            <a:r>
              <a:rPr lang="zh-CN" altLang="en-US" sz="3600" b="1" smtClean="0">
                <a:solidFill>
                  <a:srgbClr val="14AEB7"/>
                </a:solidFill>
                <a:latin typeface="微软雅黑" pitchFamily="34" charset="-122"/>
                <a:ea typeface="微软雅黑" pitchFamily="34" charset="-122"/>
              </a:rPr>
              <a:t>经济法 </a:t>
            </a:r>
          </a:p>
          <a:p>
            <a:pPr algn="ctr">
              <a:lnSpc>
                <a:spcPct val="130000"/>
              </a:lnSpc>
            </a:pPr>
            <a:r>
              <a:rPr lang="zh-CN" altLang="en-US" sz="3600" b="1" smtClean="0">
                <a:solidFill>
                  <a:srgbClr val="14AEB7"/>
                </a:solidFill>
                <a:latin typeface="微软雅黑" pitchFamily="34" charset="-122"/>
                <a:ea typeface="微软雅黑" pitchFamily="34" charset="-122"/>
              </a:rPr>
              <a:t>考前镇魂</a:t>
            </a:r>
            <a:r>
              <a:rPr lang="en-US" altLang="zh-CN" sz="3600" b="1" smtClean="0">
                <a:solidFill>
                  <a:srgbClr val="14AEB7"/>
                </a:solidFill>
                <a:latin typeface="微软雅黑" pitchFamily="34" charset="-122"/>
                <a:ea typeface="微软雅黑" pitchFamily="34" charset="-122"/>
              </a:rPr>
              <a:t>1</a:t>
            </a:r>
            <a:r>
              <a:rPr lang="zh-CN" altLang="en-US" sz="3600" b="1" smtClean="0">
                <a:solidFill>
                  <a:srgbClr val="14AEB7"/>
                </a:solidFill>
                <a:latin typeface="微软雅黑" pitchFamily="34" charset="-122"/>
                <a:ea typeface="微软雅黑" pitchFamily="34" charset="-122"/>
              </a:rPr>
              <a:t>小时</a:t>
            </a:r>
            <a:endParaRPr lang="zh-CN" altLang="en-US" sz="3600" b="1" dirty="0" smtClean="0">
              <a:solidFill>
                <a:srgbClr val="14AEB7"/>
              </a:solidFill>
              <a:latin typeface="微软雅黑" pitchFamily="34" charset="-122"/>
              <a:ea typeface="微软雅黑" pitchFamily="34" charset="-122"/>
            </a:endParaRPr>
          </a:p>
        </p:txBody>
      </p:sp>
      <p:pic>
        <p:nvPicPr>
          <p:cNvPr id="15" name="Picture 1" descr="E:\软件\新课程logo\浅绿\会计网.png"/>
          <p:cNvPicPr>
            <a:picLocks noChangeAspect="1" noChangeArrowheads="1"/>
          </p:cNvPicPr>
          <p:nvPr/>
        </p:nvPicPr>
        <p:blipFill>
          <a:blip r:embed="rId7" cstate="print"/>
          <a:srcRect l="79116" b="87268"/>
          <a:stretch>
            <a:fillRect/>
          </a:stretch>
        </p:blipFill>
        <p:spPr bwMode="auto">
          <a:xfrm>
            <a:off x="0" y="0"/>
            <a:ext cx="1803400" cy="618474"/>
          </a:xfrm>
          <a:prstGeom prst="rect">
            <a:avLst/>
          </a:prstGeom>
          <a:noFill/>
        </p:spPr>
      </p:pic>
    </p:spTree>
    <p:extLst>
      <p:ext uri="{BB962C8B-B14F-4D97-AF65-F5344CB8AC3E}">
        <p14:creationId xmlns="" xmlns:p14="http://schemas.microsoft.com/office/powerpoint/2010/main" val="2731500405"/>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文本占位符 1"/>
          <p:cNvSpPr>
            <a:spLocks noGrp="1"/>
          </p:cNvSpPr>
          <p:nvPr>
            <p:ph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lstStyle/>
          <a:p>
            <a:pPr lvl="0" indent="0" algn="ctr"/>
            <a:r>
              <a:rPr lang="zh-CN" altLang="en-US" dirty="0" smtClean="0">
                <a:solidFill>
                  <a:srgbClr val="C00000"/>
                </a:solidFill>
              </a:rPr>
              <a:t>第六章　公司法律制度</a:t>
            </a:r>
            <a:endParaRPr lang="en-US" altLang="zh-CN" sz="2000" dirty="0" smtClean="0">
              <a:solidFill>
                <a:srgbClr val="C00000"/>
              </a:solidFill>
              <a:latin typeface="微软雅黑" pitchFamily="34" charset="-122"/>
              <a:ea typeface="微软雅黑" pitchFamily="34" charset="-122"/>
            </a:endParaRPr>
          </a:p>
          <a:p>
            <a:pPr indent="540000" eaLnBrk="1" hangingPunct="1">
              <a:lnSpc>
                <a:spcPct val="140000"/>
              </a:lnSpc>
              <a:spcBef>
                <a:spcPts val="0"/>
              </a:spcBef>
              <a:spcAft>
                <a:spcPts val="0"/>
              </a:spcAft>
            </a:pPr>
            <a:r>
              <a:rPr lang="en-US" altLang="zh-CN" sz="2000" dirty="0" smtClean="0">
                <a:solidFill>
                  <a:srgbClr val="C00000"/>
                </a:solidFill>
                <a:latin typeface="微软雅黑" pitchFamily="34" charset="-122"/>
                <a:ea typeface="微软雅黑" pitchFamily="34" charset="-122"/>
              </a:rPr>
              <a:t>【</a:t>
            </a:r>
            <a:r>
              <a:rPr lang="zh-CN" altLang="en-US" sz="2000" dirty="0" smtClean="0">
                <a:solidFill>
                  <a:srgbClr val="C00000"/>
                </a:solidFill>
                <a:latin typeface="微软雅黑" pitchFamily="34" charset="-122"/>
                <a:ea typeface="微软雅黑" pitchFamily="34" charset="-122"/>
              </a:rPr>
              <a:t>公司法</a:t>
            </a:r>
            <a:r>
              <a:rPr lang="en-US" altLang="zh-CN" sz="2000" dirty="0" smtClean="0">
                <a:solidFill>
                  <a:srgbClr val="C00000"/>
                </a:solidFill>
                <a:latin typeface="微软雅黑" pitchFamily="34" charset="-122"/>
                <a:ea typeface="微软雅黑" pitchFamily="34" charset="-122"/>
              </a:rPr>
              <a:t>】</a:t>
            </a:r>
            <a:r>
              <a:rPr lang="zh-CN" altLang="en-US" sz="2000" b="0" dirty="0" smtClean="0">
                <a:solidFill>
                  <a:srgbClr val="C00000"/>
                </a:solidFill>
                <a:latin typeface="微软雅黑" pitchFamily="34" charset="-122"/>
                <a:ea typeface="微软雅黑" pitchFamily="34" charset="-122"/>
              </a:rPr>
              <a:t>增资优先认缴权</a:t>
            </a:r>
            <a:r>
              <a:rPr lang="zh-CN" altLang="en-US" sz="2000" b="0" kern="1200" dirty="0" smtClean="0">
                <a:solidFill>
                  <a:srgbClr val="C00000"/>
                </a:solidFill>
                <a:latin typeface="微软雅黑" pitchFamily="34" charset="-122"/>
                <a:ea typeface="微软雅黑" pitchFamily="34" charset="-122"/>
              </a:rPr>
              <a:t>★★★</a:t>
            </a:r>
          </a:p>
          <a:p>
            <a:pPr indent="540000" algn="l" eaLnBrk="1" hangingPunct="1">
              <a:lnSpc>
                <a:spcPct val="140000"/>
              </a:lnSpc>
              <a:spcBef>
                <a:spcPts val="0"/>
              </a:spcBef>
              <a:spcAft>
                <a:spcPts val="0"/>
              </a:spcAft>
            </a:pPr>
            <a:endParaRPr lang="zh-CN" altLang="en-US" sz="2000" b="0" dirty="0" smtClean="0">
              <a:solidFill>
                <a:srgbClr val="FFFF00"/>
              </a:solidFill>
              <a:latin typeface="微软雅黑" pitchFamily="34" charset="-122"/>
              <a:ea typeface="微软雅黑" pitchFamily="34" charset="-122"/>
            </a:endParaRPr>
          </a:p>
        </p:txBody>
      </p:sp>
      <p:graphicFrame>
        <p:nvGraphicFramePr>
          <p:cNvPr id="3" name="表格 2"/>
          <p:cNvGraphicFramePr>
            <a:graphicFrameLocks noGrp="1"/>
          </p:cNvGraphicFramePr>
          <p:nvPr>
            <p:extLst>
              <p:ext uri="{D42A27DB-BD31-4B8C-83A1-F6EECF244321}">
                <p14:modId xmlns:p14="http://schemas.microsoft.com/office/powerpoint/2010/main" xmlns="" val="232838113"/>
              </p:ext>
            </p:extLst>
          </p:nvPr>
        </p:nvGraphicFramePr>
        <p:xfrm>
          <a:off x="642910" y="1810523"/>
          <a:ext cx="7990857" cy="2633472"/>
        </p:xfrm>
        <a:graphic>
          <a:graphicData uri="http://schemas.openxmlformats.org/drawingml/2006/table">
            <a:tbl>
              <a:tblPr/>
              <a:tblGrid>
                <a:gridCol w="1322920">
                  <a:extLst>
                    <a:ext uri="{9D8B030D-6E8A-4147-A177-3AD203B41FA5}">
                      <a16:colId xmlns:a16="http://schemas.microsoft.com/office/drawing/2014/main" xmlns="" val="20000"/>
                    </a:ext>
                  </a:extLst>
                </a:gridCol>
                <a:gridCol w="6667937">
                  <a:extLst>
                    <a:ext uri="{9D8B030D-6E8A-4147-A177-3AD203B41FA5}">
                      <a16:colId xmlns:a16="http://schemas.microsoft.com/office/drawing/2014/main" xmlns="" val="20001"/>
                    </a:ext>
                  </a:extLst>
                </a:gridCol>
              </a:tblGrid>
              <a:tr h="189513">
                <a:tc>
                  <a:txBody>
                    <a:bodyPr/>
                    <a:lstStyle/>
                    <a:p>
                      <a:pPr marL="0" marR="0" lvl="0" indent="0" algn="ctr" defTabSz="914400" rtl="0" eaLnBrk="1" fontAlgn="base" latinLnBrk="0" hangingPunct="1">
                        <a:lnSpc>
                          <a:spcPct val="120000"/>
                        </a:lnSpc>
                        <a:spcBef>
                          <a:spcPct val="0"/>
                        </a:spcBef>
                        <a:spcAft>
                          <a:spcPct val="0"/>
                        </a:spcAft>
                        <a:buClrTx/>
                        <a:buSzTx/>
                        <a:buFontTx/>
                        <a:buNone/>
                      </a:pPr>
                      <a:r>
                        <a:rPr kumimoji="0" lang="zh-CN" altLang="en-US" sz="1800" b="0" i="0" u="none" strike="noStrike" kern="1200" cap="none" normalizeH="0" baseline="0" dirty="0" smtClean="0">
                          <a:ln>
                            <a:noFill/>
                          </a:ln>
                          <a:solidFill>
                            <a:srgbClr val="C00000"/>
                          </a:solidFill>
                          <a:effectLst/>
                          <a:latin typeface=" 微软雅黑 "/>
                          <a:ea typeface="微软雅黑" panose="020B0503020204020204" pitchFamily="34" charset="-122"/>
                          <a:cs typeface="+mn-cs"/>
                        </a:rPr>
                        <a:t>有限公司</a:t>
                      </a:r>
                    </a:p>
                  </a:txBody>
                  <a:tcPr marL="68576" marR="6857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Tx/>
                        <a:buNone/>
                      </a:pPr>
                      <a:r>
                        <a:rPr kumimoji="0" lang="zh-CN" altLang="en-US" sz="1800" b="0" i="0" u="none" strike="noStrike" kern="1200" cap="none" normalizeH="0" baseline="0" dirty="0" smtClean="0">
                          <a:ln>
                            <a:noFill/>
                          </a:ln>
                          <a:solidFill>
                            <a:srgbClr val="000000"/>
                          </a:solidFill>
                          <a:effectLst/>
                          <a:latin typeface=" 微软雅黑 "/>
                          <a:ea typeface="微软雅黑" panose="020B0503020204020204" pitchFamily="34" charset="-122"/>
                          <a:cs typeface="+mn-cs"/>
                        </a:rPr>
                        <a:t>有限公司增资，</a:t>
                      </a:r>
                      <a:r>
                        <a:rPr kumimoji="0" lang="zh-CN" altLang="en-US" sz="1800" b="0" i="0" u="none" strike="noStrike" kern="1200" cap="none" normalizeH="0" baseline="0" dirty="0" smtClean="0">
                          <a:ln>
                            <a:noFill/>
                          </a:ln>
                          <a:solidFill>
                            <a:srgbClr val="C00000"/>
                          </a:solidFill>
                          <a:effectLst/>
                          <a:latin typeface=" 微软雅黑 "/>
                          <a:ea typeface="微软雅黑" panose="020B0503020204020204" pitchFamily="34" charset="-122"/>
                          <a:cs typeface="+mn-cs"/>
                        </a:rPr>
                        <a:t>老股东当然享有</a:t>
                      </a:r>
                      <a:r>
                        <a:rPr kumimoji="0" lang="zh-CN" altLang="en-US" sz="1800" b="0" i="0" u="none" strike="noStrike" kern="1200" cap="none" normalizeH="0" baseline="0" dirty="0" smtClean="0">
                          <a:ln>
                            <a:noFill/>
                          </a:ln>
                          <a:solidFill>
                            <a:srgbClr val="000000"/>
                          </a:solidFill>
                          <a:effectLst/>
                          <a:latin typeface=" 微软雅黑 "/>
                          <a:ea typeface="微软雅黑" panose="020B0503020204020204" pitchFamily="34" charset="-122"/>
                          <a:cs typeface="+mn-cs"/>
                        </a:rPr>
                        <a:t>优先认缴权：公司新增资本时，股东有权优先按照实缴的出资比例认缴出资。但是，全体股东约定不按照出资比例优先认缴出资的除外。</a:t>
                      </a:r>
                      <a:endParaRPr kumimoji="0" lang="en-US" altLang="zh-CN" sz="1800" b="0" i="0" u="none" strike="noStrike" kern="1200" cap="none" normalizeH="0" baseline="0" dirty="0" smtClean="0">
                        <a:ln>
                          <a:noFill/>
                        </a:ln>
                        <a:solidFill>
                          <a:srgbClr val="000000"/>
                        </a:solidFill>
                        <a:effectLst/>
                        <a:latin typeface=" 微软雅黑 "/>
                        <a:ea typeface="微软雅黑" panose="020B0503020204020204" pitchFamily="34" charset="-122"/>
                        <a:cs typeface="+mn-cs"/>
                      </a:endParaRPr>
                    </a:p>
                  </a:txBody>
                  <a:tcPr marL="68576" marR="6857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126521">
                <a:tc>
                  <a:txBody>
                    <a:bodyPr/>
                    <a:lstStyle/>
                    <a:p>
                      <a:pPr marL="0" marR="0" lvl="0" indent="0" algn="ctr" defTabSz="914400" rtl="0" eaLnBrk="1" fontAlgn="base" latinLnBrk="0" hangingPunct="1">
                        <a:lnSpc>
                          <a:spcPct val="120000"/>
                        </a:lnSpc>
                        <a:spcBef>
                          <a:spcPct val="0"/>
                        </a:spcBef>
                        <a:spcAft>
                          <a:spcPct val="0"/>
                        </a:spcAft>
                        <a:buClrTx/>
                        <a:buSzTx/>
                        <a:buFontTx/>
                        <a:buNone/>
                        <a:defRPr/>
                      </a:pPr>
                      <a:r>
                        <a:rPr kumimoji="0" lang="zh-CN" altLang="en-US" sz="1800" b="0" i="0" u="none" strike="noStrike" kern="1200" cap="none" normalizeH="0" baseline="0" smtClean="0">
                          <a:ln>
                            <a:noFill/>
                          </a:ln>
                          <a:solidFill>
                            <a:srgbClr val="C00000"/>
                          </a:solidFill>
                          <a:effectLst/>
                          <a:latin typeface=" 微软雅黑 "/>
                          <a:ea typeface="微软雅黑" panose="020B0503020204020204" pitchFamily="34" charset="-122"/>
                          <a:cs typeface="+mn-cs"/>
                        </a:rPr>
                        <a:t>股份公司</a:t>
                      </a:r>
                      <a:endParaRPr kumimoji="0" lang="zh-CN" altLang="en-US" sz="1800" b="0" i="0" u="none" strike="noStrike" kern="1200" cap="none" normalizeH="0" baseline="0" dirty="0" smtClean="0">
                        <a:ln>
                          <a:noFill/>
                        </a:ln>
                        <a:solidFill>
                          <a:srgbClr val="C00000"/>
                        </a:solidFill>
                        <a:effectLst/>
                        <a:latin typeface=" 微软雅黑 "/>
                        <a:ea typeface="微软雅黑" panose="020B0503020204020204" pitchFamily="34" charset="-122"/>
                        <a:cs typeface="+mn-cs"/>
                      </a:endParaRPr>
                    </a:p>
                  </a:txBody>
                  <a:tcPr marL="68576" marR="6857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Tx/>
                        <a:buNone/>
                        <a:defRPr/>
                      </a:pPr>
                      <a:r>
                        <a:rPr kumimoji="0" lang="zh-CN" altLang="en-US" sz="1800" b="0" i="0" u="none" strike="noStrike" kern="1200" cap="none" normalizeH="0" baseline="0" dirty="0" smtClean="0">
                          <a:ln>
                            <a:noFill/>
                          </a:ln>
                          <a:solidFill>
                            <a:srgbClr val="000000"/>
                          </a:solidFill>
                          <a:effectLst/>
                          <a:latin typeface=" 微软雅黑 "/>
                          <a:ea typeface="微软雅黑" panose="020B0503020204020204" pitchFamily="34" charset="-122"/>
                          <a:cs typeface="+mn-cs"/>
                        </a:rPr>
                        <a:t>股份公司发行新股时，</a:t>
                      </a:r>
                      <a:r>
                        <a:rPr kumimoji="0" lang="zh-CN" altLang="en-US" sz="1800" b="0" i="0" u="none" strike="noStrike" kern="1200" cap="none" normalizeH="0" baseline="0" dirty="0" smtClean="0">
                          <a:ln>
                            <a:noFill/>
                          </a:ln>
                          <a:solidFill>
                            <a:srgbClr val="C00000"/>
                          </a:solidFill>
                          <a:effectLst/>
                          <a:latin typeface=" 微软雅黑 "/>
                          <a:ea typeface="微软雅黑" panose="020B0503020204020204" pitchFamily="34" charset="-122"/>
                          <a:cs typeface="+mn-cs"/>
                        </a:rPr>
                        <a:t>老股东并不当然享有</a:t>
                      </a:r>
                      <a:r>
                        <a:rPr kumimoji="0" lang="zh-CN" altLang="en-US" sz="1800" b="0" i="0" u="none" strike="noStrike" kern="1200" cap="none" normalizeH="0" baseline="0" dirty="0" smtClean="0">
                          <a:ln>
                            <a:noFill/>
                          </a:ln>
                          <a:solidFill>
                            <a:srgbClr val="000000"/>
                          </a:solidFill>
                          <a:effectLst/>
                          <a:latin typeface=" 微软雅黑 "/>
                          <a:ea typeface="微软雅黑" panose="020B0503020204020204" pitchFamily="34" charset="-122"/>
                          <a:cs typeface="+mn-cs"/>
                        </a:rPr>
                        <a:t>优先认购权；除非股东大会在发行新股时作出向原股东优先配售新股的决议。</a:t>
                      </a:r>
                    </a:p>
                  </a:txBody>
                  <a:tcPr marL="68576" marR="6857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84031">
                <a:tc>
                  <a:txBody>
                    <a:bodyPr/>
                    <a:lstStyle/>
                    <a:p>
                      <a:pPr marL="0" marR="0" lvl="0" indent="0" algn="ctr" defTabSz="914400" rtl="0" eaLnBrk="1" fontAlgn="base" latinLnBrk="0" hangingPunct="1">
                        <a:lnSpc>
                          <a:spcPct val="120000"/>
                        </a:lnSpc>
                        <a:spcBef>
                          <a:spcPct val="0"/>
                        </a:spcBef>
                        <a:spcAft>
                          <a:spcPct val="0"/>
                        </a:spcAft>
                        <a:buClrTx/>
                        <a:buSzTx/>
                        <a:buFontTx/>
                        <a:buNone/>
                      </a:pPr>
                      <a:r>
                        <a:rPr kumimoji="0" lang="zh-CN" altLang="en-US" sz="1800" b="0" i="0" u="none" strike="noStrike" kern="1200" cap="none" normalizeH="0" baseline="0" dirty="0" smtClean="0">
                          <a:ln>
                            <a:noFill/>
                          </a:ln>
                          <a:solidFill>
                            <a:srgbClr val="C00000"/>
                          </a:solidFill>
                          <a:effectLst/>
                          <a:latin typeface=" 微软雅黑 "/>
                          <a:ea typeface="微软雅黑" panose="020B0503020204020204" pitchFamily="34" charset="-122"/>
                          <a:cs typeface="+mn-cs"/>
                        </a:rPr>
                        <a:t>行使前提</a:t>
                      </a:r>
                    </a:p>
                  </a:txBody>
                  <a:tcPr marL="68576" marR="6857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Tx/>
                        <a:buNone/>
                      </a:pPr>
                      <a:r>
                        <a:rPr kumimoji="0" lang="zh-CN" altLang="en-US" sz="1800" b="0" i="0" u="none" strike="noStrike" kern="1200" cap="none" normalizeH="0" baseline="0" dirty="0" smtClean="0">
                          <a:ln>
                            <a:noFill/>
                          </a:ln>
                          <a:solidFill>
                            <a:srgbClr val="000000"/>
                          </a:solidFill>
                          <a:effectLst/>
                          <a:latin typeface=" 微软雅黑 "/>
                          <a:ea typeface="微软雅黑" panose="020B0503020204020204" pitchFamily="34" charset="-122"/>
                          <a:cs typeface="+mn-cs"/>
                        </a:rPr>
                        <a:t>公司决定接受外部投资者认缴出资而新增注册资本；</a:t>
                      </a:r>
                    </a:p>
                    <a:p>
                      <a:pPr marL="0" marR="0" lvl="0" indent="0" algn="l" defTabSz="914400" rtl="0" eaLnBrk="1" fontAlgn="base" latinLnBrk="0" hangingPunct="1">
                        <a:lnSpc>
                          <a:spcPct val="120000"/>
                        </a:lnSpc>
                        <a:spcBef>
                          <a:spcPct val="0"/>
                        </a:spcBef>
                        <a:spcAft>
                          <a:spcPct val="0"/>
                        </a:spcAft>
                        <a:buClrTx/>
                        <a:buSzTx/>
                        <a:buFontTx/>
                        <a:buNone/>
                      </a:pPr>
                      <a:r>
                        <a:rPr kumimoji="0" lang="zh-CN" altLang="en-US" sz="1800" b="0" i="0" u="none" strike="noStrike" kern="1200" cap="none" normalizeH="0" baseline="0" dirty="0" smtClean="0">
                          <a:ln>
                            <a:noFill/>
                          </a:ln>
                          <a:solidFill>
                            <a:srgbClr val="000000"/>
                          </a:solidFill>
                          <a:effectLst/>
                          <a:latin typeface=" 微软雅黑 "/>
                          <a:ea typeface="微软雅黑" panose="020B0503020204020204" pitchFamily="34" charset="-122"/>
                          <a:cs typeface="+mn-cs"/>
                        </a:rPr>
                        <a:t>* 公司吸收合并导致其注册资本增加的情况下，原有股东不享有增资优先认缴权</a:t>
                      </a:r>
                      <a:endParaRPr kumimoji="0" lang="en-US" altLang="zh-CN" sz="1800" b="0" i="0" u="none" strike="noStrike" kern="1200" cap="none" normalizeH="0" baseline="0" dirty="0" smtClean="0">
                        <a:ln>
                          <a:noFill/>
                        </a:ln>
                        <a:solidFill>
                          <a:srgbClr val="000000"/>
                        </a:solidFill>
                        <a:effectLst/>
                        <a:latin typeface=" 微软雅黑 "/>
                        <a:ea typeface="微软雅黑" panose="020B0503020204020204" pitchFamily="34" charset="-122"/>
                        <a:cs typeface="+mn-cs"/>
                      </a:endParaRPr>
                    </a:p>
                  </a:txBody>
                  <a:tcPr marL="68576" marR="6857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2351196740"/>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sz="quarter" idx="10"/>
          </p:nvPr>
        </p:nvSpPr>
        <p:spPr/>
        <p:txBody>
          <a:bodyPr/>
          <a:lstStyle/>
          <a:p>
            <a:pPr indent="540000" eaLnBrk="1" hangingPunct="1">
              <a:lnSpc>
                <a:spcPct val="140000"/>
              </a:lnSpc>
              <a:spcBef>
                <a:spcPts val="0"/>
              </a:spcBef>
              <a:spcAft>
                <a:spcPts val="0"/>
              </a:spcAft>
            </a:pPr>
            <a:r>
              <a:rPr lang="zh-CN" altLang="en-US" sz="2000" b="0" dirty="0" smtClean="0">
                <a:solidFill>
                  <a:srgbClr val="C00000"/>
                </a:solidFill>
                <a:latin typeface="微软雅黑" pitchFamily="34" charset="-122"/>
                <a:ea typeface="微软雅黑" pitchFamily="34" charset="-122"/>
              </a:rPr>
              <a:t>续表：增资优先认缴权的行使</a:t>
            </a:r>
            <a:endParaRPr lang="en-US" altLang="zh-CN" sz="2000" b="0" dirty="0" smtClean="0">
              <a:solidFill>
                <a:srgbClr val="C00000"/>
              </a:solidFill>
              <a:latin typeface="微软雅黑" pitchFamily="34" charset="-122"/>
              <a:ea typeface="微软雅黑" pitchFamily="34" charset="-122"/>
            </a:endParaRPr>
          </a:p>
          <a:p>
            <a:pPr indent="540000" eaLnBrk="1" hangingPunct="1">
              <a:lnSpc>
                <a:spcPct val="140000"/>
              </a:lnSpc>
              <a:spcBef>
                <a:spcPts val="0"/>
              </a:spcBef>
              <a:spcAft>
                <a:spcPts val="0"/>
              </a:spcAft>
            </a:pPr>
            <a:endParaRPr lang="en-US" altLang="zh-CN" sz="2000" dirty="0">
              <a:solidFill>
                <a:srgbClr val="C00000"/>
              </a:solidFill>
              <a:latin typeface="微软雅黑" pitchFamily="34" charset="-122"/>
              <a:ea typeface="微软雅黑" pitchFamily="34" charset="-122"/>
            </a:endParaRPr>
          </a:p>
          <a:p>
            <a:pPr indent="540000" eaLnBrk="1" hangingPunct="1">
              <a:lnSpc>
                <a:spcPct val="140000"/>
              </a:lnSpc>
              <a:spcBef>
                <a:spcPts val="0"/>
              </a:spcBef>
              <a:spcAft>
                <a:spcPts val="0"/>
              </a:spcAft>
            </a:pPr>
            <a:endParaRPr lang="en-US" altLang="zh-CN" sz="2000" b="0" dirty="0" smtClean="0">
              <a:solidFill>
                <a:srgbClr val="C00000"/>
              </a:solidFill>
              <a:latin typeface="微软雅黑" pitchFamily="34" charset="-122"/>
              <a:ea typeface="微软雅黑" pitchFamily="34" charset="-122"/>
            </a:endParaRPr>
          </a:p>
          <a:p>
            <a:pPr indent="540000" eaLnBrk="1" hangingPunct="1">
              <a:lnSpc>
                <a:spcPct val="140000"/>
              </a:lnSpc>
              <a:spcBef>
                <a:spcPts val="0"/>
              </a:spcBef>
              <a:spcAft>
                <a:spcPts val="0"/>
              </a:spcAft>
            </a:pPr>
            <a:endParaRPr lang="en-US" altLang="zh-CN" sz="2000" dirty="0">
              <a:solidFill>
                <a:srgbClr val="C00000"/>
              </a:solidFill>
              <a:latin typeface="微软雅黑" pitchFamily="34" charset="-122"/>
              <a:ea typeface="微软雅黑" pitchFamily="34" charset="-122"/>
            </a:endParaRPr>
          </a:p>
          <a:p>
            <a:pPr indent="540000" eaLnBrk="1" hangingPunct="1">
              <a:lnSpc>
                <a:spcPct val="140000"/>
              </a:lnSpc>
              <a:spcBef>
                <a:spcPts val="0"/>
              </a:spcBef>
              <a:spcAft>
                <a:spcPts val="0"/>
              </a:spcAft>
            </a:pPr>
            <a:endParaRPr lang="en-US" altLang="zh-CN" sz="2000" b="0" dirty="0" smtClean="0">
              <a:solidFill>
                <a:srgbClr val="C00000"/>
              </a:solidFill>
              <a:latin typeface="微软雅黑" pitchFamily="34" charset="-122"/>
              <a:ea typeface="微软雅黑" pitchFamily="34" charset="-122"/>
            </a:endParaRPr>
          </a:p>
          <a:p>
            <a:pPr indent="540000" eaLnBrk="1" hangingPunct="1">
              <a:lnSpc>
                <a:spcPct val="140000"/>
              </a:lnSpc>
              <a:spcBef>
                <a:spcPts val="0"/>
              </a:spcBef>
              <a:spcAft>
                <a:spcPts val="0"/>
              </a:spcAft>
            </a:pPr>
            <a:endParaRPr lang="en-US" altLang="zh-CN" sz="2000" dirty="0">
              <a:solidFill>
                <a:srgbClr val="C00000"/>
              </a:solidFill>
              <a:latin typeface="微软雅黑" pitchFamily="34" charset="-122"/>
              <a:ea typeface="微软雅黑" pitchFamily="34" charset="-122"/>
            </a:endParaRPr>
          </a:p>
          <a:p>
            <a:pPr indent="540000" eaLnBrk="1" hangingPunct="1">
              <a:lnSpc>
                <a:spcPct val="140000"/>
              </a:lnSpc>
              <a:spcBef>
                <a:spcPts val="0"/>
              </a:spcBef>
              <a:spcAft>
                <a:spcPts val="0"/>
              </a:spcAft>
            </a:pPr>
            <a:endParaRPr lang="en-US" altLang="zh-CN" sz="2000" b="0" dirty="0" smtClean="0">
              <a:solidFill>
                <a:srgbClr val="C00000"/>
              </a:solidFill>
              <a:latin typeface="微软雅黑" pitchFamily="34" charset="-122"/>
              <a:ea typeface="微软雅黑" pitchFamily="34" charset="-122"/>
            </a:endParaRPr>
          </a:p>
          <a:p>
            <a:pPr indent="540000" eaLnBrk="1" hangingPunct="1">
              <a:lnSpc>
                <a:spcPct val="140000"/>
              </a:lnSpc>
              <a:spcBef>
                <a:spcPts val="0"/>
              </a:spcBef>
              <a:spcAft>
                <a:spcPts val="0"/>
              </a:spcAft>
            </a:pPr>
            <a:r>
              <a:rPr lang="en-US" altLang="zh-CN" sz="2000" dirty="0" smtClean="0">
                <a:solidFill>
                  <a:srgbClr val="C00000"/>
                </a:solidFill>
                <a:latin typeface="微软雅黑" pitchFamily="34" charset="-122"/>
                <a:ea typeface="微软雅黑" pitchFamily="34" charset="-122"/>
              </a:rPr>
              <a:t>A        B         C </a:t>
            </a:r>
            <a:r>
              <a:rPr lang="zh-CN" altLang="en-US" sz="2000" dirty="0" smtClean="0">
                <a:solidFill>
                  <a:srgbClr val="C00000"/>
                </a:solidFill>
                <a:latin typeface="微软雅黑" pitchFamily="34" charset="-122"/>
                <a:ea typeface="微软雅黑" pitchFamily="34" charset="-122"/>
              </a:rPr>
              <a:t>各出资</a:t>
            </a:r>
            <a:r>
              <a:rPr lang="en-US" altLang="zh-CN" sz="2000" smtClean="0">
                <a:solidFill>
                  <a:srgbClr val="C00000"/>
                </a:solidFill>
                <a:latin typeface="微软雅黑" pitchFamily="34" charset="-122"/>
                <a:ea typeface="微软雅黑" pitchFamily="34" charset="-122"/>
              </a:rPr>
              <a:t>10</a:t>
            </a:r>
            <a:r>
              <a:rPr lang="zh-CN" altLang="en-US" sz="2000" smtClean="0">
                <a:solidFill>
                  <a:srgbClr val="C00000"/>
                </a:solidFill>
                <a:latin typeface="微软雅黑" pitchFamily="34" charset="-122"/>
                <a:ea typeface="微软雅黑" pitchFamily="34" charset="-122"/>
              </a:rPr>
              <a:t>万</a:t>
            </a:r>
            <a:endParaRPr lang="en-US" altLang="zh-CN" sz="2000" dirty="0">
              <a:solidFill>
                <a:srgbClr val="C00000"/>
              </a:solidFill>
              <a:latin typeface="微软雅黑" pitchFamily="34" charset="-122"/>
              <a:ea typeface="微软雅黑" pitchFamily="34" charset="-122"/>
            </a:endParaRPr>
          </a:p>
          <a:p>
            <a:pPr indent="540000" eaLnBrk="1" hangingPunct="1">
              <a:lnSpc>
                <a:spcPct val="140000"/>
              </a:lnSpc>
              <a:spcBef>
                <a:spcPts val="0"/>
              </a:spcBef>
              <a:spcAft>
                <a:spcPts val="0"/>
              </a:spcAft>
            </a:pPr>
            <a:r>
              <a:rPr lang="en-US" altLang="zh-CN" sz="2000" dirty="0" smtClean="0">
                <a:solidFill>
                  <a:srgbClr val="C00000"/>
                </a:solidFill>
                <a:latin typeface="微软雅黑" pitchFamily="34" charset="-122"/>
                <a:ea typeface="微软雅黑" pitchFamily="34" charset="-122"/>
              </a:rPr>
              <a:t>        </a:t>
            </a:r>
            <a:r>
              <a:rPr lang="zh-CN" altLang="en-US" sz="2000" dirty="0" smtClean="0">
                <a:solidFill>
                  <a:srgbClr val="C00000"/>
                </a:solidFill>
                <a:latin typeface="微软雅黑" pitchFamily="34" charset="-122"/>
                <a:ea typeface="微软雅黑" pitchFamily="34" charset="-122"/>
              </a:rPr>
              <a:t>甲公司  （拟增资</a:t>
            </a:r>
            <a:r>
              <a:rPr lang="en-US" altLang="zh-CN" sz="2000" dirty="0" smtClean="0">
                <a:solidFill>
                  <a:srgbClr val="C00000"/>
                </a:solidFill>
                <a:latin typeface="微软雅黑" pitchFamily="34" charset="-122"/>
                <a:ea typeface="微软雅黑" pitchFamily="34" charset="-122"/>
              </a:rPr>
              <a:t>30</a:t>
            </a:r>
            <a:r>
              <a:rPr lang="zh-CN" altLang="en-US" sz="2000" dirty="0" smtClean="0">
                <a:solidFill>
                  <a:srgbClr val="C00000"/>
                </a:solidFill>
                <a:latin typeface="微软雅黑" pitchFamily="34" charset="-122"/>
                <a:ea typeface="微软雅黑" pitchFamily="34" charset="-122"/>
              </a:rPr>
              <a:t>万）</a:t>
            </a:r>
            <a:endParaRPr lang="en-US" altLang="zh-CN" sz="2000" dirty="0">
              <a:solidFill>
                <a:srgbClr val="C00000"/>
              </a:solidFill>
              <a:latin typeface="微软雅黑" pitchFamily="34" charset="-122"/>
              <a:ea typeface="微软雅黑" pitchFamily="34" charset="-122"/>
            </a:endParaRPr>
          </a:p>
        </p:txBody>
      </p:sp>
      <p:graphicFrame>
        <p:nvGraphicFramePr>
          <p:cNvPr id="3" name="表格 2"/>
          <p:cNvGraphicFramePr>
            <a:graphicFrameLocks noGrp="1"/>
          </p:cNvGraphicFramePr>
          <p:nvPr>
            <p:extLst>
              <p:ext uri="{D42A27DB-BD31-4B8C-83A1-F6EECF244321}">
                <p14:modId xmlns:p14="http://schemas.microsoft.com/office/powerpoint/2010/main" xmlns="" val="3168221667"/>
              </p:ext>
            </p:extLst>
          </p:nvPr>
        </p:nvGraphicFramePr>
        <p:xfrm>
          <a:off x="456853" y="1355164"/>
          <a:ext cx="8044237" cy="2419157"/>
        </p:xfrm>
        <a:graphic>
          <a:graphicData uri="http://schemas.openxmlformats.org/drawingml/2006/table">
            <a:tbl>
              <a:tblPr/>
              <a:tblGrid>
                <a:gridCol w="1071509">
                  <a:extLst>
                    <a:ext uri="{9D8B030D-6E8A-4147-A177-3AD203B41FA5}">
                      <a16:colId xmlns:a16="http://schemas.microsoft.com/office/drawing/2014/main" xmlns="" val="20000"/>
                    </a:ext>
                  </a:extLst>
                </a:gridCol>
                <a:gridCol w="6972728">
                  <a:extLst>
                    <a:ext uri="{9D8B030D-6E8A-4147-A177-3AD203B41FA5}">
                      <a16:colId xmlns:a16="http://schemas.microsoft.com/office/drawing/2014/main" xmlns="" val="20001"/>
                    </a:ext>
                  </a:extLst>
                </a:gridCol>
              </a:tblGrid>
              <a:tr h="601956">
                <a:tc>
                  <a:txBody>
                    <a:bodyPr/>
                    <a:lstStyle/>
                    <a:p>
                      <a:pPr marL="0" marR="0" lvl="0" indent="0" algn="ctr" defTabSz="914400" rtl="0" eaLnBrk="1" fontAlgn="base" latinLnBrk="0" hangingPunct="1">
                        <a:lnSpc>
                          <a:spcPct val="120000"/>
                        </a:lnSpc>
                        <a:spcBef>
                          <a:spcPct val="0"/>
                        </a:spcBef>
                        <a:spcAft>
                          <a:spcPct val="0"/>
                        </a:spcAft>
                        <a:buClrTx/>
                        <a:buSzTx/>
                        <a:buFontTx/>
                        <a:buNone/>
                        <a:defRPr/>
                      </a:pPr>
                      <a:r>
                        <a:rPr kumimoji="0" lang="zh-CN" altLang="en-US" sz="1800" b="0" i="0" u="none" strike="noStrike" kern="1200" cap="none" normalizeH="0" baseline="0" dirty="0" smtClean="0">
                          <a:ln>
                            <a:noFill/>
                          </a:ln>
                          <a:solidFill>
                            <a:srgbClr val="C00000"/>
                          </a:solidFill>
                          <a:effectLst/>
                          <a:latin typeface=" 微软雅黑 "/>
                          <a:ea typeface="微软雅黑" panose="020B0503020204020204" pitchFamily="34" charset="-122"/>
                          <a:cs typeface="+mn-cs"/>
                        </a:rPr>
                        <a:t>意思表示</a:t>
                      </a:r>
                    </a:p>
                  </a:txBody>
                  <a:tcPr marL="68576" marR="6857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Tx/>
                        <a:buNone/>
                        <a:defRPr/>
                      </a:pPr>
                      <a:r>
                        <a:rPr kumimoji="0" lang="zh-CN" altLang="en-US" sz="1800" b="0" i="0" u="none" strike="noStrike" kern="1200" cap="none" normalizeH="0" baseline="0" dirty="0" smtClean="0">
                          <a:ln>
                            <a:noFill/>
                          </a:ln>
                          <a:solidFill>
                            <a:srgbClr val="000000"/>
                          </a:solidFill>
                          <a:effectLst/>
                          <a:latin typeface=" 微软雅黑 "/>
                          <a:ea typeface="微软雅黑" panose="020B0503020204020204" pitchFamily="34" charset="-122"/>
                          <a:cs typeface="+mn-cs"/>
                        </a:rPr>
                        <a:t>股东应当在公司形成增资决议的过程中，向公司作出明确且合格的行使增资优先认缴权的意思表示</a:t>
                      </a:r>
                    </a:p>
                  </a:txBody>
                  <a:tcPr marL="68576" marR="6857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44053">
                <a:tc>
                  <a:txBody>
                    <a:bodyPr/>
                    <a:lstStyle/>
                    <a:p>
                      <a:pPr marL="0" marR="0" lvl="0" indent="0" algn="ctr" defTabSz="914400" rtl="0" eaLnBrk="1" fontAlgn="base" latinLnBrk="0" hangingPunct="1">
                        <a:lnSpc>
                          <a:spcPct val="120000"/>
                        </a:lnSpc>
                        <a:spcBef>
                          <a:spcPct val="0"/>
                        </a:spcBef>
                        <a:spcAft>
                          <a:spcPct val="0"/>
                        </a:spcAft>
                        <a:buClrTx/>
                        <a:buSzTx/>
                        <a:buFontTx/>
                        <a:buNone/>
                        <a:defRPr/>
                      </a:pPr>
                      <a:r>
                        <a:rPr kumimoji="0" lang="zh-CN" altLang="en-US" sz="1800" b="0" i="0" u="none" strike="noStrike" kern="1200" cap="none" normalizeH="0" baseline="0" dirty="0" smtClean="0">
                          <a:ln>
                            <a:noFill/>
                          </a:ln>
                          <a:solidFill>
                            <a:srgbClr val="C00000"/>
                          </a:solidFill>
                          <a:effectLst/>
                          <a:latin typeface=" 微软雅黑 "/>
                          <a:ea typeface="微软雅黑" panose="020B0503020204020204" pitchFamily="34" charset="-122"/>
                          <a:cs typeface="+mn-cs"/>
                        </a:rPr>
                        <a:t>权利性质</a:t>
                      </a:r>
                    </a:p>
                  </a:txBody>
                  <a:tcPr marL="68576" marR="6857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Tx/>
                        <a:buNone/>
                        <a:defRPr/>
                      </a:pPr>
                      <a:r>
                        <a:rPr kumimoji="0" lang="zh-CN" altLang="en-US" sz="1800" b="0" i="0" u="none" strike="noStrike" kern="1200" cap="none" normalizeH="0" baseline="0" dirty="0" smtClean="0">
                          <a:ln>
                            <a:noFill/>
                          </a:ln>
                          <a:solidFill>
                            <a:srgbClr val="000000"/>
                          </a:solidFill>
                          <a:effectLst/>
                          <a:latin typeface=" 微软雅黑 "/>
                          <a:ea typeface="微软雅黑" panose="020B0503020204020204" pitchFamily="34" charset="-122"/>
                          <a:cs typeface="+mn-cs"/>
                        </a:rPr>
                        <a:t>形成权，股东作出意思表示后即与公司形成认缴出资的合意</a:t>
                      </a:r>
                    </a:p>
                  </a:txBody>
                  <a:tcPr marL="68576" marR="6857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43840">
                <a:tc>
                  <a:txBody>
                    <a:bodyPr/>
                    <a:lstStyle/>
                    <a:p>
                      <a:pPr marL="0" marR="0" lvl="0" indent="0" algn="ctr" defTabSz="914400" rtl="0" eaLnBrk="1" fontAlgn="base" latinLnBrk="0" hangingPunct="1">
                        <a:lnSpc>
                          <a:spcPct val="120000"/>
                        </a:lnSpc>
                        <a:spcBef>
                          <a:spcPct val="0"/>
                        </a:spcBef>
                        <a:spcAft>
                          <a:spcPct val="0"/>
                        </a:spcAft>
                        <a:buClrTx/>
                        <a:buSzTx/>
                        <a:buFontTx/>
                        <a:buNone/>
                        <a:defRPr/>
                      </a:pPr>
                      <a:r>
                        <a:rPr kumimoji="0" lang="zh-CN" altLang="en-US" sz="1800" b="0" i="0" u="none" strike="noStrike" kern="1200" cap="none" normalizeH="0" baseline="0" dirty="0" smtClean="0">
                          <a:ln>
                            <a:noFill/>
                          </a:ln>
                          <a:solidFill>
                            <a:srgbClr val="C00000"/>
                          </a:solidFill>
                          <a:effectLst/>
                          <a:latin typeface=" 微软雅黑 "/>
                          <a:ea typeface="微软雅黑" panose="020B0503020204020204" pitchFamily="34" charset="-122"/>
                          <a:cs typeface="+mn-cs"/>
                        </a:rPr>
                        <a:t>放弃权利</a:t>
                      </a:r>
                    </a:p>
                  </a:txBody>
                  <a:tcPr marL="68576" marR="6857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Tx/>
                        <a:buNone/>
                        <a:defRPr/>
                      </a:pPr>
                      <a:r>
                        <a:rPr kumimoji="0" lang="zh-CN" altLang="en-US" sz="1800" b="0" i="0" u="none" strike="noStrike" kern="1200" cap="none" normalizeH="0" baseline="0" dirty="0" smtClean="0">
                          <a:ln>
                            <a:noFill/>
                          </a:ln>
                          <a:solidFill>
                            <a:srgbClr val="000000"/>
                          </a:solidFill>
                          <a:effectLst/>
                          <a:latin typeface=" 微软雅黑 "/>
                          <a:ea typeface="微软雅黑" panose="020B0503020204020204" pitchFamily="34" charset="-122"/>
                          <a:cs typeface="+mn-cs"/>
                        </a:rPr>
                        <a:t>股东可以放弃行使自己的增资优先认缴权，其放弃的认缴份额并不当然成为其他股东行使增资优先认缴权的对象</a:t>
                      </a:r>
                    </a:p>
                  </a:txBody>
                  <a:tcPr marL="68576" marR="6857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87680">
                <a:tc>
                  <a:txBody>
                    <a:bodyPr/>
                    <a:lstStyle/>
                    <a:p>
                      <a:pPr marL="0" marR="0" lvl="0" indent="0" algn="ctr" defTabSz="914400" rtl="0" eaLnBrk="1" fontAlgn="base" latinLnBrk="0" hangingPunct="1">
                        <a:lnSpc>
                          <a:spcPct val="120000"/>
                        </a:lnSpc>
                        <a:spcBef>
                          <a:spcPct val="0"/>
                        </a:spcBef>
                        <a:spcAft>
                          <a:spcPct val="0"/>
                        </a:spcAft>
                        <a:buClrTx/>
                        <a:buSzTx/>
                        <a:buFontTx/>
                        <a:buNone/>
                        <a:defRPr/>
                      </a:pPr>
                      <a:r>
                        <a:rPr kumimoji="0" lang="zh-CN" altLang="en-US" sz="1800" b="0" i="0" u="none" strike="noStrike" kern="1200" cap="none" normalizeH="0" baseline="0" dirty="0" smtClean="0">
                          <a:ln>
                            <a:noFill/>
                          </a:ln>
                          <a:solidFill>
                            <a:srgbClr val="C00000"/>
                          </a:solidFill>
                          <a:effectLst/>
                          <a:latin typeface=" 微软雅黑 "/>
                          <a:ea typeface="微软雅黑" panose="020B0503020204020204" pitchFamily="34" charset="-122"/>
                          <a:cs typeface="+mn-cs"/>
                        </a:rPr>
                        <a:t>权利转让</a:t>
                      </a:r>
                    </a:p>
                  </a:txBody>
                  <a:tcPr marL="68576" marR="6857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Tx/>
                        <a:buNone/>
                        <a:defRPr/>
                      </a:pPr>
                      <a:r>
                        <a:rPr kumimoji="0" lang="zh-CN" altLang="en-US" sz="1800" b="0" i="0" u="none" strike="noStrike" kern="1200" cap="none" normalizeH="0" baseline="0" dirty="0" smtClean="0">
                          <a:ln>
                            <a:noFill/>
                          </a:ln>
                          <a:solidFill>
                            <a:srgbClr val="000000"/>
                          </a:solidFill>
                          <a:effectLst/>
                          <a:latin typeface=" 微软雅黑 "/>
                          <a:ea typeface="微软雅黑" panose="020B0503020204020204" pitchFamily="34" charset="-122"/>
                          <a:cs typeface="+mn-cs"/>
                        </a:rPr>
                        <a:t>增资优先认缴权可以在公司原股东之间自由转让，但不得转让给股东以外的人</a:t>
                      </a:r>
                    </a:p>
                  </a:txBody>
                  <a:tcPr marL="68576" marR="6857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769838445"/>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sz="quarter" idx="10"/>
          </p:nvPr>
        </p:nvSpPr>
        <p:spPr/>
        <p:txBody>
          <a:bodyPr/>
          <a:lstStyle/>
          <a:p>
            <a:pPr indent="540000" eaLnBrk="1" hangingPunct="1">
              <a:lnSpc>
                <a:spcPct val="140000"/>
              </a:lnSpc>
              <a:spcBef>
                <a:spcPts val="0"/>
              </a:spcBef>
              <a:spcAft>
                <a:spcPts val="0"/>
              </a:spcAft>
            </a:pPr>
            <a:r>
              <a:rPr lang="en-US" altLang="zh-CN" sz="2000" dirty="0">
                <a:solidFill>
                  <a:srgbClr val="C00000"/>
                </a:solidFill>
                <a:latin typeface="微软雅黑" pitchFamily="34" charset="-122"/>
                <a:ea typeface="微软雅黑" pitchFamily="34" charset="-122"/>
              </a:rPr>
              <a:t>【</a:t>
            </a:r>
            <a:r>
              <a:rPr lang="zh-CN" altLang="en-US" sz="2000" dirty="0">
                <a:solidFill>
                  <a:srgbClr val="C00000"/>
                </a:solidFill>
                <a:latin typeface="微软雅黑" pitchFamily="34" charset="-122"/>
                <a:ea typeface="微软雅黑" pitchFamily="34" charset="-122"/>
              </a:rPr>
              <a:t>公司法</a:t>
            </a:r>
            <a:r>
              <a:rPr lang="en-US" altLang="zh-CN" sz="2000" dirty="0">
                <a:solidFill>
                  <a:srgbClr val="C00000"/>
                </a:solidFill>
                <a:latin typeface="微软雅黑" pitchFamily="34" charset="-122"/>
                <a:ea typeface="微软雅黑" pitchFamily="34" charset="-122"/>
              </a:rPr>
              <a:t>】</a:t>
            </a:r>
            <a:r>
              <a:rPr lang="zh-CN" altLang="en-US" sz="2000" b="0" dirty="0" smtClean="0">
                <a:solidFill>
                  <a:srgbClr val="C00000"/>
                </a:solidFill>
                <a:latin typeface="微软雅黑" pitchFamily="34" charset="-122"/>
                <a:ea typeface="微软雅黑" pitchFamily="34" charset="-122"/>
              </a:rPr>
              <a:t>股利分配请求权</a:t>
            </a:r>
            <a:r>
              <a:rPr lang="zh-CN" altLang="en-US" sz="2000" b="0" kern="1200" dirty="0" smtClean="0">
                <a:solidFill>
                  <a:srgbClr val="C00000"/>
                </a:solidFill>
                <a:latin typeface="微软雅黑" pitchFamily="34" charset="-122"/>
                <a:ea typeface="微软雅黑" pitchFamily="34" charset="-122"/>
              </a:rPr>
              <a:t>★★★</a:t>
            </a:r>
            <a:r>
              <a:rPr lang="zh-CN" altLang="en-US" sz="2000" b="1" kern="1200" dirty="0" smtClean="0">
                <a:solidFill>
                  <a:srgbClr val="00B050"/>
                </a:solidFill>
                <a:latin typeface="微软雅黑" pitchFamily="34" charset="-122"/>
                <a:ea typeface="微软雅黑" pitchFamily="34" charset="-122"/>
              </a:rPr>
              <a:t>（时间）</a:t>
            </a:r>
            <a:endParaRPr lang="en-US" altLang="zh-CN" sz="2000" b="1" kern="1200" dirty="0" smtClean="0">
              <a:solidFill>
                <a:srgbClr val="00B050"/>
              </a:solidFill>
              <a:latin typeface="微软雅黑" pitchFamily="34" charset="-122"/>
              <a:ea typeface="微软雅黑" pitchFamily="34" charset="-122"/>
            </a:endParaRPr>
          </a:p>
          <a:p>
            <a:pPr indent="540000" eaLnBrk="1" hangingPunct="1">
              <a:lnSpc>
                <a:spcPct val="140000"/>
              </a:lnSpc>
              <a:spcBef>
                <a:spcPts val="0"/>
              </a:spcBef>
              <a:spcAft>
                <a:spcPts val="0"/>
              </a:spcAft>
            </a:pPr>
            <a:r>
              <a:rPr lang="zh-CN" altLang="en-US" sz="2000" kern="1200" dirty="0" smtClean="0">
                <a:solidFill>
                  <a:srgbClr val="000000"/>
                </a:solidFill>
                <a:latin typeface="微软雅黑" pitchFamily="34" charset="-122"/>
                <a:ea typeface="微软雅黑" pitchFamily="34" charset="-122"/>
              </a:rPr>
              <a:t>分配</a:t>
            </a:r>
            <a:r>
              <a:rPr lang="zh-CN" altLang="en-US" sz="2000" kern="1200" dirty="0">
                <a:solidFill>
                  <a:srgbClr val="000000"/>
                </a:solidFill>
                <a:latin typeface="微软雅黑" pitchFamily="34" charset="-122"/>
                <a:ea typeface="微软雅黑" pitchFamily="34" charset="-122"/>
              </a:rPr>
              <a:t>利润的股东（大）会</a:t>
            </a:r>
            <a:r>
              <a:rPr lang="zh-CN" altLang="en-US" sz="2000" kern="1200" dirty="0">
                <a:solidFill>
                  <a:srgbClr val="C00000"/>
                </a:solidFill>
                <a:latin typeface="微软雅黑" pitchFamily="34" charset="-122"/>
                <a:ea typeface="微软雅黑" pitchFamily="34" charset="-122"/>
              </a:rPr>
              <a:t>决议载明的时间</a:t>
            </a:r>
            <a:r>
              <a:rPr lang="en-US" altLang="zh-CN" sz="2000" kern="1200" dirty="0">
                <a:solidFill>
                  <a:srgbClr val="000000"/>
                </a:solidFill>
                <a:latin typeface="微软雅黑" pitchFamily="34" charset="-122"/>
                <a:ea typeface="微软雅黑" pitchFamily="34" charset="-122"/>
              </a:rPr>
              <a:t>——</a:t>
            </a:r>
            <a:r>
              <a:rPr lang="zh-CN" altLang="en-US" sz="2000" kern="1200" dirty="0">
                <a:solidFill>
                  <a:srgbClr val="000000"/>
                </a:solidFill>
                <a:latin typeface="微软雅黑" pitchFamily="34" charset="-122"/>
                <a:ea typeface="微软雅黑" pitchFamily="34" charset="-122"/>
              </a:rPr>
              <a:t>决议没有载明时间的，按</a:t>
            </a:r>
            <a:r>
              <a:rPr lang="zh-CN" altLang="en-US" sz="2000" kern="1200" dirty="0">
                <a:solidFill>
                  <a:srgbClr val="C00000"/>
                </a:solidFill>
                <a:latin typeface="微软雅黑" pitchFamily="34" charset="-122"/>
                <a:ea typeface="微软雅黑" pitchFamily="34" charset="-122"/>
              </a:rPr>
              <a:t>公司章程规定的时间</a:t>
            </a:r>
            <a:r>
              <a:rPr lang="en-US" altLang="zh-CN" sz="2000" kern="1200" dirty="0">
                <a:solidFill>
                  <a:srgbClr val="000000"/>
                </a:solidFill>
                <a:latin typeface="微软雅黑" pitchFamily="34" charset="-122"/>
                <a:ea typeface="微软雅黑" pitchFamily="34" charset="-122"/>
              </a:rPr>
              <a:t>——</a:t>
            </a:r>
            <a:r>
              <a:rPr lang="zh-CN" altLang="en-US" sz="2000" kern="1200" dirty="0">
                <a:solidFill>
                  <a:srgbClr val="000000"/>
                </a:solidFill>
                <a:latin typeface="微软雅黑" pitchFamily="34" charset="-122"/>
                <a:ea typeface="微软雅黑" pitchFamily="34" charset="-122"/>
              </a:rPr>
              <a:t>决议、章程中均未规定时间或者时间超过一年的，公司应当自</a:t>
            </a:r>
            <a:r>
              <a:rPr lang="zh-CN" altLang="en-US" sz="2000" kern="1200" dirty="0">
                <a:solidFill>
                  <a:srgbClr val="C00000"/>
                </a:solidFill>
                <a:latin typeface="微软雅黑" pitchFamily="34" charset="-122"/>
                <a:ea typeface="微软雅黑" pitchFamily="34" charset="-122"/>
              </a:rPr>
              <a:t>决议作出之日起一年内</a:t>
            </a:r>
            <a:r>
              <a:rPr lang="zh-CN" altLang="en-US" sz="2000" kern="1200" dirty="0">
                <a:solidFill>
                  <a:srgbClr val="000000"/>
                </a:solidFill>
                <a:latin typeface="微软雅黑" pitchFamily="34" charset="-122"/>
                <a:ea typeface="微软雅黑" pitchFamily="34" charset="-122"/>
              </a:rPr>
              <a:t>完成利润分配。</a:t>
            </a:r>
            <a:r>
              <a:rPr lang="zh-CN" altLang="en-US" sz="2000" kern="1200" dirty="0">
                <a:solidFill>
                  <a:srgbClr val="C00000"/>
                </a:solidFill>
                <a:latin typeface="微软雅黑" pitchFamily="34" charset="-122"/>
                <a:ea typeface="微软雅黑" pitchFamily="34" charset="-122"/>
              </a:rPr>
              <a:t>决议载明</a:t>
            </a:r>
            <a:r>
              <a:rPr lang="zh-CN" altLang="en-US" sz="2000" kern="1200" dirty="0">
                <a:solidFill>
                  <a:srgbClr val="000000"/>
                </a:solidFill>
                <a:latin typeface="微软雅黑" pitchFamily="34" charset="-122"/>
                <a:ea typeface="微软雅黑" pitchFamily="34" charset="-122"/>
              </a:rPr>
              <a:t>的利润分配完成时间如果</a:t>
            </a:r>
            <a:r>
              <a:rPr lang="zh-CN" altLang="en-US" sz="2000" kern="1200" dirty="0">
                <a:solidFill>
                  <a:srgbClr val="C00000"/>
                </a:solidFill>
                <a:latin typeface="微软雅黑" pitchFamily="34" charset="-122"/>
                <a:ea typeface="微软雅黑" pitchFamily="34" charset="-122"/>
              </a:rPr>
              <a:t>超过公司章程</a:t>
            </a:r>
            <a:r>
              <a:rPr lang="zh-CN" altLang="en-US" sz="2000" kern="1200" dirty="0">
                <a:solidFill>
                  <a:srgbClr val="000000"/>
                </a:solidFill>
                <a:latin typeface="微软雅黑" pitchFamily="34" charset="-122"/>
                <a:ea typeface="微软雅黑" pitchFamily="34" charset="-122"/>
              </a:rPr>
              <a:t>规定的时间，股东可以请求法院</a:t>
            </a:r>
            <a:r>
              <a:rPr lang="zh-CN" altLang="en-US" sz="2000" kern="1200" dirty="0">
                <a:solidFill>
                  <a:srgbClr val="C00000"/>
                </a:solidFill>
                <a:latin typeface="微软雅黑" pitchFamily="34" charset="-122"/>
                <a:ea typeface="微软雅黑" pitchFamily="34" charset="-122"/>
              </a:rPr>
              <a:t>撤销决议</a:t>
            </a:r>
            <a:r>
              <a:rPr lang="zh-CN" altLang="en-US" sz="2000" kern="1200" dirty="0">
                <a:solidFill>
                  <a:srgbClr val="000000"/>
                </a:solidFill>
                <a:latin typeface="微软雅黑" pitchFamily="34" charset="-122"/>
                <a:ea typeface="微软雅黑" pitchFamily="34" charset="-122"/>
              </a:rPr>
              <a:t>中关于该时间的规定</a:t>
            </a:r>
            <a:r>
              <a:rPr lang="zh-CN" altLang="en-US" sz="2000" kern="1200" dirty="0" smtClean="0">
                <a:solidFill>
                  <a:srgbClr val="000000"/>
                </a:solidFill>
                <a:latin typeface="微软雅黑" pitchFamily="34" charset="-122"/>
                <a:ea typeface="微软雅黑" pitchFamily="34" charset="-122"/>
              </a:rPr>
              <a:t>。</a:t>
            </a:r>
            <a:endParaRPr lang="en-US" altLang="zh-CN" sz="2000" kern="1200" dirty="0" smtClean="0">
              <a:solidFill>
                <a:srgbClr val="000000"/>
              </a:solidFill>
              <a:latin typeface="微软雅黑" pitchFamily="34" charset="-122"/>
              <a:ea typeface="微软雅黑" pitchFamily="34" charset="-122"/>
            </a:endParaRPr>
          </a:p>
          <a:p>
            <a:pPr indent="540000" eaLnBrk="1" hangingPunct="1">
              <a:lnSpc>
                <a:spcPct val="140000"/>
              </a:lnSpc>
              <a:spcBef>
                <a:spcPts val="0"/>
              </a:spcBef>
              <a:spcAft>
                <a:spcPts val="0"/>
              </a:spcAft>
            </a:pPr>
            <a:r>
              <a:rPr lang="en-US" altLang="zh-CN" sz="2000" kern="1200" dirty="0" smtClean="0">
                <a:solidFill>
                  <a:srgbClr val="C00000"/>
                </a:solidFill>
                <a:latin typeface="微软雅黑" pitchFamily="34" charset="-122"/>
                <a:ea typeface="微软雅黑" pitchFamily="34" charset="-122"/>
              </a:rPr>
              <a:t>【</a:t>
            </a:r>
            <a:r>
              <a:rPr lang="zh-CN" altLang="en-US" sz="2000" kern="1200" dirty="0" smtClean="0">
                <a:solidFill>
                  <a:srgbClr val="C00000"/>
                </a:solidFill>
                <a:latin typeface="微软雅黑" pitchFamily="34" charset="-122"/>
                <a:ea typeface="微软雅黑" pitchFamily="34" charset="-122"/>
              </a:rPr>
              <a:t>总结</a:t>
            </a:r>
            <a:r>
              <a:rPr lang="en-US" altLang="zh-CN" sz="2000" kern="1200" dirty="0" smtClean="0">
                <a:solidFill>
                  <a:srgbClr val="C00000"/>
                </a:solidFill>
                <a:latin typeface="微软雅黑" pitchFamily="34" charset="-122"/>
                <a:ea typeface="微软雅黑" pitchFamily="34" charset="-122"/>
              </a:rPr>
              <a:t>】</a:t>
            </a:r>
            <a:r>
              <a:rPr lang="zh-CN" altLang="en-US" sz="2000" kern="1200" dirty="0" smtClean="0">
                <a:solidFill>
                  <a:srgbClr val="000000"/>
                </a:solidFill>
                <a:latin typeface="微软雅黑" pitchFamily="34" charset="-122"/>
                <a:ea typeface="微软雅黑" pitchFamily="34" charset="-122"/>
              </a:rPr>
              <a:t>决议</a:t>
            </a:r>
            <a:r>
              <a:rPr lang="en-US" altLang="zh-CN" sz="2000" kern="1200" dirty="0" smtClean="0">
                <a:solidFill>
                  <a:srgbClr val="000000"/>
                </a:solidFill>
                <a:latin typeface="微软雅黑" pitchFamily="34" charset="-122"/>
                <a:ea typeface="微软雅黑" pitchFamily="34" charset="-122"/>
              </a:rPr>
              <a:t>——</a:t>
            </a:r>
            <a:r>
              <a:rPr lang="zh-CN" altLang="en-US" sz="2000" kern="1200" dirty="0" smtClean="0">
                <a:solidFill>
                  <a:srgbClr val="000000"/>
                </a:solidFill>
                <a:latin typeface="微软雅黑" pitchFamily="34" charset="-122"/>
                <a:ea typeface="微软雅黑" pitchFamily="34" charset="-122"/>
              </a:rPr>
              <a:t>章程</a:t>
            </a:r>
            <a:r>
              <a:rPr lang="en-US" altLang="zh-CN" sz="2000" kern="1200" dirty="0" smtClean="0">
                <a:solidFill>
                  <a:srgbClr val="000000"/>
                </a:solidFill>
                <a:latin typeface="微软雅黑" pitchFamily="34" charset="-122"/>
                <a:ea typeface="微软雅黑" pitchFamily="34" charset="-122"/>
              </a:rPr>
              <a:t>——1</a:t>
            </a:r>
            <a:r>
              <a:rPr lang="zh-CN" altLang="en-US" sz="2000" kern="1200" dirty="0" smtClean="0">
                <a:solidFill>
                  <a:srgbClr val="000000"/>
                </a:solidFill>
                <a:latin typeface="微软雅黑" pitchFamily="34" charset="-122"/>
                <a:ea typeface="微软雅黑" pitchFamily="34" charset="-122"/>
              </a:rPr>
              <a:t>年</a:t>
            </a:r>
            <a:endParaRPr lang="en-US" altLang="zh-CN" sz="2000" kern="1200" dirty="0" smtClean="0">
              <a:solidFill>
                <a:srgbClr val="000000"/>
              </a:solidFill>
              <a:latin typeface="微软雅黑" pitchFamily="34" charset="-122"/>
              <a:ea typeface="微软雅黑" pitchFamily="34" charset="-122"/>
            </a:endParaRPr>
          </a:p>
          <a:p>
            <a:pPr indent="540000" eaLnBrk="1" hangingPunct="1">
              <a:lnSpc>
                <a:spcPct val="140000"/>
              </a:lnSpc>
              <a:spcBef>
                <a:spcPts val="0"/>
              </a:spcBef>
              <a:spcAft>
                <a:spcPts val="0"/>
              </a:spcAft>
            </a:pPr>
            <a:r>
              <a:rPr lang="en-US" altLang="zh-CN" sz="2000" kern="1200" dirty="0" smtClean="0">
                <a:solidFill>
                  <a:srgbClr val="000000"/>
                </a:solidFill>
                <a:latin typeface="微软雅黑" pitchFamily="34" charset="-122"/>
                <a:ea typeface="微软雅黑" pitchFamily="34" charset="-122"/>
              </a:rPr>
              <a:t>1.</a:t>
            </a:r>
            <a:r>
              <a:rPr lang="zh-CN" altLang="en-US" sz="2000" kern="1200" dirty="0" smtClean="0">
                <a:solidFill>
                  <a:srgbClr val="000000"/>
                </a:solidFill>
                <a:latin typeface="微软雅黑" pitchFamily="34" charset="-122"/>
                <a:ea typeface="微软雅黑" pitchFamily="34" charset="-122"/>
              </a:rPr>
              <a:t>决议规定时间短于章程，按决议</a:t>
            </a:r>
            <a:endParaRPr lang="en-US" altLang="zh-CN" sz="2000" kern="1200" dirty="0" smtClean="0">
              <a:solidFill>
                <a:srgbClr val="000000"/>
              </a:solidFill>
              <a:latin typeface="微软雅黑" pitchFamily="34" charset="-122"/>
              <a:ea typeface="微软雅黑" pitchFamily="34" charset="-122"/>
            </a:endParaRPr>
          </a:p>
          <a:p>
            <a:pPr indent="540000" eaLnBrk="1" hangingPunct="1">
              <a:lnSpc>
                <a:spcPct val="140000"/>
              </a:lnSpc>
              <a:spcBef>
                <a:spcPts val="0"/>
              </a:spcBef>
              <a:spcAft>
                <a:spcPts val="0"/>
              </a:spcAft>
            </a:pPr>
            <a:r>
              <a:rPr lang="en-US" altLang="zh-CN" sz="2000" kern="1200" dirty="0" smtClean="0">
                <a:solidFill>
                  <a:srgbClr val="000000"/>
                </a:solidFill>
                <a:latin typeface="微软雅黑" pitchFamily="34" charset="-122"/>
                <a:ea typeface="微软雅黑" pitchFamily="34" charset="-122"/>
              </a:rPr>
              <a:t>2.</a:t>
            </a:r>
            <a:r>
              <a:rPr lang="zh-CN" altLang="en-US" sz="2000" kern="1200" dirty="0" smtClean="0">
                <a:solidFill>
                  <a:srgbClr val="000000"/>
                </a:solidFill>
                <a:latin typeface="微软雅黑" pitchFamily="34" charset="-122"/>
                <a:ea typeface="微软雅黑" pitchFamily="34" charset="-122"/>
              </a:rPr>
              <a:t>决议规定时间超过章程，股东可以</a:t>
            </a:r>
            <a:r>
              <a:rPr lang="zh-CN" altLang="en-US" sz="2000" kern="1200" smtClean="0">
                <a:solidFill>
                  <a:srgbClr val="000000"/>
                </a:solidFill>
                <a:latin typeface="微软雅黑" pitchFamily="34" charset="-122"/>
                <a:ea typeface="微软雅黑" pitchFamily="34" charset="-122"/>
              </a:rPr>
              <a:t>请求撤销</a:t>
            </a:r>
            <a:endParaRPr lang="zh-CN" altLang="en-US" sz="2000" b="0" dirty="0">
              <a:solidFill>
                <a:srgbClr val="00FF00"/>
              </a:solidFill>
              <a:latin typeface="微软雅黑" pitchFamily="34" charset="-122"/>
              <a:ea typeface="微软雅黑" pitchFamily="34" charset="-122"/>
            </a:endParaRPr>
          </a:p>
        </p:txBody>
      </p:sp>
    </p:spTree>
    <p:extLst>
      <p:ext uri="{BB962C8B-B14F-4D97-AF65-F5344CB8AC3E}">
        <p14:creationId xmlns:p14="http://schemas.microsoft.com/office/powerpoint/2010/main" xmlns="" val="1356382530"/>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sz="quarter" idx="10"/>
          </p:nvPr>
        </p:nvSpPr>
        <p:spPr/>
        <p:txBody>
          <a:bodyPr/>
          <a:lstStyle/>
          <a:p>
            <a:pPr indent="540000" eaLnBrk="1" hangingPunct="1">
              <a:lnSpc>
                <a:spcPct val="130000"/>
              </a:lnSpc>
              <a:spcBef>
                <a:spcPts val="0"/>
              </a:spcBef>
              <a:spcAft>
                <a:spcPts val="0"/>
              </a:spcAft>
            </a:pPr>
            <a:r>
              <a:rPr lang="en-US" altLang="zh-CN" sz="2000" dirty="0">
                <a:solidFill>
                  <a:srgbClr val="C00000"/>
                </a:solidFill>
                <a:latin typeface="微软雅黑" pitchFamily="34" charset="-122"/>
                <a:ea typeface="微软雅黑" pitchFamily="34" charset="-122"/>
              </a:rPr>
              <a:t>【</a:t>
            </a:r>
            <a:r>
              <a:rPr lang="zh-CN" altLang="en-US" sz="2000" dirty="0">
                <a:solidFill>
                  <a:srgbClr val="C00000"/>
                </a:solidFill>
                <a:latin typeface="微软雅黑" pitchFamily="34" charset="-122"/>
                <a:ea typeface="微软雅黑" pitchFamily="34" charset="-122"/>
              </a:rPr>
              <a:t>公司法</a:t>
            </a:r>
            <a:r>
              <a:rPr lang="en-US" altLang="zh-CN" sz="2000" dirty="0">
                <a:solidFill>
                  <a:srgbClr val="C00000"/>
                </a:solidFill>
                <a:latin typeface="微软雅黑" pitchFamily="34" charset="-122"/>
                <a:ea typeface="微软雅黑" pitchFamily="34" charset="-122"/>
              </a:rPr>
              <a:t>】</a:t>
            </a:r>
            <a:r>
              <a:rPr lang="zh-CN" altLang="en-US" sz="2000" b="0" dirty="0" smtClean="0">
                <a:solidFill>
                  <a:srgbClr val="C00000"/>
                </a:solidFill>
                <a:latin typeface="微软雅黑" pitchFamily="34" charset="-122"/>
                <a:ea typeface="微软雅黑" pitchFamily="34" charset="-122"/>
              </a:rPr>
              <a:t>代表诉讼增加两种情形</a:t>
            </a:r>
            <a:endParaRPr lang="en-US" altLang="zh-CN" sz="2000" b="0" dirty="0" smtClean="0">
              <a:solidFill>
                <a:srgbClr val="C00000"/>
              </a:solidFill>
              <a:latin typeface="微软雅黑" pitchFamily="34" charset="-122"/>
              <a:ea typeface="微软雅黑" pitchFamily="34" charset="-122"/>
            </a:endParaRPr>
          </a:p>
          <a:p>
            <a:pPr indent="540000" eaLnBrk="1" hangingPunct="1">
              <a:lnSpc>
                <a:spcPct val="130000"/>
              </a:lnSpc>
              <a:spcBef>
                <a:spcPts val="0"/>
              </a:spcBef>
              <a:spcAft>
                <a:spcPts val="0"/>
              </a:spcAft>
            </a:pPr>
            <a:r>
              <a:rPr lang="zh-CN" altLang="en-US" sz="2000" b="0" dirty="0" smtClean="0">
                <a:solidFill>
                  <a:srgbClr val="C00000"/>
                </a:solidFill>
                <a:latin typeface="微软雅黑" pitchFamily="34" charset="-122"/>
                <a:ea typeface="微软雅黑" pitchFamily="34" charset="-122"/>
              </a:rPr>
              <a:t>①关联</a:t>
            </a:r>
            <a:r>
              <a:rPr lang="zh-CN" altLang="en-US" sz="2000" b="0" dirty="0">
                <a:solidFill>
                  <a:srgbClr val="C00000"/>
                </a:solidFill>
                <a:latin typeface="微软雅黑" pitchFamily="34" charset="-122"/>
                <a:ea typeface="微软雅黑" pitchFamily="34" charset="-122"/>
              </a:rPr>
              <a:t>交易损害公司利益。</a:t>
            </a:r>
            <a:r>
              <a:rPr lang="zh-CN" altLang="en-US" sz="2000" b="0" dirty="0">
                <a:latin typeface="微软雅黑" pitchFamily="34" charset="-122"/>
                <a:ea typeface="微软雅黑" pitchFamily="34" charset="-122"/>
              </a:rPr>
              <a:t>控股股东、实际控制人、董事、监事、高级管理</a:t>
            </a:r>
            <a:r>
              <a:rPr lang="zh-CN" altLang="en-US" sz="2000" b="0" dirty="0" smtClean="0">
                <a:latin typeface="微软雅黑" pitchFamily="34" charset="-122"/>
                <a:ea typeface="微软雅黑" pitchFamily="34" charset="-122"/>
              </a:rPr>
              <a:t>人员通过关联</a:t>
            </a:r>
            <a:r>
              <a:rPr lang="zh-CN" altLang="en-US" sz="2000" b="0" dirty="0">
                <a:latin typeface="微软雅黑" pitchFamily="34" charset="-122"/>
                <a:ea typeface="微软雅黑" pitchFamily="34" charset="-122"/>
              </a:rPr>
              <a:t>交易损害公司利益，原告公司依法可以</a:t>
            </a:r>
            <a:r>
              <a:rPr lang="zh-CN" altLang="en-US" sz="2000" b="0" dirty="0" smtClean="0">
                <a:latin typeface="微软雅黑" pitchFamily="34" charset="-122"/>
                <a:ea typeface="微软雅黑" pitchFamily="34" charset="-122"/>
              </a:rPr>
              <a:t>请求赔偿</a:t>
            </a:r>
            <a:r>
              <a:rPr lang="zh-CN" altLang="en-US" sz="2000" b="0" dirty="0">
                <a:latin typeface="微软雅黑" pitchFamily="34" charset="-122"/>
                <a:ea typeface="微软雅黑" pitchFamily="34" charset="-122"/>
              </a:rPr>
              <a:t>所造成的损失，被告仅以该交易已经履行了信息披露、经股东会或者股东大会同意等法律、行政法规或者公司章程规定的程序为由抗辩的，人民法院不予支持</a:t>
            </a:r>
            <a:r>
              <a:rPr lang="zh-CN" altLang="en-US" sz="2000" b="0" dirty="0" smtClean="0">
                <a:latin typeface="微软雅黑" pitchFamily="34" charset="-122"/>
                <a:ea typeface="微软雅黑" pitchFamily="34" charset="-122"/>
              </a:rPr>
              <a:t>。公司</a:t>
            </a:r>
            <a:r>
              <a:rPr lang="zh-CN" altLang="en-US" sz="2000" b="0" dirty="0">
                <a:latin typeface="微软雅黑" pitchFamily="34" charset="-122"/>
                <a:ea typeface="微软雅黑" pitchFamily="34" charset="-122"/>
              </a:rPr>
              <a:t>没有提起诉讼的，符合法定条件的股东，可以依法向人民法院提起诉讼（代表诉讼）</a:t>
            </a:r>
            <a:r>
              <a:rPr lang="zh-CN" altLang="en-US" sz="2000" b="0" dirty="0" smtClean="0">
                <a:latin typeface="微软雅黑" pitchFamily="34" charset="-122"/>
                <a:ea typeface="微软雅黑" pitchFamily="34" charset="-122"/>
              </a:rPr>
              <a:t>。</a:t>
            </a:r>
            <a:r>
              <a:rPr lang="zh-CN" altLang="en-US" sz="2000" dirty="0">
                <a:latin typeface="微软雅黑" pitchFamily="34" charset="-122"/>
                <a:ea typeface="微软雅黑" pitchFamily="34" charset="-122"/>
              </a:rPr>
              <a:t> </a:t>
            </a:r>
            <a:r>
              <a:rPr lang="zh-CN" altLang="en-US" sz="2000" dirty="0" smtClean="0">
                <a:latin typeface="微软雅黑" pitchFamily="34" charset="-122"/>
                <a:ea typeface="微软雅黑" pitchFamily="34" charset="-122"/>
              </a:rPr>
              <a:t>                          张三</a:t>
            </a:r>
            <a:endParaRPr lang="en-US" altLang="zh-CN" sz="2000" dirty="0" smtClean="0">
              <a:latin typeface="微软雅黑" pitchFamily="34" charset="-122"/>
              <a:ea typeface="微软雅黑" pitchFamily="34" charset="-122"/>
            </a:endParaRPr>
          </a:p>
          <a:p>
            <a:pPr indent="540000" eaLnBrk="1" hangingPunct="1">
              <a:lnSpc>
                <a:spcPct val="150000"/>
              </a:lnSpc>
              <a:spcBef>
                <a:spcPts val="0"/>
              </a:spcBef>
              <a:spcAft>
                <a:spcPts val="0"/>
              </a:spcAft>
            </a:pPr>
            <a:endParaRPr lang="en-US" altLang="zh-CN" sz="2000" b="0" dirty="0">
              <a:latin typeface="微软雅黑" pitchFamily="34" charset="-122"/>
              <a:ea typeface="微软雅黑" pitchFamily="34" charset="-122"/>
            </a:endParaRPr>
          </a:p>
          <a:p>
            <a:pPr indent="540000" eaLnBrk="1" hangingPunct="1">
              <a:lnSpc>
                <a:spcPct val="150000"/>
              </a:lnSpc>
              <a:spcBef>
                <a:spcPts val="0"/>
              </a:spcBef>
              <a:spcAft>
                <a:spcPts val="0"/>
              </a:spcAft>
            </a:pPr>
            <a:r>
              <a:rPr lang="en-US" altLang="zh-CN" sz="2000" smtClean="0">
                <a:latin typeface="微软雅黑" pitchFamily="34" charset="-122"/>
                <a:ea typeface="微软雅黑" pitchFamily="34" charset="-122"/>
              </a:rPr>
              <a:t>                                                  A </a:t>
            </a:r>
            <a:r>
              <a:rPr lang="zh-CN" altLang="en-US" sz="2000" smtClean="0">
                <a:latin typeface="微软雅黑" pitchFamily="34" charset="-122"/>
                <a:ea typeface="微软雅黑" pitchFamily="34" charset="-122"/>
              </a:rPr>
              <a:t>公司             </a:t>
            </a:r>
            <a:r>
              <a:rPr lang="en-US" altLang="zh-CN" sz="2000" smtClean="0">
                <a:latin typeface="微软雅黑" pitchFamily="34" charset="-122"/>
                <a:ea typeface="微软雅黑" pitchFamily="34" charset="-122"/>
              </a:rPr>
              <a:t>B</a:t>
            </a:r>
            <a:r>
              <a:rPr lang="zh-CN" altLang="en-US" sz="2000" dirty="0" smtClean="0">
                <a:latin typeface="微软雅黑" pitchFamily="34" charset="-122"/>
                <a:ea typeface="微软雅黑" pitchFamily="34" charset="-122"/>
              </a:rPr>
              <a:t>公司</a:t>
            </a:r>
            <a:endParaRPr lang="en-US" altLang="zh-CN" sz="2000" b="0" dirty="0" smtClean="0">
              <a:latin typeface="微软雅黑" pitchFamily="34" charset="-122"/>
              <a:ea typeface="微软雅黑" pitchFamily="34" charset="-122"/>
            </a:endParaRPr>
          </a:p>
        </p:txBody>
      </p:sp>
      <p:cxnSp>
        <p:nvCxnSpPr>
          <p:cNvPr id="3" name="直接箭头连接符 2"/>
          <p:cNvCxnSpPr/>
          <p:nvPr/>
        </p:nvCxnSpPr>
        <p:spPr bwMode="auto">
          <a:xfrm flipH="1">
            <a:off x="5047089" y="3710198"/>
            <a:ext cx="504056" cy="576064"/>
          </a:xfrm>
          <a:prstGeom prst="straightConnector1">
            <a:avLst/>
          </a:prstGeom>
          <a:solidFill>
            <a:srgbClr val="800000"/>
          </a:solidFill>
          <a:ln w="25400" cap="flat" cmpd="sng" algn="ctr">
            <a:solidFill>
              <a:schemeClr val="accent1"/>
            </a:solidFill>
            <a:prstDash val="solid"/>
            <a:round/>
            <a:headEnd type="none" w="med" len="med"/>
            <a:tailEnd type="triangle"/>
          </a:ln>
          <a:effectLst/>
        </p:spPr>
      </p:cxnSp>
      <p:sp>
        <p:nvSpPr>
          <p:cNvPr id="5" name="文本框 4"/>
          <p:cNvSpPr txBox="1"/>
          <p:nvPr/>
        </p:nvSpPr>
        <p:spPr>
          <a:xfrm>
            <a:off x="4543033" y="3643320"/>
            <a:ext cx="646331" cy="369332"/>
          </a:xfrm>
          <a:prstGeom prst="rect">
            <a:avLst/>
          </a:prstGeom>
          <a:noFill/>
        </p:spPr>
        <p:txBody>
          <a:bodyPr wrap="none" rtlCol="0">
            <a:spAutoFit/>
          </a:bodyPr>
          <a:lstStyle/>
          <a:p>
            <a:r>
              <a:rPr lang="zh-CN" altLang="en-US" dirty="0" smtClean="0">
                <a:solidFill>
                  <a:schemeClr val="tx1"/>
                </a:solidFill>
                <a:latin typeface="微软雅黑" pitchFamily="34" charset="-122"/>
                <a:ea typeface="微软雅黑" pitchFamily="34" charset="-122"/>
              </a:rPr>
              <a:t>董事</a:t>
            </a:r>
            <a:endParaRPr lang="zh-CN" altLang="en-US" dirty="0">
              <a:solidFill>
                <a:schemeClr val="tx1"/>
              </a:solidFill>
              <a:latin typeface="微软雅黑" pitchFamily="34" charset="-122"/>
              <a:ea typeface="微软雅黑" pitchFamily="34" charset="-122"/>
            </a:endParaRPr>
          </a:p>
        </p:txBody>
      </p:sp>
      <p:cxnSp>
        <p:nvCxnSpPr>
          <p:cNvPr id="7" name="直接箭头连接符 6"/>
          <p:cNvCxnSpPr/>
          <p:nvPr/>
        </p:nvCxnSpPr>
        <p:spPr bwMode="auto">
          <a:xfrm>
            <a:off x="6114443" y="3710198"/>
            <a:ext cx="516822" cy="576064"/>
          </a:xfrm>
          <a:prstGeom prst="straightConnector1">
            <a:avLst/>
          </a:prstGeom>
          <a:solidFill>
            <a:srgbClr val="800000"/>
          </a:solidFill>
          <a:ln w="25400" cap="flat" cmpd="sng" algn="ctr">
            <a:solidFill>
              <a:schemeClr val="accent1"/>
            </a:solidFill>
            <a:prstDash val="solid"/>
            <a:round/>
            <a:headEnd type="none" w="med" len="med"/>
            <a:tailEnd type="triangle"/>
          </a:ln>
          <a:effectLst/>
        </p:spPr>
      </p:cxnSp>
      <p:sp>
        <p:nvSpPr>
          <p:cNvPr id="8" name="文本框 7"/>
          <p:cNvSpPr txBox="1"/>
          <p:nvPr/>
        </p:nvSpPr>
        <p:spPr>
          <a:xfrm>
            <a:off x="6357950" y="3631178"/>
            <a:ext cx="1224136" cy="369332"/>
          </a:xfrm>
          <a:prstGeom prst="rect">
            <a:avLst/>
          </a:prstGeom>
          <a:noFill/>
        </p:spPr>
        <p:txBody>
          <a:bodyPr wrap="square" rtlCol="0">
            <a:spAutoFit/>
          </a:bodyPr>
          <a:lstStyle/>
          <a:p>
            <a:r>
              <a:rPr lang="zh-CN" altLang="en-US" dirty="0" smtClean="0">
                <a:solidFill>
                  <a:schemeClr val="tx1"/>
                </a:solidFill>
                <a:latin typeface="微软雅黑" pitchFamily="34" charset="-122"/>
                <a:ea typeface="微软雅黑" pitchFamily="34" charset="-122"/>
              </a:rPr>
              <a:t>大股东</a:t>
            </a:r>
            <a:endParaRPr lang="zh-CN" altLang="en-US" dirty="0">
              <a:solidFill>
                <a:schemeClr val="tx1"/>
              </a:solidFill>
              <a:latin typeface="微软雅黑" pitchFamily="34" charset="-122"/>
              <a:ea typeface="微软雅黑" pitchFamily="34" charset="-122"/>
            </a:endParaRPr>
          </a:p>
        </p:txBody>
      </p:sp>
    </p:spTree>
    <p:extLst>
      <p:ext uri="{BB962C8B-B14F-4D97-AF65-F5344CB8AC3E}">
        <p14:creationId xmlns:p14="http://schemas.microsoft.com/office/powerpoint/2010/main" xmlns="" val="2810044069"/>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0"/>
          </p:nvPr>
        </p:nvSpPr>
        <p:spPr/>
        <p:txBody>
          <a:bodyPr/>
          <a:lstStyle/>
          <a:p>
            <a:pPr indent="540000" eaLnBrk="1" hangingPunct="1">
              <a:lnSpc>
                <a:spcPct val="140000"/>
              </a:lnSpc>
              <a:spcBef>
                <a:spcPts val="0"/>
              </a:spcBef>
              <a:spcAft>
                <a:spcPts val="0"/>
              </a:spcAft>
            </a:pPr>
            <a:r>
              <a:rPr lang="zh-CN" altLang="en-US" sz="2000" b="0" dirty="0" smtClean="0">
                <a:solidFill>
                  <a:srgbClr val="C00000"/>
                </a:solidFill>
                <a:latin typeface="微软雅黑" pitchFamily="34" charset="-122"/>
                <a:ea typeface="微软雅黑" pitchFamily="34" charset="-122"/>
              </a:rPr>
              <a:t>②关联交易合同无效或可撤销。</a:t>
            </a:r>
            <a:r>
              <a:rPr lang="zh-CN" altLang="en-US" sz="2000" b="0" dirty="0" smtClean="0">
                <a:latin typeface="微软雅黑" pitchFamily="34" charset="-122"/>
                <a:ea typeface="微软雅黑" pitchFamily="34" charset="-122"/>
              </a:rPr>
              <a:t>关联交易合同存在无效或者可撤销情形，公司没有起诉合同相对方的，符合法定条件的股东，可以依法向人民法院提起诉讼（代表诉讼</a:t>
            </a:r>
            <a:r>
              <a:rPr lang="zh-CN" altLang="en-US" sz="2000" b="0" smtClean="0">
                <a:latin typeface="微软雅黑" pitchFamily="34" charset="-122"/>
                <a:ea typeface="微软雅黑" pitchFamily="34" charset="-122"/>
              </a:rPr>
              <a:t>）。</a:t>
            </a:r>
            <a:endParaRPr lang="zh-CN" altLang="en-US" sz="2000" b="0" dirty="0">
              <a:latin typeface="微软雅黑" pitchFamily="34" charset="-122"/>
              <a:ea typeface="微软雅黑" pitchFamily="34" charset="-122"/>
            </a:endParaRPr>
          </a:p>
        </p:txBody>
      </p:sp>
    </p:spTree>
    <p:extLst>
      <p:ext uri="{BB962C8B-B14F-4D97-AF65-F5344CB8AC3E}">
        <p14:creationId xmlns:p14="http://schemas.microsoft.com/office/powerpoint/2010/main" xmlns="" val="2687480861"/>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文本占位符 1"/>
          <p:cNvSpPr>
            <a:spLocks noGrp="1"/>
          </p:cNvSpPr>
          <p:nvPr>
            <p:ph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indent="540000" eaLnBrk="1" hangingPunct="1">
              <a:lnSpc>
                <a:spcPct val="140000"/>
              </a:lnSpc>
              <a:spcBef>
                <a:spcPts val="0"/>
              </a:spcBef>
              <a:spcAft>
                <a:spcPts val="0"/>
              </a:spcAft>
            </a:pPr>
            <a:r>
              <a:rPr lang="en-US" altLang="zh-CN" sz="2000" dirty="0">
                <a:solidFill>
                  <a:srgbClr val="C00000"/>
                </a:solidFill>
                <a:latin typeface="微软雅黑" pitchFamily="34" charset="-122"/>
                <a:ea typeface="微软雅黑" pitchFamily="34" charset="-122"/>
              </a:rPr>
              <a:t>【</a:t>
            </a:r>
            <a:r>
              <a:rPr lang="zh-CN" altLang="en-US" sz="2000" dirty="0">
                <a:solidFill>
                  <a:srgbClr val="C00000"/>
                </a:solidFill>
                <a:latin typeface="微软雅黑" pitchFamily="34" charset="-122"/>
                <a:ea typeface="微软雅黑" pitchFamily="34" charset="-122"/>
              </a:rPr>
              <a:t>公司法</a:t>
            </a:r>
            <a:r>
              <a:rPr lang="en-US" altLang="zh-CN" sz="2000" dirty="0">
                <a:solidFill>
                  <a:srgbClr val="C00000"/>
                </a:solidFill>
                <a:latin typeface="微软雅黑" pitchFamily="34" charset="-122"/>
                <a:ea typeface="微软雅黑" pitchFamily="34" charset="-122"/>
              </a:rPr>
              <a:t>】</a:t>
            </a:r>
            <a:r>
              <a:rPr lang="zh-CN" altLang="en-US" sz="2000" b="0" dirty="0" smtClean="0">
                <a:solidFill>
                  <a:srgbClr val="C00000"/>
                </a:solidFill>
                <a:latin typeface="微软雅黑" pitchFamily="34" charset="-122"/>
                <a:ea typeface="微软雅黑" pitchFamily="34" charset="-122"/>
              </a:rPr>
              <a:t>股份公司回购问题</a:t>
            </a:r>
            <a:r>
              <a:rPr lang="zh-CN" altLang="en-US" sz="2000" b="0" dirty="0" smtClean="0">
                <a:solidFill>
                  <a:srgbClr val="C00000"/>
                </a:solidFill>
                <a:latin typeface="微软雅黑" pitchFamily="34" charset="-122"/>
                <a:ea typeface="微软雅黑" pitchFamily="34" charset="-122"/>
                <a:sym typeface="Wingdings" panose="05000000000000000000" pitchFamily="2" charset="2"/>
              </a:rPr>
              <a:t>： </a:t>
            </a:r>
            <a:endParaRPr lang="en-US" altLang="zh-CN" sz="2000" b="0" dirty="0" smtClean="0">
              <a:solidFill>
                <a:srgbClr val="C00000"/>
              </a:solidFill>
              <a:latin typeface="微软雅黑" pitchFamily="34" charset="-122"/>
              <a:ea typeface="微软雅黑" pitchFamily="34" charset="-122"/>
              <a:sym typeface="Wingdings" panose="05000000000000000000" pitchFamily="2" charset="2"/>
            </a:endParaRPr>
          </a:p>
        </p:txBody>
      </p:sp>
      <p:graphicFrame>
        <p:nvGraphicFramePr>
          <p:cNvPr id="5" name="表格 4"/>
          <p:cNvGraphicFramePr>
            <a:graphicFrameLocks noGrp="1"/>
          </p:cNvGraphicFramePr>
          <p:nvPr>
            <p:extLst>
              <p:ext uri="{D42A27DB-BD31-4B8C-83A1-F6EECF244321}">
                <p14:modId xmlns:p14="http://schemas.microsoft.com/office/powerpoint/2010/main" xmlns="" val="3216711404"/>
              </p:ext>
            </p:extLst>
          </p:nvPr>
        </p:nvGraphicFramePr>
        <p:xfrm>
          <a:off x="642910" y="1410470"/>
          <a:ext cx="7867164" cy="2304288"/>
        </p:xfrm>
        <a:graphic>
          <a:graphicData uri="http://schemas.openxmlformats.org/drawingml/2006/table">
            <a:tbl>
              <a:tblPr/>
              <a:tblGrid>
                <a:gridCol w="4366702">
                  <a:extLst>
                    <a:ext uri="{9D8B030D-6E8A-4147-A177-3AD203B41FA5}">
                      <a16:colId xmlns:a16="http://schemas.microsoft.com/office/drawing/2014/main" xmlns="" val="20000"/>
                    </a:ext>
                  </a:extLst>
                </a:gridCol>
                <a:gridCol w="3500462">
                  <a:extLst>
                    <a:ext uri="{9D8B030D-6E8A-4147-A177-3AD203B41FA5}">
                      <a16:colId xmlns:a16="http://schemas.microsoft.com/office/drawing/2014/main" xmlns="" val="20001"/>
                    </a:ext>
                  </a:extLst>
                </a:gridCol>
              </a:tblGrid>
              <a:tr h="68573">
                <a:tc>
                  <a:txBody>
                    <a:bodyPr/>
                    <a:lstStyle/>
                    <a:p>
                      <a:pPr marL="0" marR="0" lvl="0" indent="0" algn="ctr" defTabSz="914400" rtl="0" eaLnBrk="1" fontAlgn="base" latinLnBrk="0" hangingPunct="1">
                        <a:lnSpc>
                          <a:spcPct val="120000"/>
                        </a:lnSpc>
                        <a:spcBef>
                          <a:spcPct val="0"/>
                        </a:spcBef>
                        <a:spcAft>
                          <a:spcPct val="0"/>
                        </a:spcAft>
                        <a:buClrTx/>
                        <a:buSzTx/>
                        <a:buFontTx/>
                        <a:buNone/>
                      </a:pPr>
                      <a:r>
                        <a:rPr kumimoji="0" lang="zh-CN" altLang="en-US" sz="1800" b="0" i="0" u="none" strike="noStrike" kern="1200" cap="none" normalizeH="0" baseline="0" dirty="0" smtClean="0">
                          <a:ln>
                            <a:noFill/>
                          </a:ln>
                          <a:solidFill>
                            <a:srgbClr val="C00000"/>
                          </a:solidFill>
                          <a:effectLst/>
                          <a:latin typeface="微软雅黑" pitchFamily="34" charset="-122"/>
                          <a:ea typeface="微软雅黑" pitchFamily="34" charset="-122"/>
                          <a:cs typeface="+mn-cs"/>
                        </a:rPr>
                        <a:t>回购情形</a:t>
                      </a:r>
                    </a:p>
                  </a:txBody>
                  <a:tcPr marL="68585" marR="6858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pPr>
                      <a:r>
                        <a:rPr kumimoji="0" lang="zh-CN" altLang="en-US" sz="1800" b="0" i="0" u="none" strike="noStrike" kern="1200" cap="none" normalizeH="0" baseline="0" dirty="0" smtClean="0">
                          <a:ln>
                            <a:noFill/>
                          </a:ln>
                          <a:solidFill>
                            <a:srgbClr val="C00000"/>
                          </a:solidFill>
                          <a:effectLst/>
                          <a:latin typeface="微软雅黑" pitchFamily="34" charset="-122"/>
                          <a:ea typeface="微软雅黑" pitchFamily="34" charset="-122"/>
                          <a:cs typeface="+mn-cs"/>
                        </a:rPr>
                        <a:t>回购规则</a:t>
                      </a:r>
                    </a:p>
                  </a:txBody>
                  <a:tcPr marL="68585" marR="6858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172777">
                <a:tc>
                  <a:txBody>
                    <a:bodyPr/>
                    <a:lstStyle/>
                    <a:p>
                      <a:pPr marL="0" marR="0" lvl="0" indent="0" algn="l" defTabSz="914400" rtl="0" eaLnBrk="1" fontAlgn="base" latinLnBrk="0" hangingPunct="1">
                        <a:lnSpc>
                          <a:spcPct val="120000"/>
                        </a:lnSpc>
                        <a:spcBef>
                          <a:spcPct val="0"/>
                        </a:spcBef>
                        <a:spcAft>
                          <a:spcPct val="0"/>
                        </a:spcAft>
                        <a:buClrTx/>
                        <a:buSzTx/>
                        <a:buFontTx/>
                        <a:buNone/>
                      </a:pPr>
                      <a:r>
                        <a:rPr kumimoji="0" lang="en-US" altLang="en-US" sz="1800" b="0" i="0" u="none" strike="noStrike" kern="1200" cap="none" normalizeH="0" baseline="0" dirty="0" smtClean="0">
                          <a:ln>
                            <a:noFill/>
                          </a:ln>
                          <a:solidFill>
                            <a:srgbClr val="C00000"/>
                          </a:solidFill>
                          <a:effectLst/>
                          <a:latin typeface="微软雅黑" pitchFamily="34" charset="-122"/>
                          <a:ea typeface="微软雅黑" pitchFamily="34" charset="-122"/>
                          <a:cs typeface="+mn-cs"/>
                        </a:rPr>
                        <a:t>①</a:t>
                      </a:r>
                      <a:r>
                        <a:rPr kumimoji="0" lang="zh-CN" altLang="en-US" sz="1800" b="0" i="0" u="none" strike="noStrike" kern="1200" cap="none" normalizeH="0" baseline="0" dirty="0" smtClean="0">
                          <a:ln>
                            <a:noFill/>
                          </a:ln>
                          <a:solidFill>
                            <a:srgbClr val="C00000"/>
                          </a:solidFill>
                          <a:effectLst/>
                          <a:latin typeface="微软雅黑" pitchFamily="34" charset="-122"/>
                          <a:ea typeface="微软雅黑" pitchFamily="34" charset="-122"/>
                          <a:cs typeface="+mn-cs"/>
                        </a:rPr>
                        <a:t>减</a:t>
                      </a:r>
                      <a:r>
                        <a:rPr kumimoji="0" lang="zh-CN" altLang="en-US" sz="1800" b="0" i="0" u="none" strike="noStrike" kern="1200" cap="none" normalizeH="0" baseline="0" dirty="0" smtClean="0">
                          <a:ln>
                            <a:noFill/>
                          </a:ln>
                          <a:solidFill>
                            <a:srgbClr val="000000"/>
                          </a:solidFill>
                          <a:effectLst/>
                          <a:latin typeface="微软雅黑" pitchFamily="34" charset="-122"/>
                          <a:ea typeface="微软雅黑" pitchFamily="34" charset="-122"/>
                          <a:cs typeface="+mn-cs"/>
                        </a:rPr>
                        <a:t>少公司注册</a:t>
                      </a:r>
                      <a:r>
                        <a:rPr kumimoji="0" lang="zh-CN" altLang="en-US" sz="1800" b="0" i="0" u="none" strike="noStrike" kern="1200" cap="none" normalizeH="0" baseline="0" dirty="0" smtClean="0">
                          <a:ln>
                            <a:noFill/>
                          </a:ln>
                          <a:solidFill>
                            <a:srgbClr val="C00000"/>
                          </a:solidFill>
                          <a:effectLst/>
                          <a:latin typeface="微软雅黑" pitchFamily="34" charset="-122"/>
                          <a:ea typeface="微软雅黑" pitchFamily="34" charset="-122"/>
                          <a:cs typeface="+mn-cs"/>
                        </a:rPr>
                        <a:t>资</a:t>
                      </a:r>
                      <a:r>
                        <a:rPr kumimoji="0" lang="zh-CN" altLang="en-US" sz="1800" b="0" i="0" u="none" strike="noStrike" kern="1200" cap="none" normalizeH="0" baseline="0" dirty="0" smtClean="0">
                          <a:ln>
                            <a:noFill/>
                          </a:ln>
                          <a:solidFill>
                            <a:srgbClr val="000000"/>
                          </a:solidFill>
                          <a:effectLst/>
                          <a:latin typeface="微软雅黑" pitchFamily="34" charset="-122"/>
                          <a:ea typeface="微软雅黑" pitchFamily="34" charset="-122"/>
                          <a:cs typeface="+mn-cs"/>
                        </a:rPr>
                        <a:t>本；</a:t>
                      </a:r>
                      <a:endParaRPr kumimoji="0" lang="en-US" altLang="zh-CN" sz="1800" b="0" i="0" u="none" strike="noStrike" kern="1200" cap="none" normalizeH="0" baseline="0" dirty="0" smtClean="0">
                        <a:ln>
                          <a:noFill/>
                        </a:ln>
                        <a:solidFill>
                          <a:srgbClr val="000000"/>
                        </a:solidFill>
                        <a:effectLst/>
                        <a:latin typeface="微软雅黑" pitchFamily="34" charset="-122"/>
                        <a:ea typeface="微软雅黑" pitchFamily="34" charset="-122"/>
                        <a:cs typeface="+mn-cs"/>
                      </a:endParaRPr>
                    </a:p>
                  </a:txBody>
                  <a:tcPr marL="68585" marR="6858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Tx/>
                        <a:buNone/>
                      </a:pPr>
                      <a:r>
                        <a:rPr kumimoji="0" lang="zh-CN" altLang="en-US" sz="1800" b="0" i="0" u="none" strike="noStrike" kern="1200" cap="none" normalizeH="0" baseline="0" dirty="0" smtClean="0">
                          <a:ln>
                            <a:noFill/>
                          </a:ln>
                          <a:solidFill>
                            <a:srgbClr val="000000"/>
                          </a:solidFill>
                          <a:effectLst/>
                          <a:latin typeface="微软雅黑" pitchFamily="34" charset="-122"/>
                          <a:ea typeface="微软雅黑" pitchFamily="34" charset="-122"/>
                          <a:cs typeface="+mn-cs"/>
                        </a:rPr>
                        <a:t>①应经股东大会特别决议通过；</a:t>
                      </a:r>
                    </a:p>
                    <a:p>
                      <a:pPr marL="0" marR="0" lvl="0" indent="0" algn="l" defTabSz="914400" rtl="0" eaLnBrk="1" fontAlgn="base" latinLnBrk="0" hangingPunct="1">
                        <a:lnSpc>
                          <a:spcPct val="120000"/>
                        </a:lnSpc>
                        <a:spcBef>
                          <a:spcPct val="0"/>
                        </a:spcBef>
                        <a:spcAft>
                          <a:spcPct val="0"/>
                        </a:spcAft>
                        <a:buClrTx/>
                        <a:buSzTx/>
                        <a:buFontTx/>
                        <a:buNone/>
                      </a:pPr>
                      <a:r>
                        <a:rPr kumimoji="0" lang="zh-CN" altLang="en-US" sz="1800" b="0" i="0" u="none" strike="noStrike" kern="1200" cap="none" normalizeH="0" baseline="0" dirty="0" smtClean="0">
                          <a:ln>
                            <a:noFill/>
                          </a:ln>
                          <a:solidFill>
                            <a:srgbClr val="000000"/>
                          </a:solidFill>
                          <a:effectLst/>
                          <a:latin typeface="微软雅黑" pitchFamily="34" charset="-122"/>
                          <a:ea typeface="微软雅黑" pitchFamily="34" charset="-122"/>
                          <a:cs typeface="+mn-cs"/>
                        </a:rPr>
                        <a:t>②应自收购之日起</a:t>
                      </a:r>
                      <a:r>
                        <a:rPr kumimoji="0" lang="en-US" altLang="zh-CN" sz="1800" b="0" i="0" u="none" strike="noStrike" kern="1200" cap="none" normalizeH="0" baseline="0" dirty="0" smtClean="0">
                          <a:ln>
                            <a:noFill/>
                          </a:ln>
                          <a:solidFill>
                            <a:srgbClr val="000000"/>
                          </a:solidFill>
                          <a:effectLst/>
                          <a:latin typeface="微软雅黑" pitchFamily="34" charset="-122"/>
                          <a:ea typeface="微软雅黑" pitchFamily="34" charset="-122"/>
                          <a:cs typeface="+mn-cs"/>
                        </a:rPr>
                        <a:t>10</a:t>
                      </a:r>
                      <a:r>
                        <a:rPr kumimoji="0" lang="zh-CN" altLang="en-US" sz="1800" b="0" i="0" u="none" strike="noStrike" kern="1200" cap="none" normalizeH="0" baseline="0" dirty="0" smtClean="0">
                          <a:ln>
                            <a:noFill/>
                          </a:ln>
                          <a:solidFill>
                            <a:srgbClr val="000000"/>
                          </a:solidFill>
                          <a:effectLst/>
                          <a:latin typeface="微软雅黑" pitchFamily="34" charset="-122"/>
                          <a:ea typeface="微软雅黑" pitchFamily="34" charset="-122"/>
                          <a:cs typeface="+mn-cs"/>
                        </a:rPr>
                        <a:t>日内注销</a:t>
                      </a:r>
                      <a:endParaRPr kumimoji="0" lang="en-US" altLang="zh-CN" sz="1800" b="0" i="0" u="none" strike="noStrike" kern="1200" cap="none" normalizeH="0" baseline="0" dirty="0" smtClean="0">
                        <a:ln>
                          <a:noFill/>
                        </a:ln>
                        <a:solidFill>
                          <a:srgbClr val="000000"/>
                        </a:solidFill>
                        <a:effectLst/>
                        <a:latin typeface="微软雅黑" pitchFamily="34" charset="-122"/>
                        <a:ea typeface="微软雅黑" pitchFamily="34" charset="-122"/>
                        <a:cs typeface="+mn-cs"/>
                      </a:endParaRPr>
                    </a:p>
                  </a:txBody>
                  <a:tcPr marL="68585" marR="6858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79363">
                <a:tc>
                  <a:txBody>
                    <a:bodyPr/>
                    <a:lstStyle/>
                    <a:p>
                      <a:pPr marL="0" marR="0" lvl="0" indent="0" algn="l" defTabSz="914400" rtl="0" eaLnBrk="1" fontAlgn="base" latinLnBrk="0" hangingPunct="1">
                        <a:lnSpc>
                          <a:spcPct val="120000"/>
                        </a:lnSpc>
                        <a:spcBef>
                          <a:spcPct val="0"/>
                        </a:spcBef>
                        <a:spcAft>
                          <a:spcPct val="0"/>
                        </a:spcAft>
                        <a:buClrTx/>
                        <a:buSzTx/>
                        <a:buFontTx/>
                        <a:buNone/>
                      </a:pPr>
                      <a:r>
                        <a:rPr kumimoji="0" lang="en-US" altLang="en-US" sz="1800" b="0" i="0" u="none" strike="noStrike" kern="1200" cap="none" normalizeH="0" baseline="0" dirty="0" smtClean="0">
                          <a:ln>
                            <a:noFill/>
                          </a:ln>
                          <a:solidFill>
                            <a:srgbClr val="C00000"/>
                          </a:solidFill>
                          <a:effectLst/>
                          <a:latin typeface="微软雅黑" pitchFamily="34" charset="-122"/>
                          <a:ea typeface="微软雅黑" pitchFamily="34" charset="-122"/>
                          <a:cs typeface="+mn-cs"/>
                        </a:rPr>
                        <a:t>②</a:t>
                      </a:r>
                      <a:r>
                        <a:rPr kumimoji="0" lang="zh-CN" altLang="en-US" sz="1800" b="0" i="0" u="none" strike="noStrike" kern="1200" cap="none" normalizeH="0" baseline="0" dirty="0" smtClean="0">
                          <a:ln>
                            <a:noFill/>
                          </a:ln>
                          <a:solidFill>
                            <a:srgbClr val="000000"/>
                          </a:solidFill>
                          <a:effectLst/>
                          <a:latin typeface="微软雅黑" pitchFamily="34" charset="-122"/>
                          <a:ea typeface="微软雅黑" pitchFamily="34" charset="-122"/>
                          <a:cs typeface="+mn-cs"/>
                        </a:rPr>
                        <a:t>与持有本公司股份的其他公司</a:t>
                      </a:r>
                      <a:r>
                        <a:rPr kumimoji="0" lang="zh-CN" altLang="en-US" sz="1800" b="0" i="0" u="none" strike="noStrike" kern="1200" cap="none" normalizeH="0" baseline="0" dirty="0" smtClean="0">
                          <a:ln>
                            <a:noFill/>
                          </a:ln>
                          <a:solidFill>
                            <a:srgbClr val="C00000"/>
                          </a:solidFill>
                          <a:effectLst/>
                          <a:latin typeface="微软雅黑" pitchFamily="34" charset="-122"/>
                          <a:ea typeface="微软雅黑" pitchFamily="34" charset="-122"/>
                          <a:cs typeface="+mn-cs"/>
                        </a:rPr>
                        <a:t>合并</a:t>
                      </a:r>
                      <a:r>
                        <a:rPr kumimoji="0" lang="zh-CN" altLang="en-US" sz="1800" b="0" i="0" u="none" strike="noStrike" kern="1200" cap="none" normalizeH="0" baseline="0" dirty="0" smtClean="0">
                          <a:ln>
                            <a:noFill/>
                          </a:ln>
                          <a:solidFill>
                            <a:srgbClr val="000000"/>
                          </a:solidFill>
                          <a:effectLst/>
                          <a:latin typeface="微软雅黑" pitchFamily="34" charset="-122"/>
                          <a:ea typeface="微软雅黑" pitchFamily="34" charset="-122"/>
                          <a:cs typeface="+mn-cs"/>
                        </a:rPr>
                        <a:t>；</a:t>
                      </a:r>
                    </a:p>
                    <a:p>
                      <a:pPr marL="0" marR="0" lvl="0" indent="0" algn="l" defTabSz="914400" rtl="0" eaLnBrk="1" fontAlgn="base" latinLnBrk="0" hangingPunct="1">
                        <a:lnSpc>
                          <a:spcPct val="120000"/>
                        </a:lnSpc>
                        <a:spcBef>
                          <a:spcPct val="0"/>
                        </a:spcBef>
                        <a:spcAft>
                          <a:spcPct val="0"/>
                        </a:spcAft>
                        <a:buClrTx/>
                        <a:buSzTx/>
                        <a:buFontTx/>
                        <a:buNone/>
                      </a:pPr>
                      <a:endParaRPr kumimoji="0" lang="zh-CN" altLang="en-US" sz="1800" b="0" i="0" u="none" strike="noStrike" kern="1200" cap="none" normalizeH="0" baseline="0" dirty="0" smtClean="0">
                        <a:ln>
                          <a:noFill/>
                        </a:ln>
                        <a:solidFill>
                          <a:srgbClr val="FFCC99"/>
                        </a:solidFill>
                        <a:effectLst/>
                        <a:latin typeface="微软雅黑" pitchFamily="34" charset="-122"/>
                        <a:ea typeface="微软雅黑" pitchFamily="34" charset="-122"/>
                        <a:cs typeface="+mn-cs"/>
                      </a:endParaRPr>
                    </a:p>
                  </a:txBody>
                  <a:tcPr marL="68585" marR="6858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Tx/>
                        <a:buNone/>
                      </a:pPr>
                      <a:r>
                        <a:rPr kumimoji="0" lang="zh-CN" altLang="en-US" sz="1800" b="0" i="0" u="none" strike="noStrike" kern="1200" cap="none" normalizeH="0" baseline="0" dirty="0" smtClean="0">
                          <a:ln>
                            <a:noFill/>
                          </a:ln>
                          <a:solidFill>
                            <a:srgbClr val="000000"/>
                          </a:solidFill>
                          <a:effectLst/>
                          <a:latin typeface="微软雅黑" pitchFamily="34" charset="-122"/>
                          <a:ea typeface="微软雅黑" pitchFamily="34" charset="-122"/>
                          <a:cs typeface="+mn-cs"/>
                        </a:rPr>
                        <a:t>①应经股东大会特别决议通过；</a:t>
                      </a:r>
                    </a:p>
                    <a:p>
                      <a:pPr marL="0" marR="0" lvl="0" indent="0" algn="l" defTabSz="914400" rtl="0" eaLnBrk="1" fontAlgn="base" latinLnBrk="0" hangingPunct="1">
                        <a:lnSpc>
                          <a:spcPct val="120000"/>
                        </a:lnSpc>
                        <a:spcBef>
                          <a:spcPct val="0"/>
                        </a:spcBef>
                        <a:spcAft>
                          <a:spcPct val="0"/>
                        </a:spcAft>
                        <a:buClrTx/>
                        <a:buSzTx/>
                        <a:buFontTx/>
                        <a:buNone/>
                      </a:pPr>
                      <a:r>
                        <a:rPr kumimoji="0" lang="zh-CN" altLang="en-US" sz="1800" b="0" i="0" u="none" strike="noStrike" kern="1200" cap="none" normalizeH="0" baseline="0" dirty="0" smtClean="0">
                          <a:ln>
                            <a:noFill/>
                          </a:ln>
                          <a:solidFill>
                            <a:srgbClr val="000000"/>
                          </a:solidFill>
                          <a:effectLst/>
                          <a:latin typeface="微软雅黑" pitchFamily="34" charset="-122"/>
                          <a:ea typeface="微软雅黑" pitchFamily="34" charset="-122"/>
                          <a:cs typeface="+mn-cs"/>
                        </a:rPr>
                        <a:t>②应当在</a:t>
                      </a:r>
                      <a:r>
                        <a:rPr kumimoji="0" lang="en-US" altLang="zh-CN" sz="1800" b="0" i="0" u="none" strike="noStrike" kern="1200" cap="none" normalizeH="0" baseline="0" dirty="0" smtClean="0">
                          <a:ln>
                            <a:noFill/>
                          </a:ln>
                          <a:solidFill>
                            <a:srgbClr val="000000"/>
                          </a:solidFill>
                          <a:effectLst/>
                          <a:latin typeface="微软雅黑" pitchFamily="34" charset="-122"/>
                          <a:ea typeface="微软雅黑" pitchFamily="34" charset="-122"/>
                          <a:cs typeface="+mn-cs"/>
                        </a:rPr>
                        <a:t>6</a:t>
                      </a:r>
                      <a:r>
                        <a:rPr kumimoji="0" lang="zh-CN" altLang="en-US" sz="1800" b="0" i="0" u="none" strike="noStrike" kern="1200" cap="none" normalizeH="0" baseline="0" dirty="0" smtClean="0">
                          <a:ln>
                            <a:noFill/>
                          </a:ln>
                          <a:solidFill>
                            <a:srgbClr val="000000"/>
                          </a:solidFill>
                          <a:effectLst/>
                          <a:latin typeface="微软雅黑" pitchFamily="34" charset="-122"/>
                          <a:ea typeface="微软雅黑" pitchFamily="34" charset="-122"/>
                          <a:cs typeface="+mn-cs"/>
                        </a:rPr>
                        <a:t>个月内转让或者注销</a:t>
                      </a:r>
                    </a:p>
                  </a:txBody>
                  <a:tcPr marL="68585" marR="6858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199726">
                <a:tc>
                  <a:txBody>
                    <a:bodyPr/>
                    <a:lstStyle/>
                    <a:p>
                      <a:pPr marL="0" marR="0" lvl="0" indent="0" algn="l" defTabSz="914400" rtl="0" eaLnBrk="1" fontAlgn="base" latinLnBrk="0" hangingPunct="1">
                        <a:lnSpc>
                          <a:spcPct val="120000"/>
                        </a:lnSpc>
                        <a:spcBef>
                          <a:spcPct val="0"/>
                        </a:spcBef>
                        <a:spcAft>
                          <a:spcPct val="0"/>
                        </a:spcAft>
                        <a:buClrTx/>
                        <a:buSzTx/>
                        <a:buFontTx/>
                        <a:buNone/>
                        <a:defRPr/>
                      </a:pPr>
                      <a:r>
                        <a:rPr kumimoji="0" lang="zh-CN" altLang="en-US" sz="1800" b="0" i="0" u="none" strike="noStrike" kern="1200" cap="none" normalizeH="0" baseline="0" dirty="0" smtClean="0">
                          <a:ln>
                            <a:noFill/>
                          </a:ln>
                          <a:solidFill>
                            <a:srgbClr val="C00000"/>
                          </a:solidFill>
                          <a:effectLst/>
                          <a:latin typeface="微软雅黑" pitchFamily="34" charset="-122"/>
                          <a:ea typeface="微软雅黑" pitchFamily="34" charset="-122"/>
                          <a:cs typeface="+mn-cs"/>
                        </a:rPr>
                        <a:t>③股东</a:t>
                      </a:r>
                      <a:r>
                        <a:rPr kumimoji="0" lang="zh-CN" altLang="en-US" sz="1800" b="0" i="0" u="none" strike="noStrike" kern="1200" cap="none" normalizeH="0" baseline="0" dirty="0" smtClean="0">
                          <a:ln>
                            <a:noFill/>
                          </a:ln>
                          <a:solidFill>
                            <a:srgbClr val="000000"/>
                          </a:solidFill>
                          <a:effectLst/>
                          <a:latin typeface="微软雅黑" pitchFamily="34" charset="-122"/>
                          <a:ea typeface="微软雅黑" pitchFamily="34" charset="-122"/>
                          <a:cs typeface="+mn-cs"/>
                        </a:rPr>
                        <a:t>因对股东大会作出的公司合并、分立决议持异议，要求公司收购其股份的。</a:t>
                      </a:r>
                    </a:p>
                  </a:txBody>
                  <a:tcPr marL="68585" marR="6858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Tx/>
                        <a:buNone/>
                      </a:pPr>
                      <a:r>
                        <a:rPr kumimoji="0" lang="zh-CN" altLang="en-US" sz="1800" b="0" i="0" u="none" strike="noStrike" kern="1200" cap="none" normalizeH="0" baseline="0" dirty="0" smtClean="0">
                          <a:ln>
                            <a:noFill/>
                          </a:ln>
                          <a:solidFill>
                            <a:srgbClr val="000000"/>
                          </a:solidFill>
                          <a:effectLst/>
                          <a:latin typeface="微软雅黑" pitchFamily="34" charset="-122"/>
                          <a:ea typeface="微软雅黑" pitchFamily="34" charset="-122"/>
                          <a:cs typeface="+mn-cs"/>
                        </a:rPr>
                        <a:t>应当在</a:t>
                      </a:r>
                      <a:r>
                        <a:rPr kumimoji="0" lang="en-US" altLang="zh-CN" sz="1800" b="0" i="0" u="none" strike="noStrike" kern="1200" cap="none" normalizeH="0" baseline="0" dirty="0" smtClean="0">
                          <a:ln>
                            <a:noFill/>
                          </a:ln>
                          <a:solidFill>
                            <a:srgbClr val="000000"/>
                          </a:solidFill>
                          <a:effectLst/>
                          <a:latin typeface="微软雅黑" pitchFamily="34" charset="-122"/>
                          <a:ea typeface="微软雅黑" pitchFamily="34" charset="-122"/>
                          <a:cs typeface="+mn-cs"/>
                        </a:rPr>
                        <a:t>6</a:t>
                      </a:r>
                      <a:r>
                        <a:rPr kumimoji="0" lang="zh-CN" altLang="en-US" sz="1800" b="0" i="0" u="none" strike="noStrike" kern="1200" cap="none" normalizeH="0" baseline="0" dirty="0" smtClean="0">
                          <a:ln>
                            <a:noFill/>
                          </a:ln>
                          <a:solidFill>
                            <a:srgbClr val="000000"/>
                          </a:solidFill>
                          <a:effectLst/>
                          <a:latin typeface="微软雅黑" pitchFamily="34" charset="-122"/>
                          <a:ea typeface="微软雅黑" pitchFamily="34" charset="-122"/>
                          <a:cs typeface="+mn-cs"/>
                        </a:rPr>
                        <a:t>个月内转让或者注销</a:t>
                      </a:r>
                      <a:endParaRPr kumimoji="0" lang="en-US" altLang="zh-CN" sz="1800" b="0" i="0" u="none" strike="noStrike" kern="1200" cap="none" normalizeH="0" baseline="0" dirty="0" smtClean="0">
                        <a:ln>
                          <a:noFill/>
                        </a:ln>
                        <a:solidFill>
                          <a:srgbClr val="000000"/>
                        </a:solidFill>
                        <a:effectLst/>
                        <a:latin typeface="微软雅黑" pitchFamily="34" charset="-122"/>
                        <a:ea typeface="微软雅黑" pitchFamily="34" charset="-122"/>
                        <a:cs typeface="+mn-cs"/>
                      </a:endParaRPr>
                    </a:p>
                  </a:txBody>
                  <a:tcPr marL="68585" marR="6858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4276955741"/>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sz="quarter" idx="10"/>
          </p:nvPr>
        </p:nvSpPr>
        <p:spPr/>
        <p:txBody>
          <a:bodyPr/>
          <a:lstStyle/>
          <a:p>
            <a:pPr indent="540000" eaLnBrk="1" hangingPunct="1">
              <a:lnSpc>
                <a:spcPct val="140000"/>
              </a:lnSpc>
              <a:spcBef>
                <a:spcPts val="0"/>
              </a:spcBef>
              <a:spcAft>
                <a:spcPts val="0"/>
              </a:spcAft>
            </a:pPr>
            <a:endParaRPr lang="en-US" altLang="zh-CN" sz="2000" b="0" dirty="0" smtClean="0">
              <a:latin typeface="微软雅黑" pitchFamily="34" charset="-122"/>
              <a:ea typeface="微软雅黑" pitchFamily="34" charset="-122"/>
            </a:endParaRPr>
          </a:p>
          <a:p>
            <a:pPr indent="540000" eaLnBrk="1" hangingPunct="1">
              <a:lnSpc>
                <a:spcPct val="140000"/>
              </a:lnSpc>
              <a:spcBef>
                <a:spcPts val="0"/>
              </a:spcBef>
              <a:spcAft>
                <a:spcPts val="0"/>
              </a:spcAft>
            </a:pPr>
            <a:endParaRPr lang="en-US" altLang="zh-CN" sz="2000" b="0" dirty="0">
              <a:latin typeface="微软雅黑" pitchFamily="34" charset="-122"/>
              <a:ea typeface="微软雅黑" pitchFamily="34" charset="-122"/>
            </a:endParaRPr>
          </a:p>
          <a:p>
            <a:pPr indent="540000" eaLnBrk="1" hangingPunct="1">
              <a:lnSpc>
                <a:spcPct val="140000"/>
              </a:lnSpc>
              <a:spcBef>
                <a:spcPts val="0"/>
              </a:spcBef>
              <a:spcAft>
                <a:spcPts val="0"/>
              </a:spcAft>
            </a:pPr>
            <a:endParaRPr lang="en-US" altLang="zh-CN" sz="2000" b="0" dirty="0" smtClean="0">
              <a:latin typeface="微软雅黑" pitchFamily="34" charset="-122"/>
              <a:ea typeface="微软雅黑" pitchFamily="34" charset="-122"/>
            </a:endParaRPr>
          </a:p>
          <a:p>
            <a:pPr indent="540000" eaLnBrk="1" hangingPunct="1">
              <a:lnSpc>
                <a:spcPct val="140000"/>
              </a:lnSpc>
              <a:spcBef>
                <a:spcPts val="0"/>
              </a:spcBef>
              <a:spcAft>
                <a:spcPts val="0"/>
              </a:spcAft>
            </a:pPr>
            <a:endParaRPr lang="en-US" altLang="zh-CN" sz="2000" b="0" dirty="0">
              <a:latin typeface="微软雅黑" pitchFamily="34" charset="-122"/>
              <a:ea typeface="微软雅黑" pitchFamily="34" charset="-122"/>
            </a:endParaRPr>
          </a:p>
          <a:p>
            <a:pPr indent="540000" eaLnBrk="1" hangingPunct="1">
              <a:lnSpc>
                <a:spcPct val="140000"/>
              </a:lnSpc>
              <a:spcBef>
                <a:spcPts val="0"/>
              </a:spcBef>
              <a:spcAft>
                <a:spcPts val="0"/>
              </a:spcAft>
            </a:pPr>
            <a:endParaRPr lang="en-US" altLang="zh-CN" sz="2000" b="0" dirty="0" smtClean="0">
              <a:latin typeface="微软雅黑" pitchFamily="34" charset="-122"/>
              <a:ea typeface="微软雅黑" pitchFamily="34" charset="-122"/>
            </a:endParaRPr>
          </a:p>
          <a:p>
            <a:pPr indent="540000" eaLnBrk="1" hangingPunct="1">
              <a:lnSpc>
                <a:spcPct val="140000"/>
              </a:lnSpc>
              <a:spcBef>
                <a:spcPts val="0"/>
              </a:spcBef>
              <a:spcAft>
                <a:spcPts val="0"/>
              </a:spcAft>
            </a:pPr>
            <a:endParaRPr lang="en-US" altLang="zh-CN" sz="2000" b="0" dirty="0">
              <a:latin typeface="微软雅黑" pitchFamily="34" charset="-122"/>
              <a:ea typeface="微软雅黑" pitchFamily="34" charset="-122"/>
            </a:endParaRPr>
          </a:p>
          <a:p>
            <a:pPr indent="540000" eaLnBrk="1" hangingPunct="1">
              <a:lnSpc>
                <a:spcPct val="140000"/>
              </a:lnSpc>
              <a:spcBef>
                <a:spcPts val="0"/>
              </a:spcBef>
              <a:spcAft>
                <a:spcPts val="0"/>
              </a:spcAft>
            </a:pPr>
            <a:endParaRPr lang="en-US" altLang="zh-CN" sz="2000" b="0" dirty="0" smtClean="0">
              <a:latin typeface="微软雅黑" pitchFamily="34" charset="-122"/>
              <a:ea typeface="微软雅黑" pitchFamily="34" charset="-122"/>
            </a:endParaRPr>
          </a:p>
          <a:p>
            <a:pPr indent="540000" eaLnBrk="1" hangingPunct="1">
              <a:lnSpc>
                <a:spcPct val="140000"/>
              </a:lnSpc>
              <a:spcBef>
                <a:spcPts val="0"/>
              </a:spcBef>
              <a:spcAft>
                <a:spcPts val="0"/>
              </a:spcAft>
            </a:pPr>
            <a:r>
              <a:rPr lang="zh-CN" altLang="en-US" sz="2000" b="0" dirty="0">
                <a:solidFill>
                  <a:srgbClr val="C00000"/>
                </a:solidFill>
                <a:latin typeface="微软雅黑" pitchFamily="34" charset="-122"/>
                <a:ea typeface="微软雅黑" pitchFamily="34" charset="-122"/>
              </a:rPr>
              <a:t>* 公司不得接受本公司的股票作为质押权的标的</a:t>
            </a:r>
          </a:p>
          <a:p>
            <a:pPr indent="540000" eaLnBrk="1" hangingPunct="1">
              <a:lnSpc>
                <a:spcPct val="140000"/>
              </a:lnSpc>
              <a:spcBef>
                <a:spcPts val="0"/>
              </a:spcBef>
              <a:spcAft>
                <a:spcPts val="0"/>
              </a:spcAft>
            </a:pPr>
            <a:endParaRPr lang="zh-CN" altLang="en-US" sz="2000" b="0" dirty="0">
              <a:latin typeface="微软雅黑" pitchFamily="34" charset="-122"/>
              <a:ea typeface="微软雅黑" pitchFamily="34" charset="-122"/>
            </a:endParaRPr>
          </a:p>
        </p:txBody>
      </p:sp>
      <p:graphicFrame>
        <p:nvGraphicFramePr>
          <p:cNvPr id="3" name="表格 2"/>
          <p:cNvGraphicFramePr>
            <a:graphicFrameLocks noGrp="1"/>
          </p:cNvGraphicFramePr>
          <p:nvPr>
            <p:extLst/>
          </p:nvPr>
        </p:nvGraphicFramePr>
        <p:xfrm>
          <a:off x="587396" y="928266"/>
          <a:ext cx="7985132" cy="2739167"/>
        </p:xfrm>
        <a:graphic>
          <a:graphicData uri="http://schemas.openxmlformats.org/drawingml/2006/table">
            <a:tbl>
              <a:tblPr/>
              <a:tblGrid>
                <a:gridCol w="3168352">
                  <a:extLst>
                    <a:ext uri="{9D8B030D-6E8A-4147-A177-3AD203B41FA5}">
                      <a16:colId xmlns:a16="http://schemas.microsoft.com/office/drawing/2014/main" xmlns="" val="20000"/>
                    </a:ext>
                  </a:extLst>
                </a:gridCol>
                <a:gridCol w="4816780">
                  <a:extLst>
                    <a:ext uri="{9D8B030D-6E8A-4147-A177-3AD203B41FA5}">
                      <a16:colId xmlns:a16="http://schemas.microsoft.com/office/drawing/2014/main" xmlns="" val="20001"/>
                    </a:ext>
                  </a:extLst>
                </a:gridCol>
              </a:tblGrid>
              <a:tr h="295512">
                <a:tc>
                  <a:txBody>
                    <a:bodyPr/>
                    <a:lstStyle/>
                    <a:p>
                      <a:pPr marL="0" marR="0" lvl="0" indent="0" algn="ctr" defTabSz="914400" rtl="0" eaLnBrk="1" fontAlgn="base" latinLnBrk="0" hangingPunct="1">
                        <a:lnSpc>
                          <a:spcPct val="120000"/>
                        </a:lnSpc>
                        <a:spcBef>
                          <a:spcPct val="0"/>
                        </a:spcBef>
                        <a:spcAft>
                          <a:spcPct val="0"/>
                        </a:spcAft>
                        <a:buClrTx/>
                        <a:buSzTx/>
                        <a:buFontTx/>
                        <a:buNone/>
                      </a:pPr>
                      <a:r>
                        <a:rPr kumimoji="0" lang="zh-CN" altLang="en-US" sz="1800" b="0" i="0" u="none" strike="noStrike" kern="1200" cap="none" normalizeH="0" baseline="0" dirty="0" smtClean="0">
                          <a:ln>
                            <a:noFill/>
                          </a:ln>
                          <a:solidFill>
                            <a:srgbClr val="C00000"/>
                          </a:solidFill>
                          <a:effectLst/>
                          <a:latin typeface="微软雅黑" pitchFamily="34" charset="-122"/>
                          <a:ea typeface="微软雅黑" pitchFamily="34" charset="-122"/>
                          <a:cs typeface="+mn-cs"/>
                        </a:rPr>
                        <a:t>回购情形</a:t>
                      </a:r>
                    </a:p>
                  </a:txBody>
                  <a:tcPr marL="68585" marR="6858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pPr>
                      <a:r>
                        <a:rPr kumimoji="0" lang="zh-CN" altLang="en-US" sz="1800" b="0" i="0" u="none" strike="noStrike" kern="1200" cap="none" normalizeH="0" baseline="0" dirty="0" smtClean="0">
                          <a:ln>
                            <a:noFill/>
                          </a:ln>
                          <a:solidFill>
                            <a:srgbClr val="C00000"/>
                          </a:solidFill>
                          <a:effectLst/>
                          <a:latin typeface="微软雅黑" pitchFamily="34" charset="-122"/>
                          <a:ea typeface="微软雅黑" pitchFamily="34" charset="-122"/>
                          <a:cs typeface="+mn-cs"/>
                        </a:rPr>
                        <a:t>回购规则</a:t>
                      </a:r>
                    </a:p>
                  </a:txBody>
                  <a:tcPr marL="68585" marR="6858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591025">
                <a:tc>
                  <a:txBody>
                    <a:bodyPr/>
                    <a:lstStyle/>
                    <a:p>
                      <a:pPr marL="0" marR="0" lvl="0" indent="0" algn="l" defTabSz="914400" rtl="0" eaLnBrk="1" fontAlgn="base" latinLnBrk="0" hangingPunct="1">
                        <a:lnSpc>
                          <a:spcPct val="120000"/>
                        </a:lnSpc>
                        <a:spcBef>
                          <a:spcPct val="0"/>
                        </a:spcBef>
                        <a:spcAft>
                          <a:spcPct val="0"/>
                        </a:spcAft>
                        <a:buClrTx/>
                        <a:buSzTx/>
                        <a:buFontTx/>
                        <a:buNone/>
                        <a:defRPr/>
                      </a:pPr>
                      <a:r>
                        <a:rPr kumimoji="0" lang="zh-CN" altLang="en-US" sz="1800" b="0" i="0" u="none" strike="noStrike" kern="1200" cap="none" normalizeH="0" baseline="0" dirty="0" smtClean="0">
                          <a:ln>
                            <a:noFill/>
                          </a:ln>
                          <a:solidFill>
                            <a:srgbClr val="000000"/>
                          </a:solidFill>
                          <a:effectLst/>
                          <a:latin typeface="微软雅黑" pitchFamily="34" charset="-122"/>
                          <a:ea typeface="微软雅黑" pitchFamily="34" charset="-122"/>
                          <a:cs typeface="+mn-cs"/>
                        </a:rPr>
                        <a:t>④将股份用于</a:t>
                      </a:r>
                      <a:r>
                        <a:rPr kumimoji="0" lang="zh-CN" altLang="en-US" sz="1800" b="0" i="0" u="none" strike="noStrike" kern="1200" cap="none" normalizeH="0" baseline="0" dirty="0" smtClean="0">
                          <a:ln>
                            <a:noFill/>
                          </a:ln>
                          <a:solidFill>
                            <a:srgbClr val="C00000"/>
                          </a:solidFill>
                          <a:effectLst/>
                          <a:latin typeface="微软雅黑" pitchFamily="34" charset="-122"/>
                          <a:ea typeface="微软雅黑" pitchFamily="34" charset="-122"/>
                          <a:cs typeface="+mn-cs"/>
                        </a:rPr>
                        <a:t>员工持股</a:t>
                      </a:r>
                      <a:r>
                        <a:rPr kumimoji="0" lang="zh-CN" altLang="en-US" sz="1800" b="0" i="0" u="none" strike="noStrike" kern="1200" cap="none" normalizeH="0" baseline="0" dirty="0" smtClean="0">
                          <a:ln>
                            <a:noFill/>
                          </a:ln>
                          <a:solidFill>
                            <a:srgbClr val="000000"/>
                          </a:solidFill>
                          <a:effectLst/>
                          <a:latin typeface="微软雅黑" pitchFamily="34" charset="-122"/>
                          <a:ea typeface="微软雅黑" pitchFamily="34" charset="-122"/>
                          <a:cs typeface="+mn-cs"/>
                        </a:rPr>
                        <a:t>计划或者</a:t>
                      </a:r>
                      <a:r>
                        <a:rPr kumimoji="0" lang="zh-CN" altLang="en-US" sz="1800" b="0" i="0" u="none" strike="noStrike" kern="1200" cap="none" normalizeH="0" baseline="0" dirty="0" smtClean="0">
                          <a:ln>
                            <a:noFill/>
                          </a:ln>
                          <a:solidFill>
                            <a:srgbClr val="C00000"/>
                          </a:solidFill>
                          <a:effectLst/>
                          <a:latin typeface="微软雅黑" pitchFamily="34" charset="-122"/>
                          <a:ea typeface="微软雅黑" pitchFamily="34" charset="-122"/>
                          <a:cs typeface="+mn-cs"/>
                        </a:rPr>
                        <a:t>股权激励</a:t>
                      </a:r>
                    </a:p>
                  </a:txBody>
                  <a:tcPr marL="68585" marR="6858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1" fontAlgn="base" latinLnBrk="0" hangingPunct="1">
                        <a:lnSpc>
                          <a:spcPct val="120000"/>
                        </a:lnSpc>
                        <a:spcBef>
                          <a:spcPct val="0"/>
                        </a:spcBef>
                        <a:spcAft>
                          <a:spcPct val="0"/>
                        </a:spcAft>
                        <a:buClrTx/>
                        <a:buSzTx/>
                        <a:buFontTx/>
                        <a:buNone/>
                      </a:pPr>
                      <a:r>
                        <a:rPr kumimoji="0" lang="zh-CN" altLang="en-US" sz="1800" b="0" i="0" u="none" strike="noStrike" kern="1200" cap="none" normalizeH="0" baseline="0" dirty="0" smtClean="0">
                          <a:ln>
                            <a:noFill/>
                          </a:ln>
                          <a:solidFill>
                            <a:srgbClr val="000000"/>
                          </a:solidFill>
                          <a:effectLst/>
                          <a:latin typeface="微软雅黑" pitchFamily="34" charset="-122"/>
                          <a:ea typeface="微软雅黑" pitchFamily="34" charset="-122"/>
                          <a:cs typeface="+mn-cs"/>
                        </a:rPr>
                        <a:t>①经股东大会决议通过（也可依照公司章程规定或股东大会授权，经</a:t>
                      </a:r>
                      <a:r>
                        <a:rPr kumimoji="0" lang="en-US" altLang="zh-CN" sz="1800" b="0" i="0" u="none" strike="noStrike" kern="1200" cap="none" normalizeH="0" baseline="0" dirty="0" smtClean="0">
                          <a:ln>
                            <a:noFill/>
                          </a:ln>
                          <a:solidFill>
                            <a:srgbClr val="000000"/>
                          </a:solidFill>
                          <a:effectLst/>
                          <a:latin typeface="微软雅黑" pitchFamily="34" charset="-122"/>
                          <a:ea typeface="微软雅黑" pitchFamily="34" charset="-122"/>
                          <a:cs typeface="+mn-cs"/>
                        </a:rPr>
                        <a:t>2/3</a:t>
                      </a:r>
                      <a:r>
                        <a:rPr kumimoji="0" lang="zh-CN" altLang="en-US" sz="1800" b="0" i="0" u="none" strike="noStrike" kern="1200" cap="none" normalizeH="0" baseline="0" dirty="0" smtClean="0">
                          <a:ln>
                            <a:noFill/>
                          </a:ln>
                          <a:solidFill>
                            <a:srgbClr val="000000"/>
                          </a:solidFill>
                          <a:effectLst/>
                          <a:latin typeface="微软雅黑" pitchFamily="34" charset="-122"/>
                          <a:ea typeface="微软雅黑" pitchFamily="34" charset="-122"/>
                          <a:cs typeface="+mn-cs"/>
                        </a:rPr>
                        <a:t>以上董事出席的董事会会议决议）；</a:t>
                      </a:r>
                      <a:endParaRPr kumimoji="0" lang="en-US" altLang="zh-CN" sz="1800" b="0" i="0" u="none" strike="noStrike" kern="1200" cap="none" normalizeH="0" baseline="0" dirty="0" smtClean="0">
                        <a:ln>
                          <a:noFill/>
                        </a:ln>
                        <a:solidFill>
                          <a:srgbClr val="000000"/>
                        </a:solidFill>
                        <a:effectLst/>
                        <a:latin typeface="微软雅黑" pitchFamily="34" charset="-122"/>
                        <a:ea typeface="微软雅黑" pitchFamily="34" charset="-122"/>
                        <a:cs typeface="+mn-cs"/>
                      </a:endParaRPr>
                    </a:p>
                    <a:p>
                      <a:pPr marL="0" marR="0" lvl="0" indent="0" algn="l" defTabSz="914400" rtl="0" eaLnBrk="1" fontAlgn="base" latinLnBrk="0" hangingPunct="1">
                        <a:lnSpc>
                          <a:spcPct val="120000"/>
                        </a:lnSpc>
                        <a:spcBef>
                          <a:spcPct val="0"/>
                        </a:spcBef>
                        <a:spcAft>
                          <a:spcPct val="0"/>
                        </a:spcAft>
                        <a:buClrTx/>
                        <a:buSzTx/>
                        <a:buFontTx/>
                        <a:buNone/>
                      </a:pPr>
                      <a:r>
                        <a:rPr kumimoji="0" lang="zh-CN" altLang="en-US" sz="1800" b="0" i="0" u="none" strike="noStrike" kern="1200" cap="none" normalizeH="0" baseline="0" dirty="0" smtClean="0">
                          <a:ln>
                            <a:noFill/>
                          </a:ln>
                          <a:solidFill>
                            <a:srgbClr val="000000"/>
                          </a:solidFill>
                          <a:effectLst/>
                          <a:latin typeface="微软雅黑" pitchFamily="34" charset="-122"/>
                          <a:ea typeface="微软雅黑" pitchFamily="34" charset="-122"/>
                          <a:cs typeface="+mn-cs"/>
                        </a:rPr>
                        <a:t>②公司合计持有的本公司股份不得超过本公司已发行股份总额的</a:t>
                      </a:r>
                      <a:r>
                        <a:rPr kumimoji="0" lang="en-US" altLang="zh-CN" sz="1800" b="0" i="0" u="none" strike="noStrike" kern="1200" cap="none" normalizeH="0" baseline="0" dirty="0" smtClean="0">
                          <a:ln>
                            <a:noFill/>
                          </a:ln>
                          <a:solidFill>
                            <a:srgbClr val="000000"/>
                          </a:solidFill>
                          <a:effectLst/>
                          <a:latin typeface="微软雅黑" pitchFamily="34" charset="-122"/>
                          <a:ea typeface="微软雅黑" pitchFamily="34" charset="-122"/>
                          <a:cs typeface="+mn-cs"/>
                        </a:rPr>
                        <a:t>10%</a:t>
                      </a:r>
                      <a:r>
                        <a:rPr kumimoji="0" lang="zh-CN" altLang="en-US" sz="1800" b="0" i="0" u="none" strike="noStrike" kern="1200" cap="none" normalizeH="0" baseline="0" dirty="0" smtClean="0">
                          <a:ln>
                            <a:noFill/>
                          </a:ln>
                          <a:solidFill>
                            <a:srgbClr val="000000"/>
                          </a:solidFill>
                          <a:effectLst/>
                          <a:latin typeface="微软雅黑" pitchFamily="34" charset="-122"/>
                          <a:ea typeface="微软雅黑" pitchFamily="34" charset="-122"/>
                          <a:cs typeface="+mn-cs"/>
                        </a:rPr>
                        <a:t>；</a:t>
                      </a:r>
                    </a:p>
                    <a:p>
                      <a:pPr marL="0" marR="0" lvl="0" indent="0" algn="l" defTabSz="914400" rtl="0" eaLnBrk="1" fontAlgn="base" latinLnBrk="0" hangingPunct="1">
                        <a:lnSpc>
                          <a:spcPct val="120000"/>
                        </a:lnSpc>
                        <a:spcBef>
                          <a:spcPct val="0"/>
                        </a:spcBef>
                        <a:spcAft>
                          <a:spcPct val="0"/>
                        </a:spcAft>
                        <a:buClrTx/>
                        <a:buSzTx/>
                        <a:buFontTx/>
                        <a:buNone/>
                      </a:pPr>
                      <a:r>
                        <a:rPr kumimoji="0" lang="zh-CN" altLang="en-US" sz="1800" b="0" i="0" u="none" strike="noStrike" kern="1200" cap="none" normalizeH="0" baseline="0" dirty="0" smtClean="0">
                          <a:ln>
                            <a:noFill/>
                          </a:ln>
                          <a:solidFill>
                            <a:srgbClr val="000000"/>
                          </a:solidFill>
                          <a:effectLst/>
                          <a:latin typeface="微软雅黑" pitchFamily="34" charset="-122"/>
                          <a:ea typeface="微软雅黑" pitchFamily="34" charset="-122"/>
                          <a:cs typeface="+mn-cs"/>
                        </a:rPr>
                        <a:t>③</a:t>
                      </a:r>
                      <a:r>
                        <a:rPr kumimoji="0" lang="zh-CN" altLang="en-US" sz="1800" b="0" i="0" u="none" strike="noStrike" kern="1200" cap="none" normalizeH="0" baseline="0" dirty="0" smtClean="0">
                          <a:ln>
                            <a:noFill/>
                          </a:ln>
                          <a:solidFill>
                            <a:srgbClr val="C00000"/>
                          </a:solidFill>
                          <a:effectLst/>
                          <a:latin typeface="微软雅黑" pitchFamily="34" charset="-122"/>
                          <a:ea typeface="微软雅黑" pitchFamily="34" charset="-122"/>
                          <a:cs typeface="+mn-cs"/>
                        </a:rPr>
                        <a:t>上市公司</a:t>
                      </a:r>
                      <a:r>
                        <a:rPr kumimoji="0" lang="zh-CN" altLang="en-US" sz="1800" b="0" i="0" u="none" strike="noStrike" kern="1200" cap="none" normalizeH="0" baseline="0" dirty="0" smtClean="0">
                          <a:ln>
                            <a:noFill/>
                          </a:ln>
                          <a:solidFill>
                            <a:srgbClr val="000000"/>
                          </a:solidFill>
                          <a:effectLst/>
                          <a:latin typeface="微软雅黑" pitchFamily="34" charset="-122"/>
                          <a:ea typeface="微软雅黑" pitchFamily="34" charset="-122"/>
                          <a:cs typeface="+mn-cs"/>
                        </a:rPr>
                        <a:t>通过公开集中交易方式进行；</a:t>
                      </a:r>
                    </a:p>
                    <a:p>
                      <a:pPr marL="0" marR="0" lvl="0" indent="0" algn="l" defTabSz="914400" rtl="0" eaLnBrk="1" fontAlgn="base" latinLnBrk="0" hangingPunct="1">
                        <a:lnSpc>
                          <a:spcPct val="120000"/>
                        </a:lnSpc>
                        <a:spcBef>
                          <a:spcPct val="0"/>
                        </a:spcBef>
                        <a:spcAft>
                          <a:spcPct val="0"/>
                        </a:spcAft>
                        <a:buClrTx/>
                        <a:buSzTx/>
                        <a:buFontTx/>
                        <a:buNone/>
                      </a:pPr>
                      <a:r>
                        <a:rPr kumimoji="0" lang="zh-CN" altLang="en-US" sz="1800" b="0" i="0" u="none" strike="noStrike" kern="1200" cap="none" normalizeH="0" baseline="0" dirty="0" smtClean="0">
                          <a:ln>
                            <a:noFill/>
                          </a:ln>
                          <a:solidFill>
                            <a:srgbClr val="000000"/>
                          </a:solidFill>
                          <a:effectLst/>
                          <a:latin typeface="微软雅黑" pitchFamily="34" charset="-122"/>
                          <a:ea typeface="微软雅黑" pitchFamily="34" charset="-122"/>
                          <a:cs typeface="+mn-cs"/>
                        </a:rPr>
                        <a:t>④应当在</a:t>
                      </a:r>
                      <a:r>
                        <a:rPr kumimoji="0" lang="en-US" altLang="zh-CN" sz="1800" b="0" i="0" u="none" strike="noStrike" kern="1200" cap="none" normalizeH="0" baseline="0" dirty="0" smtClean="0">
                          <a:ln>
                            <a:noFill/>
                          </a:ln>
                          <a:solidFill>
                            <a:srgbClr val="000000"/>
                          </a:solidFill>
                          <a:effectLst/>
                          <a:latin typeface="微软雅黑" pitchFamily="34" charset="-122"/>
                          <a:ea typeface="微软雅黑" pitchFamily="34" charset="-122"/>
                          <a:cs typeface="+mn-cs"/>
                        </a:rPr>
                        <a:t>3</a:t>
                      </a:r>
                      <a:r>
                        <a:rPr kumimoji="0" lang="zh-CN" altLang="en-US" sz="1800" b="0" i="0" u="none" strike="noStrike" kern="1200" cap="none" normalizeH="0" baseline="0" dirty="0" smtClean="0">
                          <a:ln>
                            <a:noFill/>
                          </a:ln>
                          <a:solidFill>
                            <a:srgbClr val="000000"/>
                          </a:solidFill>
                          <a:effectLst/>
                          <a:latin typeface="微软雅黑" pitchFamily="34" charset="-122"/>
                          <a:ea typeface="微软雅黑" pitchFamily="34" charset="-122"/>
                          <a:cs typeface="+mn-cs"/>
                        </a:rPr>
                        <a:t>年内转让或者注销。</a:t>
                      </a:r>
                    </a:p>
                  </a:txBody>
                  <a:tcPr marL="68585" marR="6858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768332">
                <a:tc>
                  <a:txBody>
                    <a:bodyPr/>
                    <a:lstStyle/>
                    <a:p>
                      <a:pPr algn="l">
                        <a:lnSpc>
                          <a:spcPct val="120000"/>
                        </a:lnSpc>
                        <a:spcAft>
                          <a:spcPts val="0"/>
                        </a:spcAft>
                      </a:pPr>
                      <a:r>
                        <a:rPr kumimoji="0" lang="zh-CN" altLang="en-US" sz="1800" b="0" i="0" u="none" strike="noStrike" kern="1200" cap="none" normalizeH="0" baseline="0" dirty="0" smtClean="0">
                          <a:ln>
                            <a:noFill/>
                          </a:ln>
                          <a:solidFill>
                            <a:srgbClr val="000000"/>
                          </a:solidFill>
                          <a:effectLst/>
                          <a:latin typeface="微软雅黑" pitchFamily="34" charset="-122"/>
                          <a:ea typeface="微软雅黑" pitchFamily="34" charset="-122"/>
                          <a:cs typeface="+mn-cs"/>
                        </a:rPr>
                        <a:t>⑤</a:t>
                      </a:r>
                      <a:r>
                        <a:rPr kumimoji="0" lang="zh-CN" sz="1800" b="0" i="0" u="none" strike="noStrike" kern="1200" cap="none" normalizeH="0" baseline="0" dirty="0" smtClean="0">
                          <a:ln>
                            <a:noFill/>
                          </a:ln>
                          <a:solidFill>
                            <a:srgbClr val="000000"/>
                          </a:solidFill>
                          <a:effectLst/>
                          <a:latin typeface="微软雅黑" pitchFamily="34" charset="-122"/>
                          <a:ea typeface="微软雅黑" pitchFamily="34" charset="-122"/>
                          <a:cs typeface="+mn-cs"/>
                        </a:rPr>
                        <a:t>将</a:t>
                      </a:r>
                      <a:r>
                        <a:rPr kumimoji="0" lang="zh-CN" sz="1800" b="0" i="0" u="none" strike="noStrike" kern="1200" cap="none" normalizeH="0" baseline="0" dirty="0">
                          <a:ln>
                            <a:noFill/>
                          </a:ln>
                          <a:solidFill>
                            <a:srgbClr val="000000"/>
                          </a:solidFill>
                          <a:effectLst/>
                          <a:latin typeface="微软雅黑" pitchFamily="34" charset="-122"/>
                          <a:ea typeface="微软雅黑" pitchFamily="34" charset="-122"/>
                          <a:cs typeface="+mn-cs"/>
                        </a:rPr>
                        <a:t>股份用于</a:t>
                      </a:r>
                      <a:r>
                        <a:rPr kumimoji="0" lang="zh-CN" sz="1800" b="0" i="0" u="none" strike="noStrike" kern="1200" cap="none" normalizeH="0" baseline="0" dirty="0">
                          <a:ln>
                            <a:noFill/>
                          </a:ln>
                          <a:solidFill>
                            <a:srgbClr val="C00000"/>
                          </a:solidFill>
                          <a:effectLst/>
                          <a:latin typeface="微软雅黑" pitchFamily="34" charset="-122"/>
                          <a:ea typeface="微软雅黑" pitchFamily="34" charset="-122"/>
                          <a:cs typeface="+mn-cs"/>
                        </a:rPr>
                        <a:t>转换</a:t>
                      </a:r>
                      <a:r>
                        <a:rPr kumimoji="0" lang="zh-CN" sz="1800" b="0" i="0" u="none" strike="noStrike" kern="1200" cap="none" normalizeH="0" baseline="0" dirty="0">
                          <a:ln>
                            <a:noFill/>
                          </a:ln>
                          <a:solidFill>
                            <a:srgbClr val="000000"/>
                          </a:solidFill>
                          <a:effectLst/>
                          <a:latin typeface="微软雅黑" pitchFamily="34" charset="-122"/>
                          <a:ea typeface="微软雅黑" pitchFamily="34" charset="-122"/>
                          <a:cs typeface="+mn-cs"/>
                        </a:rPr>
                        <a:t>上市公司发行的</a:t>
                      </a:r>
                      <a:r>
                        <a:rPr kumimoji="0" lang="zh-CN" sz="1800" b="0" i="0" u="none" strike="noStrike" kern="1200" cap="none" normalizeH="0" baseline="0" dirty="0">
                          <a:ln>
                            <a:noFill/>
                          </a:ln>
                          <a:solidFill>
                            <a:srgbClr val="C00000"/>
                          </a:solidFill>
                          <a:effectLst/>
                          <a:latin typeface="微软雅黑" pitchFamily="34" charset="-122"/>
                          <a:ea typeface="微软雅黑" pitchFamily="34" charset="-122"/>
                          <a:cs typeface="+mn-cs"/>
                        </a:rPr>
                        <a:t>可转换</a:t>
                      </a:r>
                      <a:r>
                        <a:rPr kumimoji="0" lang="zh-CN" sz="1800" b="0" i="0" u="none" strike="noStrike" kern="1200" cap="none" normalizeH="0" baseline="0" dirty="0">
                          <a:ln>
                            <a:noFill/>
                          </a:ln>
                          <a:solidFill>
                            <a:srgbClr val="000000"/>
                          </a:solidFill>
                          <a:effectLst/>
                          <a:latin typeface="微软雅黑" pitchFamily="34" charset="-122"/>
                          <a:ea typeface="微软雅黑" pitchFamily="34" charset="-122"/>
                          <a:cs typeface="+mn-cs"/>
                        </a:rPr>
                        <a:t>为股票的</a:t>
                      </a:r>
                      <a:r>
                        <a:rPr kumimoji="0" lang="zh-CN" sz="1800" b="0" i="0" u="none" strike="noStrike" kern="1200" cap="none" normalizeH="0" baseline="0" dirty="0">
                          <a:ln>
                            <a:noFill/>
                          </a:ln>
                          <a:solidFill>
                            <a:srgbClr val="C00000"/>
                          </a:solidFill>
                          <a:effectLst/>
                          <a:latin typeface="微软雅黑" pitchFamily="34" charset="-122"/>
                          <a:ea typeface="微软雅黑" pitchFamily="34" charset="-122"/>
                          <a:cs typeface="+mn-cs"/>
                        </a:rPr>
                        <a:t>公司债券</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zh-CN"/>
                    </a:p>
                  </a:txBody>
                  <a:tcPr marL="68585" marR="6858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983283">
                <a:tc>
                  <a:txBody>
                    <a:bodyPr/>
                    <a:lstStyle/>
                    <a:p>
                      <a:pPr algn="l">
                        <a:lnSpc>
                          <a:spcPct val="120000"/>
                        </a:lnSpc>
                        <a:spcAft>
                          <a:spcPts val="0"/>
                        </a:spcAft>
                      </a:pPr>
                      <a:r>
                        <a:rPr kumimoji="0" lang="zh-CN" altLang="en-US" sz="1800" b="0" i="0" u="none" strike="noStrike" kern="1200" cap="none" normalizeH="0" baseline="0" dirty="0" smtClean="0">
                          <a:ln>
                            <a:noFill/>
                          </a:ln>
                          <a:solidFill>
                            <a:srgbClr val="000000"/>
                          </a:solidFill>
                          <a:effectLst/>
                          <a:latin typeface="微软雅黑" pitchFamily="34" charset="-122"/>
                          <a:ea typeface="微软雅黑" pitchFamily="34" charset="-122"/>
                          <a:cs typeface="+mn-cs"/>
                        </a:rPr>
                        <a:t>⑥</a:t>
                      </a:r>
                      <a:r>
                        <a:rPr kumimoji="0" lang="zh-CN" sz="1800" b="0" i="0" u="none" strike="noStrike" kern="1200" cap="none" normalizeH="0" baseline="0" dirty="0" smtClean="0">
                          <a:ln>
                            <a:noFill/>
                          </a:ln>
                          <a:solidFill>
                            <a:srgbClr val="000000"/>
                          </a:solidFill>
                          <a:effectLst/>
                          <a:latin typeface="微软雅黑" pitchFamily="34" charset="-122"/>
                          <a:ea typeface="微软雅黑" pitchFamily="34" charset="-122"/>
                          <a:cs typeface="+mn-cs"/>
                        </a:rPr>
                        <a:t>上市</a:t>
                      </a:r>
                      <a:r>
                        <a:rPr kumimoji="0" lang="zh-CN" sz="1800" b="0" i="0" u="none" strike="noStrike" kern="1200" cap="none" normalizeH="0" baseline="0" dirty="0">
                          <a:ln>
                            <a:noFill/>
                          </a:ln>
                          <a:solidFill>
                            <a:srgbClr val="000000"/>
                          </a:solidFill>
                          <a:effectLst/>
                          <a:latin typeface="微软雅黑" pitchFamily="34" charset="-122"/>
                          <a:ea typeface="微软雅黑" pitchFamily="34" charset="-122"/>
                          <a:cs typeface="+mn-cs"/>
                        </a:rPr>
                        <a:t>公司为</a:t>
                      </a:r>
                      <a:r>
                        <a:rPr kumimoji="0" lang="zh-CN" sz="1800" b="0" i="0" u="none" strike="noStrike" kern="1200" cap="none" normalizeH="0" baseline="0" dirty="0">
                          <a:ln>
                            <a:noFill/>
                          </a:ln>
                          <a:solidFill>
                            <a:srgbClr val="C00000"/>
                          </a:solidFill>
                          <a:effectLst/>
                          <a:latin typeface="微软雅黑" pitchFamily="34" charset="-122"/>
                          <a:ea typeface="微软雅黑" pitchFamily="34" charset="-122"/>
                          <a:cs typeface="+mn-cs"/>
                        </a:rPr>
                        <a:t>维护公司价值及股东权益</a:t>
                      </a:r>
                      <a:r>
                        <a:rPr kumimoji="0" lang="zh-CN" sz="1800" b="0" i="0" u="none" strike="noStrike" kern="1200" cap="none" normalizeH="0" baseline="0" dirty="0">
                          <a:ln>
                            <a:noFill/>
                          </a:ln>
                          <a:solidFill>
                            <a:srgbClr val="000000"/>
                          </a:solidFill>
                          <a:effectLst/>
                          <a:latin typeface="微软雅黑" pitchFamily="34" charset="-122"/>
                          <a:ea typeface="微软雅黑" pitchFamily="34" charset="-122"/>
                          <a:cs typeface="+mn-cs"/>
                        </a:rPr>
                        <a:t>所必需</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zh-CN"/>
                    </a:p>
                  </a:txBody>
                  <a:tcPr marL="68585" marR="6858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2709285324"/>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sz="quarter" idx="10"/>
          </p:nvPr>
        </p:nvSpPr>
        <p:spPr/>
        <p:txBody>
          <a:bodyPr/>
          <a:lstStyle/>
          <a:p>
            <a:pPr algn="ctr"/>
            <a:r>
              <a:rPr lang="zh-CN" altLang="en-US" dirty="0" smtClean="0">
                <a:solidFill>
                  <a:srgbClr val="C00000"/>
                </a:solidFill>
              </a:rPr>
              <a:t>第七章</a:t>
            </a:r>
            <a:r>
              <a:rPr lang="zh-CN" altLang="en-US" dirty="0" smtClean="0">
                <a:solidFill>
                  <a:srgbClr val="C00000"/>
                </a:solidFill>
              </a:rPr>
              <a:t>　证券</a:t>
            </a:r>
            <a:r>
              <a:rPr lang="zh-CN" altLang="en-US" dirty="0" smtClean="0">
                <a:solidFill>
                  <a:srgbClr val="C00000"/>
                </a:solidFill>
              </a:rPr>
              <a:t>法律</a:t>
            </a:r>
            <a:r>
              <a:rPr lang="zh-CN" altLang="en-US" dirty="0" smtClean="0">
                <a:solidFill>
                  <a:srgbClr val="C00000"/>
                </a:solidFill>
              </a:rPr>
              <a:t>制度</a:t>
            </a:r>
            <a:endParaRPr lang="en-US" altLang="zh-CN" dirty="0" smtClean="0">
              <a:solidFill>
                <a:srgbClr val="C00000"/>
              </a:solidFill>
              <a:sym typeface="Arial" pitchFamily="34" charset="0"/>
            </a:endParaRPr>
          </a:p>
          <a:p>
            <a:pPr lvl="0" indent="540000" eaLnBrk="1" hangingPunct="1">
              <a:lnSpc>
                <a:spcPct val="140000"/>
              </a:lnSpc>
              <a:spcBef>
                <a:spcPts val="0"/>
              </a:spcBef>
              <a:spcAft>
                <a:spcPts val="0"/>
              </a:spcAft>
            </a:pPr>
            <a:r>
              <a:rPr lang="en-US" altLang="zh-CN" sz="2000" dirty="0" smtClean="0">
                <a:solidFill>
                  <a:srgbClr val="C00000"/>
                </a:solidFill>
                <a:latin typeface="微软雅黑" pitchFamily="34" charset="-122"/>
                <a:ea typeface="微软雅黑" pitchFamily="34" charset="-122"/>
              </a:rPr>
              <a:t>【</a:t>
            </a:r>
            <a:r>
              <a:rPr lang="zh-CN" altLang="en-US" sz="2000" dirty="0" smtClean="0">
                <a:solidFill>
                  <a:srgbClr val="C00000"/>
                </a:solidFill>
                <a:latin typeface="微软雅黑" pitchFamily="34" charset="-122"/>
                <a:ea typeface="微软雅黑" pitchFamily="34" charset="-122"/>
              </a:rPr>
              <a:t>证券法</a:t>
            </a:r>
            <a:r>
              <a:rPr lang="en-US" altLang="zh-CN" sz="2000" dirty="0" smtClean="0">
                <a:solidFill>
                  <a:srgbClr val="C00000"/>
                </a:solidFill>
                <a:latin typeface="微软雅黑" pitchFamily="34" charset="-122"/>
                <a:ea typeface="微软雅黑" pitchFamily="34" charset="-122"/>
              </a:rPr>
              <a:t>】</a:t>
            </a:r>
            <a:r>
              <a:rPr lang="zh-CN" altLang="en-US" sz="2000" dirty="0" smtClean="0">
                <a:solidFill>
                  <a:srgbClr val="C00000"/>
                </a:solidFill>
                <a:latin typeface="微软雅黑" pitchFamily="34" charset="-122"/>
                <a:ea typeface="微软雅黑" pitchFamily="34" charset="-122"/>
              </a:rPr>
              <a:t>强制</a:t>
            </a:r>
            <a:r>
              <a:rPr lang="zh-CN" altLang="en-US" sz="2000" dirty="0">
                <a:solidFill>
                  <a:srgbClr val="C00000"/>
                </a:solidFill>
                <a:latin typeface="微软雅黑" pitchFamily="34" charset="-122"/>
                <a:ea typeface="微软雅黑" pitchFamily="34" charset="-122"/>
              </a:rPr>
              <a:t>信息披露制度 </a:t>
            </a:r>
            <a:r>
              <a:rPr lang="zh-CN" altLang="en-US" sz="2000" dirty="0" smtClean="0">
                <a:solidFill>
                  <a:srgbClr val="FF7C80"/>
                </a:solidFill>
                <a:latin typeface="微软雅黑" pitchFamily="34" charset="-122"/>
                <a:ea typeface="微软雅黑" pitchFamily="34" charset="-122"/>
              </a:rPr>
              <a:t>★★★</a:t>
            </a:r>
            <a:endParaRPr lang="en-US" altLang="zh-CN" sz="2000" b="0" dirty="0" smtClean="0">
              <a:solidFill>
                <a:srgbClr val="C00000"/>
              </a:solidFill>
              <a:latin typeface="微软雅黑" pitchFamily="34" charset="-122"/>
              <a:ea typeface="微软雅黑" pitchFamily="34" charset="-122"/>
            </a:endParaRPr>
          </a:p>
          <a:p>
            <a:pPr indent="540000" eaLnBrk="1" hangingPunct="1">
              <a:lnSpc>
                <a:spcPct val="140000"/>
              </a:lnSpc>
              <a:spcBef>
                <a:spcPts val="0"/>
              </a:spcBef>
              <a:spcAft>
                <a:spcPts val="0"/>
              </a:spcAft>
            </a:pPr>
            <a:r>
              <a:rPr lang="en-US" altLang="zh-CN" sz="2000" b="0" dirty="0" smtClean="0">
                <a:solidFill>
                  <a:srgbClr val="C00000"/>
                </a:solidFill>
                <a:latin typeface="微软雅黑" pitchFamily="34" charset="-122"/>
                <a:ea typeface="微软雅黑" pitchFamily="34" charset="-122"/>
              </a:rPr>
              <a:t>【</a:t>
            </a:r>
            <a:r>
              <a:rPr lang="zh-CN" altLang="en-US" sz="2000" b="0" dirty="0">
                <a:solidFill>
                  <a:srgbClr val="C00000"/>
                </a:solidFill>
                <a:latin typeface="微软雅黑" pitchFamily="34" charset="-122"/>
                <a:ea typeface="微软雅黑" pitchFamily="34" charset="-122"/>
              </a:rPr>
              <a:t>记忆窍门</a:t>
            </a:r>
            <a:r>
              <a:rPr lang="en-US" altLang="zh-CN" sz="2000" b="0" dirty="0" smtClean="0">
                <a:solidFill>
                  <a:srgbClr val="C00000"/>
                </a:solidFill>
                <a:latin typeface="微软雅黑" pitchFamily="34" charset="-122"/>
                <a:ea typeface="微软雅黑" pitchFamily="34" charset="-122"/>
              </a:rPr>
              <a:t>】</a:t>
            </a:r>
            <a:r>
              <a:rPr lang="zh-CN" altLang="en-US" sz="2000" b="0" dirty="0">
                <a:latin typeface="微软雅黑" pitchFamily="34" charset="-122"/>
                <a:ea typeface="微软雅黑" pitchFamily="34" charset="-122"/>
              </a:rPr>
              <a:t>关键领导和大股东为增</a:t>
            </a:r>
            <a:r>
              <a:rPr lang="zh-CN" altLang="en-US" sz="2000" b="0" dirty="0" smtClean="0">
                <a:latin typeface="微软雅黑" pitchFamily="34" charset="-122"/>
                <a:ea typeface="微软雅黑" pitchFamily="34" charset="-122"/>
              </a:rPr>
              <a:t>资</a:t>
            </a:r>
            <a:r>
              <a:rPr lang="en-US" altLang="zh-CN" sz="2000" b="0" dirty="0" smtClean="0">
                <a:latin typeface="微软雅黑" pitchFamily="34" charset="-122"/>
                <a:ea typeface="微软雅黑" pitchFamily="34" charset="-122"/>
              </a:rPr>
              <a:t>30%</a:t>
            </a:r>
            <a:r>
              <a:rPr lang="zh-CN" altLang="en-US" sz="2000" b="0" dirty="0" smtClean="0">
                <a:latin typeface="微软雅黑" pitchFamily="34" charset="-122"/>
                <a:ea typeface="微软雅黑" pitchFamily="34" charset="-122"/>
              </a:rPr>
              <a:t>，</a:t>
            </a:r>
            <a:r>
              <a:rPr lang="zh-CN" altLang="en-US" sz="2000" b="0" dirty="0">
                <a:latin typeface="微软雅黑" pitchFamily="34" charset="-122"/>
                <a:ea typeface="微软雅黑" pitchFamily="34" charset="-122"/>
              </a:rPr>
              <a:t>在鼓励</a:t>
            </a:r>
            <a:r>
              <a:rPr lang="zh-CN" altLang="en-US" sz="2000" b="0" dirty="0" smtClean="0">
                <a:latin typeface="微软雅黑" pitchFamily="34" charset="-122"/>
                <a:ea typeface="微软雅黑" pitchFamily="34" charset="-122"/>
              </a:rPr>
              <a:t>外孙</a:t>
            </a:r>
            <a:r>
              <a:rPr lang="zh-CN" altLang="en-US" sz="2000" b="0" dirty="0" smtClean="0">
                <a:solidFill>
                  <a:srgbClr val="000000"/>
                </a:solidFill>
                <a:latin typeface="微软雅黑" pitchFamily="34" charset="-122"/>
                <a:ea typeface="微软雅黑" pitchFamily="34" charset="-122"/>
              </a:rPr>
              <a:t>犯</a:t>
            </a:r>
            <a:endParaRPr lang="en-US" altLang="zh-CN" sz="2000" b="0" dirty="0" smtClean="0">
              <a:solidFill>
                <a:srgbClr val="000000"/>
              </a:solidFill>
              <a:latin typeface="微软雅黑" pitchFamily="34" charset="-122"/>
              <a:ea typeface="微软雅黑" pitchFamily="34" charset="-122"/>
            </a:endParaRPr>
          </a:p>
          <a:p>
            <a:pPr indent="540000" eaLnBrk="1" hangingPunct="1">
              <a:lnSpc>
                <a:spcPct val="140000"/>
              </a:lnSpc>
              <a:spcBef>
                <a:spcPts val="0"/>
              </a:spcBef>
              <a:spcAft>
                <a:spcPts val="0"/>
              </a:spcAft>
            </a:pPr>
            <a:r>
              <a:rPr lang="zh-CN" altLang="en-US" sz="2000" b="1" dirty="0" smtClean="0">
                <a:solidFill>
                  <a:srgbClr val="00B050"/>
                </a:solidFill>
                <a:latin typeface="微软雅黑" pitchFamily="34" charset="-122"/>
                <a:ea typeface="微软雅黑" pitchFamily="34" charset="-122"/>
              </a:rPr>
              <a:t>                        减      </a:t>
            </a:r>
            <a:r>
              <a:rPr lang="zh-CN" altLang="en-US" sz="2000" b="1" dirty="0">
                <a:solidFill>
                  <a:srgbClr val="00B050"/>
                </a:solidFill>
                <a:latin typeface="微软雅黑" pitchFamily="34" charset="-122"/>
                <a:ea typeface="微软雅黑" pitchFamily="34" charset="-122"/>
              </a:rPr>
              <a:t>合          违          </a:t>
            </a:r>
            <a:r>
              <a:rPr lang="zh-CN" altLang="en-US" sz="2000" b="1" dirty="0" smtClean="0">
                <a:solidFill>
                  <a:srgbClr val="00B050"/>
                </a:solidFill>
                <a:latin typeface="微软雅黑" pitchFamily="34" charset="-122"/>
                <a:ea typeface="微软雅黑" pitchFamily="34" charset="-122"/>
              </a:rPr>
              <a:t>       债</a:t>
            </a:r>
            <a:r>
              <a:rPr lang="zh-CN" altLang="en-US" sz="2000" b="1" dirty="0">
                <a:solidFill>
                  <a:srgbClr val="00B050"/>
                </a:solidFill>
                <a:latin typeface="微软雅黑" pitchFamily="34" charset="-122"/>
                <a:ea typeface="微软雅黑" pitchFamily="34" charset="-122"/>
              </a:rPr>
              <a:t>股利    </a:t>
            </a:r>
            <a:r>
              <a:rPr lang="zh-CN" altLang="en-US" sz="2000" b="1" dirty="0" smtClean="0">
                <a:solidFill>
                  <a:srgbClr val="00B050"/>
                </a:solidFill>
                <a:latin typeface="微软雅黑" pitchFamily="34" charset="-122"/>
                <a:ea typeface="微软雅黑" pitchFamily="34" charset="-122"/>
              </a:rPr>
              <a:t>损</a:t>
            </a:r>
            <a:endParaRPr lang="en-US" altLang="zh-CN" sz="2000" b="1" dirty="0">
              <a:solidFill>
                <a:srgbClr val="00B050"/>
              </a:solidFill>
              <a:latin typeface="微软雅黑" pitchFamily="34" charset="-122"/>
              <a:ea typeface="微软雅黑" pitchFamily="34" charset="-122"/>
            </a:endParaRPr>
          </a:p>
          <a:p>
            <a:pPr indent="540000" eaLnBrk="1" hangingPunct="1">
              <a:lnSpc>
                <a:spcPct val="140000"/>
              </a:lnSpc>
              <a:spcBef>
                <a:spcPts val="0"/>
              </a:spcBef>
              <a:spcAft>
                <a:spcPts val="0"/>
              </a:spcAft>
            </a:pPr>
            <a:r>
              <a:rPr lang="zh-CN" altLang="en-US" sz="2000" b="0" dirty="0" smtClean="0">
                <a:solidFill>
                  <a:srgbClr val="000000"/>
                </a:solidFill>
                <a:latin typeface="微软雅黑" pitchFamily="34" charset="-122"/>
                <a:ea typeface="微软雅黑" pitchFamily="34" charset="-122"/>
              </a:rPr>
              <a:t>罪，但</a:t>
            </a:r>
            <a:r>
              <a:rPr lang="zh-CN" altLang="en-US" sz="2000" b="0" dirty="0">
                <a:solidFill>
                  <a:srgbClr val="000000"/>
                </a:solidFill>
                <a:latin typeface="微软雅黑" pitchFamily="34" charset="-122"/>
                <a:ea typeface="微软雅黑" pitchFamily="34" charset="-122"/>
              </a:rPr>
              <a:t>经</a:t>
            </a:r>
            <a:r>
              <a:rPr lang="zh-CN" altLang="en-US" sz="2000" b="0" dirty="0" smtClean="0">
                <a:latin typeface="微软雅黑" pitchFamily="34" charset="-122"/>
                <a:ea typeface="微软雅黑" pitchFamily="34" charset="-122"/>
              </a:rPr>
              <a:t>投诉</a:t>
            </a:r>
            <a:r>
              <a:rPr lang="zh-CN" altLang="en-US" sz="2000" b="0" dirty="0" smtClean="0">
                <a:solidFill>
                  <a:srgbClr val="000000"/>
                </a:solidFill>
                <a:latin typeface="微软雅黑" pitchFamily="34" charset="-122"/>
                <a:ea typeface="微软雅黑" pitchFamily="34" charset="-122"/>
              </a:rPr>
              <a:t>解决。</a:t>
            </a:r>
            <a:endParaRPr lang="en-US" altLang="zh-CN" sz="2000" b="0" dirty="0">
              <a:solidFill>
                <a:srgbClr val="000000"/>
              </a:solidFill>
              <a:latin typeface="微软雅黑" pitchFamily="34" charset="-122"/>
              <a:ea typeface="微软雅黑" pitchFamily="34" charset="-122"/>
            </a:endParaRPr>
          </a:p>
          <a:p>
            <a:pPr indent="540000" eaLnBrk="1" hangingPunct="1">
              <a:lnSpc>
                <a:spcPct val="140000"/>
              </a:lnSpc>
              <a:spcBef>
                <a:spcPts val="0"/>
              </a:spcBef>
              <a:spcAft>
                <a:spcPts val="0"/>
              </a:spcAft>
            </a:pPr>
            <a:r>
              <a:rPr lang="zh-CN" altLang="en-US" sz="2000" b="1" dirty="0" smtClean="0">
                <a:solidFill>
                  <a:srgbClr val="00B050"/>
                </a:solidFill>
                <a:latin typeface="微软雅黑" pitchFamily="34" charset="-122"/>
                <a:ea typeface="微软雅黑" pitchFamily="34" charset="-122"/>
              </a:rPr>
              <a:t>       </a:t>
            </a:r>
            <a:r>
              <a:rPr lang="zh-CN" altLang="en-US" sz="2000" b="1" dirty="0" smtClean="0">
                <a:solidFill>
                  <a:srgbClr val="00B050"/>
                </a:solidFill>
                <a:latin typeface="微软雅黑" pitchFamily="34" charset="-122"/>
                <a:ea typeface="微软雅黑" pitchFamily="34" charset="-122"/>
              </a:rPr>
              <a:t>担</a:t>
            </a:r>
            <a:endParaRPr lang="en-US" altLang="zh-CN" sz="2000" b="1" dirty="0">
              <a:solidFill>
                <a:srgbClr val="00B050"/>
              </a:solidFill>
              <a:latin typeface="微软雅黑" pitchFamily="34" charset="-122"/>
              <a:ea typeface="微软雅黑" pitchFamily="34" charset="-122"/>
            </a:endParaRPr>
          </a:p>
        </p:txBody>
      </p:sp>
    </p:spTree>
    <p:extLst>
      <p:ext uri="{BB962C8B-B14F-4D97-AF65-F5344CB8AC3E}">
        <p14:creationId xmlns:p14="http://schemas.microsoft.com/office/powerpoint/2010/main" xmlns="" val="628471819"/>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sz="quarter" idx="10"/>
          </p:nvPr>
        </p:nvSpPr>
        <p:spPr/>
        <p:txBody>
          <a:bodyPr/>
          <a:lstStyle/>
          <a:p>
            <a:pPr indent="540000" eaLnBrk="1" hangingPunct="1">
              <a:lnSpc>
                <a:spcPct val="140000"/>
              </a:lnSpc>
              <a:spcBef>
                <a:spcPts val="0"/>
              </a:spcBef>
              <a:spcAft>
                <a:spcPts val="0"/>
              </a:spcAft>
            </a:pPr>
            <a:r>
              <a:rPr lang="zh-CN" altLang="en-US" sz="2000" kern="1200" dirty="0" smtClean="0">
                <a:solidFill>
                  <a:srgbClr val="000000"/>
                </a:solidFill>
                <a:latin typeface="微软雅黑" pitchFamily="34" charset="-122"/>
                <a:ea typeface="微软雅黑" pitchFamily="34" charset="-122"/>
              </a:rPr>
              <a:t>但凡</a:t>
            </a:r>
            <a:r>
              <a:rPr lang="zh-CN" altLang="en-US" sz="2000" kern="1200" dirty="0">
                <a:solidFill>
                  <a:srgbClr val="000000"/>
                </a:solidFill>
                <a:latin typeface="微软雅黑" pitchFamily="34" charset="-122"/>
                <a:ea typeface="微软雅黑" pitchFamily="34" charset="-122"/>
              </a:rPr>
              <a:t>可能对上市公司证券及其衍生品种交易价格产生较大影响的</a:t>
            </a:r>
            <a:r>
              <a:rPr lang="zh-CN" altLang="en-US" sz="2000" kern="1200" dirty="0">
                <a:solidFill>
                  <a:srgbClr val="C00000"/>
                </a:solidFill>
                <a:latin typeface="微软雅黑" pitchFamily="34" charset="-122"/>
                <a:ea typeface="微软雅黑" pitchFamily="34" charset="-122"/>
              </a:rPr>
              <a:t>重大</a:t>
            </a:r>
            <a:r>
              <a:rPr lang="zh-CN" altLang="en-US" sz="2000" kern="1200" dirty="0" smtClean="0">
                <a:solidFill>
                  <a:srgbClr val="C00000"/>
                </a:solidFill>
                <a:latin typeface="微软雅黑" pitchFamily="34" charset="-122"/>
                <a:ea typeface="微软雅黑" pitchFamily="34" charset="-122"/>
              </a:rPr>
              <a:t>事件</a:t>
            </a:r>
            <a:r>
              <a:rPr lang="zh-CN" altLang="en-US" sz="2000" kern="1200" dirty="0">
                <a:solidFill>
                  <a:srgbClr val="C00000"/>
                </a:solidFill>
                <a:latin typeface="微软雅黑" pitchFamily="34" charset="-122"/>
                <a:ea typeface="微软雅黑" pitchFamily="34" charset="-122"/>
              </a:rPr>
              <a:t>，应当自起算日起或者触及披露时点的 </a:t>
            </a:r>
            <a:r>
              <a:rPr lang="en-US" altLang="zh-CN" sz="2000" kern="1200" dirty="0">
                <a:solidFill>
                  <a:srgbClr val="C00000"/>
                </a:solidFill>
                <a:latin typeface="微软雅黑" pitchFamily="34" charset="-122"/>
                <a:ea typeface="微软雅黑" pitchFamily="34" charset="-122"/>
              </a:rPr>
              <a:t>2 </a:t>
            </a:r>
            <a:r>
              <a:rPr lang="zh-CN" altLang="en-US" sz="2000" kern="1200" dirty="0">
                <a:solidFill>
                  <a:srgbClr val="C00000"/>
                </a:solidFill>
                <a:latin typeface="微软雅黑" pitchFamily="34" charset="-122"/>
                <a:ea typeface="微软雅黑" pitchFamily="34" charset="-122"/>
              </a:rPr>
              <a:t>个交易</a:t>
            </a:r>
            <a:r>
              <a:rPr lang="zh-CN" altLang="en-US" sz="2000" kern="1200" dirty="0" smtClean="0">
                <a:solidFill>
                  <a:srgbClr val="C00000"/>
                </a:solidFill>
                <a:latin typeface="微软雅黑" pitchFamily="34" charset="-122"/>
                <a:ea typeface="微软雅黑" pitchFamily="34" charset="-122"/>
              </a:rPr>
              <a:t>日内披露。</a:t>
            </a:r>
            <a:endParaRPr lang="zh-CN" altLang="en-US" sz="2000" kern="1200" dirty="0">
              <a:solidFill>
                <a:srgbClr val="C00000"/>
              </a:solidFill>
              <a:latin typeface="微软雅黑" pitchFamily="34" charset="-122"/>
              <a:ea typeface="微软雅黑" pitchFamily="34" charset="-122"/>
            </a:endParaRPr>
          </a:p>
          <a:p>
            <a:pPr indent="540000" eaLnBrk="1" hangingPunct="1">
              <a:lnSpc>
                <a:spcPct val="140000"/>
              </a:lnSpc>
              <a:spcBef>
                <a:spcPts val="0"/>
              </a:spcBef>
              <a:spcAft>
                <a:spcPts val="0"/>
              </a:spcAft>
            </a:pPr>
            <a:r>
              <a:rPr lang="en-US" altLang="zh-CN" sz="2000" kern="1200" dirty="0" smtClean="0">
                <a:solidFill>
                  <a:srgbClr val="C00000"/>
                </a:solidFill>
                <a:latin typeface="微软雅黑" pitchFamily="34" charset="-122"/>
                <a:ea typeface="微软雅黑" pitchFamily="34" charset="-122"/>
              </a:rPr>
              <a:t>【</a:t>
            </a:r>
            <a:r>
              <a:rPr lang="zh-CN" altLang="en-US" sz="2000" kern="1200" dirty="0">
                <a:solidFill>
                  <a:srgbClr val="C00000"/>
                </a:solidFill>
                <a:latin typeface="微软雅黑" pitchFamily="34" charset="-122"/>
                <a:ea typeface="微软雅黑" pitchFamily="34" charset="-122"/>
              </a:rPr>
              <a:t>注意</a:t>
            </a:r>
            <a:r>
              <a:rPr lang="en-US" altLang="zh-CN" sz="2000" kern="1200" dirty="0">
                <a:solidFill>
                  <a:srgbClr val="C00000"/>
                </a:solidFill>
                <a:latin typeface="微软雅黑" pitchFamily="34" charset="-122"/>
                <a:ea typeface="微软雅黑" pitchFamily="34" charset="-122"/>
              </a:rPr>
              <a:t>】</a:t>
            </a:r>
            <a:r>
              <a:rPr lang="zh-CN" altLang="en-US" sz="2000" kern="1200" dirty="0">
                <a:solidFill>
                  <a:srgbClr val="000000"/>
                </a:solidFill>
                <a:latin typeface="微软雅黑" pitchFamily="34" charset="-122"/>
                <a:ea typeface="微软雅黑" pitchFamily="34" charset="-122"/>
              </a:rPr>
              <a:t>上市公司</a:t>
            </a:r>
            <a:r>
              <a:rPr lang="zh-CN" altLang="en-US" sz="2000" kern="1200" dirty="0">
                <a:solidFill>
                  <a:srgbClr val="C00000"/>
                </a:solidFill>
                <a:latin typeface="微软雅黑" pitchFamily="34" charset="-122"/>
                <a:ea typeface="微软雅黑" pitchFamily="34" charset="-122"/>
              </a:rPr>
              <a:t>控股子公司</a:t>
            </a:r>
            <a:r>
              <a:rPr lang="zh-CN" altLang="en-US" sz="2000" kern="1200" dirty="0">
                <a:solidFill>
                  <a:srgbClr val="000000"/>
                </a:solidFill>
                <a:latin typeface="微软雅黑" pitchFamily="34" charset="-122"/>
                <a:ea typeface="微软雅黑" pitchFamily="34" charset="-122"/>
              </a:rPr>
              <a:t>发生重大事件，可能对上市公司证券及其衍生品种交易价格产生较大影响的，上市公司应当履行信息披露</a:t>
            </a:r>
            <a:r>
              <a:rPr lang="zh-CN" altLang="en-US" sz="2000" kern="1200" dirty="0" smtClean="0">
                <a:solidFill>
                  <a:srgbClr val="000000"/>
                </a:solidFill>
                <a:latin typeface="微软雅黑" pitchFamily="34" charset="-122"/>
                <a:ea typeface="微软雅黑" pitchFamily="34" charset="-122"/>
              </a:rPr>
              <a:t>义务</a:t>
            </a:r>
            <a:endParaRPr lang="en-US" altLang="zh-CN" sz="2000" b="0" dirty="0">
              <a:solidFill>
                <a:srgbClr val="000000"/>
              </a:solidFill>
              <a:latin typeface="微软雅黑" pitchFamily="34" charset="-122"/>
              <a:ea typeface="微软雅黑" pitchFamily="34" charset="-122"/>
            </a:endParaRPr>
          </a:p>
        </p:txBody>
      </p:sp>
    </p:spTree>
    <p:extLst>
      <p:ext uri="{BB962C8B-B14F-4D97-AF65-F5344CB8AC3E}">
        <p14:creationId xmlns:p14="http://schemas.microsoft.com/office/powerpoint/2010/main" xmlns="" val="628471819"/>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文本占位符 1"/>
          <p:cNvSpPr>
            <a:spLocks noGrp="1"/>
          </p:cNvSpPr>
          <p:nvPr>
            <p:ph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indent="540000">
              <a:lnSpc>
                <a:spcPct val="140000"/>
              </a:lnSpc>
              <a:spcBef>
                <a:spcPts val="0"/>
              </a:spcBef>
              <a:spcAft>
                <a:spcPts val="0"/>
              </a:spcAft>
            </a:pPr>
            <a:r>
              <a:rPr lang="en-US" altLang="zh-CN" sz="2000" dirty="0">
                <a:solidFill>
                  <a:srgbClr val="C00000"/>
                </a:solidFill>
                <a:latin typeface="微软雅黑" pitchFamily="34" charset="-122"/>
                <a:ea typeface="微软雅黑" pitchFamily="34" charset="-122"/>
              </a:rPr>
              <a:t>【</a:t>
            </a:r>
            <a:r>
              <a:rPr lang="zh-CN" altLang="en-US" sz="2000" dirty="0">
                <a:solidFill>
                  <a:srgbClr val="C00000"/>
                </a:solidFill>
                <a:latin typeface="微软雅黑" pitchFamily="34" charset="-122"/>
                <a:ea typeface="微软雅黑" pitchFamily="34" charset="-122"/>
              </a:rPr>
              <a:t>证券法</a:t>
            </a:r>
            <a:r>
              <a:rPr lang="en-US" altLang="zh-CN" sz="2000" dirty="0">
                <a:solidFill>
                  <a:srgbClr val="C00000"/>
                </a:solidFill>
                <a:latin typeface="微软雅黑" pitchFamily="34" charset="-122"/>
                <a:ea typeface="微软雅黑" pitchFamily="34" charset="-122"/>
              </a:rPr>
              <a:t>】</a:t>
            </a:r>
            <a:r>
              <a:rPr lang="zh-CN" altLang="en-US" sz="2000" b="0" dirty="0" smtClean="0">
                <a:solidFill>
                  <a:srgbClr val="C00000"/>
                </a:solidFill>
                <a:latin typeface="微软雅黑" pitchFamily="34" charset="-122"/>
                <a:ea typeface="微软雅黑" pitchFamily="34" charset="-122"/>
              </a:rPr>
              <a:t>公司债券非公开发行与公开发行比较</a:t>
            </a:r>
            <a:r>
              <a:rPr lang="zh-CN" altLang="en-US" sz="2000" b="0" dirty="0" smtClean="0">
                <a:solidFill>
                  <a:srgbClr val="FF7C80"/>
                </a:solidFill>
                <a:latin typeface="微软雅黑" pitchFamily="34" charset="-122"/>
                <a:ea typeface="微软雅黑" pitchFamily="34" charset="-122"/>
              </a:rPr>
              <a:t>▲</a:t>
            </a:r>
          </a:p>
        </p:txBody>
      </p:sp>
      <p:graphicFrame>
        <p:nvGraphicFramePr>
          <p:cNvPr id="3" name="表格 2"/>
          <p:cNvGraphicFramePr>
            <a:graphicFrameLocks noGrp="1"/>
          </p:cNvGraphicFramePr>
          <p:nvPr>
            <p:extLst>
              <p:ext uri="{D42A27DB-BD31-4B8C-83A1-F6EECF244321}">
                <p14:modId xmlns:p14="http://schemas.microsoft.com/office/powerpoint/2010/main" xmlns="" val="465499442"/>
              </p:ext>
            </p:extLst>
          </p:nvPr>
        </p:nvGraphicFramePr>
        <p:xfrm>
          <a:off x="419825" y="1345416"/>
          <a:ext cx="8260830" cy="2633472"/>
        </p:xfrm>
        <a:graphic>
          <a:graphicData uri="http://schemas.openxmlformats.org/drawingml/2006/table">
            <a:tbl>
              <a:tblPr/>
              <a:tblGrid>
                <a:gridCol w="662622">
                  <a:extLst>
                    <a:ext uri="{9D8B030D-6E8A-4147-A177-3AD203B41FA5}">
                      <a16:colId xmlns:a16="http://schemas.microsoft.com/office/drawing/2014/main" xmlns="" val="20000"/>
                    </a:ext>
                  </a:extLst>
                </a:gridCol>
                <a:gridCol w="3600000">
                  <a:extLst>
                    <a:ext uri="{9D8B030D-6E8A-4147-A177-3AD203B41FA5}">
                      <a16:colId xmlns:a16="http://schemas.microsoft.com/office/drawing/2014/main" xmlns="" val="20001"/>
                    </a:ext>
                  </a:extLst>
                </a:gridCol>
                <a:gridCol w="3998208">
                  <a:extLst>
                    <a:ext uri="{9D8B030D-6E8A-4147-A177-3AD203B41FA5}">
                      <a16:colId xmlns:a16="http://schemas.microsoft.com/office/drawing/2014/main" xmlns="" val="20002"/>
                    </a:ext>
                  </a:extLst>
                </a:gridCol>
              </a:tblGrid>
              <a:tr h="28188">
                <a:tc>
                  <a:txBody>
                    <a:bodyPr/>
                    <a:lstStyle/>
                    <a:p>
                      <a:pPr marL="0" marR="0" lvl="0" indent="0" algn="l" defTabSz="914400" rtl="0" eaLnBrk="1" fontAlgn="base" latinLnBrk="0" hangingPunct="1">
                        <a:lnSpc>
                          <a:spcPct val="120000"/>
                        </a:lnSpc>
                        <a:spcBef>
                          <a:spcPts val="0"/>
                        </a:spcBef>
                        <a:spcAft>
                          <a:spcPts val="0"/>
                        </a:spcAft>
                        <a:buClrTx/>
                        <a:buSzTx/>
                        <a:buFontTx/>
                        <a:buNone/>
                        <a:tabLst/>
                        <a:defRPr/>
                      </a:pPr>
                      <a:endParaRPr kumimoji="0" lang="zh-CN" altLang="en-US" sz="1800" b="0" i="0" u="none" strike="noStrike" kern="1200" cap="none" normalizeH="0" baseline="0" dirty="0" smtClean="0">
                        <a:ln>
                          <a:noFill/>
                        </a:ln>
                        <a:solidFill>
                          <a:srgbClr val="FFFF00"/>
                        </a:solidFill>
                        <a:effectLst/>
                        <a:latin typeface="微软雅黑" pitchFamily="34" charset="-122"/>
                        <a:ea typeface="微软雅黑" pitchFamily="34" charset="-122"/>
                        <a:cs typeface="+mn-cs"/>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eaLnBrk="1" hangingPunct="1">
                        <a:lnSpc>
                          <a:spcPct val="120000"/>
                        </a:lnSpc>
                        <a:spcBef>
                          <a:spcPts val="0"/>
                        </a:spcBef>
                        <a:spcAft>
                          <a:spcPts val="0"/>
                        </a:spcAft>
                      </a:pPr>
                      <a:r>
                        <a:rPr lang="zh-CN" altLang="en-US" sz="1800" kern="1200" dirty="0" smtClean="0">
                          <a:solidFill>
                            <a:srgbClr val="000000"/>
                          </a:solidFill>
                          <a:latin typeface="微软雅黑" pitchFamily="34" charset="-122"/>
                          <a:ea typeface="微软雅黑" pitchFamily="34" charset="-122"/>
                          <a:cs typeface="+mn-cs"/>
                        </a:rPr>
                        <a:t>公开发行</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eaLnBrk="1" hangingPunct="1">
                        <a:lnSpc>
                          <a:spcPct val="120000"/>
                        </a:lnSpc>
                        <a:spcBef>
                          <a:spcPts val="0"/>
                        </a:spcBef>
                        <a:spcAft>
                          <a:spcPts val="0"/>
                        </a:spcAft>
                      </a:pPr>
                      <a:r>
                        <a:rPr kumimoji="0" lang="zh-CN" altLang="en-US" sz="1800" b="0" i="0" u="none" strike="noStrike" kern="1200" cap="none" spc="0" normalizeH="0" baseline="0" noProof="0" dirty="0" smtClean="0">
                          <a:ln>
                            <a:noFill/>
                          </a:ln>
                          <a:solidFill>
                            <a:srgbClr val="000000"/>
                          </a:solidFill>
                          <a:effectLst/>
                          <a:uLnTx/>
                          <a:uFillTx/>
                          <a:latin typeface="微软雅黑" pitchFamily="34" charset="-122"/>
                          <a:ea typeface="微软雅黑" pitchFamily="34" charset="-122"/>
                          <a:cs typeface="+mn-cs"/>
                        </a:rPr>
                        <a:t>非</a:t>
                      </a:r>
                      <a:r>
                        <a:rPr lang="zh-CN" altLang="en-US" sz="1800" kern="1200" dirty="0" smtClean="0">
                          <a:solidFill>
                            <a:srgbClr val="000000"/>
                          </a:solidFill>
                          <a:latin typeface="微软雅黑" pitchFamily="34" charset="-122"/>
                          <a:ea typeface="微软雅黑" pitchFamily="34" charset="-122"/>
                          <a:cs typeface="+mn-cs"/>
                        </a:rPr>
                        <a:t>公开发行</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56375">
                <a:tc>
                  <a:txBody>
                    <a:bodyPr/>
                    <a:lstStyle/>
                    <a:p>
                      <a:pPr marL="0" marR="0" lvl="0" indent="0" algn="ctr" defTabSz="914400" rtl="0" eaLnBrk="1" fontAlgn="base" latinLnBrk="0" hangingPunct="1">
                        <a:lnSpc>
                          <a:spcPct val="120000"/>
                        </a:lnSpc>
                        <a:spcBef>
                          <a:spcPts val="0"/>
                        </a:spcBef>
                        <a:spcAft>
                          <a:spcPts val="0"/>
                        </a:spcAft>
                        <a:buClrTx/>
                        <a:buSzTx/>
                        <a:buFontTx/>
                        <a:buNone/>
                        <a:tabLst/>
                        <a:defRPr/>
                      </a:pPr>
                      <a:r>
                        <a:rPr kumimoji="0" lang="zh-CN" altLang="en-US" sz="1800" b="0" i="0" u="none" strike="noStrike" kern="1200" cap="none" normalizeH="0" baseline="0" dirty="0" smtClean="0">
                          <a:ln>
                            <a:noFill/>
                          </a:ln>
                          <a:solidFill>
                            <a:srgbClr val="C00000"/>
                          </a:solidFill>
                          <a:effectLst/>
                          <a:latin typeface="微软雅黑" pitchFamily="34" charset="-122"/>
                          <a:ea typeface="微软雅黑" pitchFamily="34" charset="-122"/>
                          <a:cs typeface="+mn-cs"/>
                        </a:rPr>
                        <a:t>对象</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l">
                        <a:lnSpc>
                          <a:spcPct val="120000"/>
                        </a:lnSpc>
                        <a:spcBef>
                          <a:spcPts val="0"/>
                        </a:spcBef>
                        <a:spcAft>
                          <a:spcPts val="0"/>
                        </a:spcAft>
                      </a:pPr>
                      <a:r>
                        <a:rPr lang="zh-CN" altLang="en-US" sz="1800" kern="1200" dirty="0" smtClean="0">
                          <a:solidFill>
                            <a:srgbClr val="000000"/>
                          </a:solidFill>
                          <a:latin typeface="微软雅黑" pitchFamily="34" charset="-122"/>
                          <a:ea typeface="微软雅黑" pitchFamily="34" charset="-122"/>
                          <a:cs typeface="+mn-cs"/>
                        </a:rPr>
                        <a:t>公众或合格投资者；</a:t>
                      </a:r>
                      <a:endParaRPr lang="zh-CN" altLang="en-US" sz="1800" kern="1200" dirty="0">
                        <a:solidFill>
                          <a:srgbClr val="000000"/>
                        </a:solidFill>
                        <a:latin typeface="微软雅黑" pitchFamily="34" charset="-122"/>
                        <a:ea typeface="微软雅黑" pitchFamily="34" charset="-122"/>
                        <a:cs typeface="+mn-cs"/>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l" eaLnBrk="1" hangingPunct="1">
                        <a:lnSpc>
                          <a:spcPct val="120000"/>
                        </a:lnSpc>
                        <a:spcBef>
                          <a:spcPts val="0"/>
                        </a:spcBef>
                        <a:spcAft>
                          <a:spcPts val="0"/>
                        </a:spcAft>
                      </a:pPr>
                      <a:r>
                        <a:rPr lang="zh-CN" altLang="en-US" sz="1800" kern="1200" dirty="0" smtClean="0">
                          <a:solidFill>
                            <a:srgbClr val="000000"/>
                          </a:solidFill>
                          <a:latin typeface="微软雅黑" pitchFamily="34" charset="-122"/>
                          <a:ea typeface="微软雅黑" pitchFamily="34" charset="-122"/>
                          <a:cs typeface="+mn-cs"/>
                        </a:rPr>
                        <a:t>合格投资者（净资产</a:t>
                      </a:r>
                      <a:r>
                        <a:rPr lang="en-US" altLang="zh-CN" sz="1800" kern="1200" dirty="0" smtClean="0">
                          <a:solidFill>
                            <a:srgbClr val="000000"/>
                          </a:solidFill>
                          <a:latin typeface="微软雅黑" pitchFamily="34" charset="-122"/>
                          <a:ea typeface="微软雅黑" pitchFamily="34" charset="-122"/>
                          <a:cs typeface="+mn-cs"/>
                        </a:rPr>
                        <a:t>1000</a:t>
                      </a:r>
                      <a:r>
                        <a:rPr lang="zh-CN" altLang="en-US" sz="1800" kern="1200" dirty="0" smtClean="0">
                          <a:solidFill>
                            <a:srgbClr val="000000"/>
                          </a:solidFill>
                          <a:latin typeface="微软雅黑" pitchFamily="34" charset="-122"/>
                          <a:ea typeface="微软雅黑" pitchFamily="34" charset="-122"/>
                          <a:cs typeface="+mn-cs"/>
                        </a:rPr>
                        <a:t>万；个人金融资产</a:t>
                      </a:r>
                      <a:r>
                        <a:rPr lang="en-US" altLang="zh-CN" sz="1800" kern="1200" dirty="0" smtClean="0">
                          <a:solidFill>
                            <a:srgbClr val="000000"/>
                          </a:solidFill>
                          <a:latin typeface="微软雅黑" pitchFamily="34" charset="-122"/>
                          <a:ea typeface="微软雅黑" pitchFamily="34" charset="-122"/>
                          <a:cs typeface="+mn-cs"/>
                        </a:rPr>
                        <a:t>300</a:t>
                      </a:r>
                      <a:r>
                        <a:rPr lang="zh-CN" altLang="en-US" sz="1800" kern="1200" dirty="0" smtClean="0">
                          <a:solidFill>
                            <a:srgbClr val="000000"/>
                          </a:solidFill>
                          <a:latin typeface="微软雅黑" pitchFamily="34" charset="-122"/>
                          <a:ea typeface="微软雅黑" pitchFamily="34" charset="-122"/>
                          <a:cs typeface="+mn-cs"/>
                        </a:rPr>
                        <a:t>万）或内部，不超过</a:t>
                      </a:r>
                      <a:r>
                        <a:rPr lang="en-US" altLang="zh-CN" sz="1800" kern="1200" dirty="0" smtClean="0">
                          <a:solidFill>
                            <a:srgbClr val="000000"/>
                          </a:solidFill>
                          <a:latin typeface="微软雅黑" pitchFamily="34" charset="-122"/>
                          <a:ea typeface="微软雅黑" pitchFamily="34" charset="-122"/>
                          <a:cs typeface="+mn-cs"/>
                        </a:rPr>
                        <a:t>200</a:t>
                      </a:r>
                      <a:r>
                        <a:rPr lang="zh-CN" altLang="en-US" sz="1800" kern="1200" dirty="0" smtClean="0">
                          <a:solidFill>
                            <a:srgbClr val="000000"/>
                          </a:solidFill>
                          <a:latin typeface="微软雅黑" pitchFamily="34" charset="-122"/>
                          <a:ea typeface="微软雅黑" pitchFamily="34" charset="-122"/>
                          <a:cs typeface="+mn-cs"/>
                        </a:rPr>
                        <a:t>人</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56375">
                <a:tc>
                  <a:txBody>
                    <a:bodyPr/>
                    <a:lstStyle/>
                    <a:p>
                      <a:pPr marL="0" marR="0" lvl="0" indent="0" algn="ctr" defTabSz="914400" rtl="0" eaLnBrk="1" fontAlgn="base" latinLnBrk="0" hangingPunct="1">
                        <a:lnSpc>
                          <a:spcPct val="120000"/>
                        </a:lnSpc>
                        <a:spcBef>
                          <a:spcPts val="0"/>
                        </a:spcBef>
                        <a:spcAft>
                          <a:spcPts val="0"/>
                        </a:spcAft>
                        <a:buClrTx/>
                        <a:buSzTx/>
                        <a:buFontTx/>
                        <a:buNone/>
                        <a:tabLst/>
                        <a:defRPr/>
                      </a:pPr>
                      <a:r>
                        <a:rPr kumimoji="0" lang="zh-CN" altLang="en-US" sz="1800" b="0" i="0" u="none" strike="noStrike" kern="1200" cap="none" normalizeH="0" baseline="0" dirty="0" smtClean="0">
                          <a:ln>
                            <a:noFill/>
                          </a:ln>
                          <a:solidFill>
                            <a:srgbClr val="C00000"/>
                          </a:solidFill>
                          <a:effectLst/>
                          <a:latin typeface="微软雅黑" pitchFamily="34" charset="-122"/>
                          <a:ea typeface="微软雅黑" pitchFamily="34" charset="-122"/>
                          <a:cs typeface="+mn-cs"/>
                        </a:rPr>
                        <a:t>信用</a:t>
                      </a:r>
                      <a:endParaRPr kumimoji="0" lang="en-US" altLang="zh-CN" sz="1800" b="0" i="0" u="none" strike="noStrike" kern="1200" cap="none" normalizeH="0" baseline="0" dirty="0" smtClean="0">
                        <a:ln>
                          <a:noFill/>
                        </a:ln>
                        <a:solidFill>
                          <a:srgbClr val="C00000"/>
                        </a:solidFill>
                        <a:effectLst/>
                        <a:latin typeface="微软雅黑" pitchFamily="34" charset="-122"/>
                        <a:ea typeface="微软雅黑" pitchFamily="34" charset="-122"/>
                        <a:cs typeface="+mn-cs"/>
                      </a:endParaRPr>
                    </a:p>
                    <a:p>
                      <a:pPr marL="0" marR="0" lvl="0" indent="0" algn="ctr" defTabSz="914400" rtl="0" eaLnBrk="1" fontAlgn="base" latinLnBrk="0" hangingPunct="1">
                        <a:lnSpc>
                          <a:spcPct val="120000"/>
                        </a:lnSpc>
                        <a:spcBef>
                          <a:spcPts val="0"/>
                        </a:spcBef>
                        <a:spcAft>
                          <a:spcPts val="0"/>
                        </a:spcAft>
                        <a:buClrTx/>
                        <a:buSzTx/>
                        <a:buFontTx/>
                        <a:buNone/>
                        <a:tabLst/>
                        <a:defRPr/>
                      </a:pPr>
                      <a:r>
                        <a:rPr kumimoji="0" lang="zh-CN" altLang="en-US" sz="1800" b="0" i="0" u="none" strike="noStrike" kern="1200" cap="none" normalizeH="0" baseline="0" dirty="0" smtClean="0">
                          <a:ln>
                            <a:noFill/>
                          </a:ln>
                          <a:solidFill>
                            <a:srgbClr val="C00000"/>
                          </a:solidFill>
                          <a:effectLst/>
                          <a:latin typeface="微软雅黑" pitchFamily="34" charset="-122"/>
                          <a:ea typeface="微软雅黑" pitchFamily="34" charset="-122"/>
                          <a:cs typeface="+mn-cs"/>
                        </a:rPr>
                        <a:t>评级</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l">
                        <a:lnSpc>
                          <a:spcPct val="120000"/>
                        </a:lnSpc>
                        <a:spcBef>
                          <a:spcPts val="0"/>
                        </a:spcBef>
                        <a:spcAft>
                          <a:spcPts val="0"/>
                        </a:spcAft>
                      </a:pPr>
                      <a:r>
                        <a:rPr lang="zh-CN" altLang="en-US" sz="1800" kern="1200" dirty="0" smtClean="0">
                          <a:solidFill>
                            <a:srgbClr val="000000"/>
                          </a:solidFill>
                          <a:latin typeface="微软雅黑" pitchFamily="34" charset="-122"/>
                          <a:ea typeface="微软雅黑" pitchFamily="34" charset="-122"/>
                          <a:cs typeface="+mn-cs"/>
                        </a:rPr>
                        <a:t>经资信评级机构评级；</a:t>
                      </a:r>
                      <a:endParaRPr lang="en-US" altLang="zh-CN" sz="1800" kern="1200" dirty="0" smtClean="0">
                        <a:solidFill>
                          <a:srgbClr val="000000"/>
                        </a:solidFill>
                        <a:latin typeface="微软雅黑" pitchFamily="34" charset="-122"/>
                        <a:ea typeface="微软雅黑" pitchFamily="34" charset="-122"/>
                        <a:cs typeface="+mn-cs"/>
                      </a:endParaRPr>
                    </a:p>
                    <a:p>
                      <a:pPr algn="l">
                        <a:lnSpc>
                          <a:spcPct val="120000"/>
                        </a:lnSpc>
                        <a:spcBef>
                          <a:spcPts val="0"/>
                        </a:spcBef>
                        <a:spcAft>
                          <a:spcPts val="0"/>
                        </a:spcAft>
                      </a:pPr>
                      <a:r>
                        <a:rPr lang="zh-CN" altLang="en-US" sz="1800" kern="1200" dirty="0" smtClean="0">
                          <a:solidFill>
                            <a:srgbClr val="000000"/>
                          </a:solidFill>
                          <a:latin typeface="微软雅黑" pitchFamily="34" charset="-122"/>
                          <a:ea typeface="微软雅黑" pitchFamily="34" charset="-122"/>
                          <a:cs typeface="+mn-cs"/>
                        </a:rPr>
                        <a:t>面向公众需</a:t>
                      </a:r>
                      <a:r>
                        <a:rPr lang="en-US" altLang="zh-CN" sz="1800" kern="1200" dirty="0" smtClean="0">
                          <a:solidFill>
                            <a:srgbClr val="000000"/>
                          </a:solidFill>
                          <a:latin typeface="微软雅黑" pitchFamily="34" charset="-122"/>
                          <a:ea typeface="微软雅黑" pitchFamily="34" charset="-122"/>
                          <a:cs typeface="+mn-cs"/>
                        </a:rPr>
                        <a:t>AAA</a:t>
                      </a:r>
                      <a:r>
                        <a:rPr lang="zh-CN" altLang="en-US" sz="1800" kern="1200" dirty="0" smtClean="0">
                          <a:solidFill>
                            <a:srgbClr val="000000"/>
                          </a:solidFill>
                          <a:latin typeface="微软雅黑" pitchFamily="34" charset="-122"/>
                          <a:ea typeface="微软雅黑" pitchFamily="34" charset="-122"/>
                          <a:cs typeface="+mn-cs"/>
                        </a:rPr>
                        <a:t>级</a:t>
                      </a:r>
                      <a:endParaRPr lang="zh-CN" altLang="en-US" sz="1800" kern="1200" dirty="0">
                        <a:solidFill>
                          <a:srgbClr val="000000"/>
                        </a:solidFill>
                        <a:latin typeface="微软雅黑" pitchFamily="34" charset="-122"/>
                        <a:ea typeface="微软雅黑" pitchFamily="34" charset="-122"/>
                        <a:cs typeface="+mn-cs"/>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l" eaLnBrk="1" hangingPunct="1">
                        <a:lnSpc>
                          <a:spcPct val="120000"/>
                        </a:lnSpc>
                        <a:spcBef>
                          <a:spcPts val="0"/>
                        </a:spcBef>
                        <a:spcAft>
                          <a:spcPts val="0"/>
                        </a:spcAft>
                      </a:pPr>
                      <a:r>
                        <a:rPr lang="zh-CN" altLang="en-US" sz="1800" kern="1200" dirty="0" smtClean="0">
                          <a:solidFill>
                            <a:srgbClr val="000000"/>
                          </a:solidFill>
                          <a:latin typeface="微软雅黑" pitchFamily="34" charset="-122"/>
                          <a:ea typeface="微软雅黑" pitchFamily="34" charset="-122"/>
                          <a:cs typeface="+mn-cs"/>
                        </a:rPr>
                        <a:t>发行人确定</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59015">
                <a:tc>
                  <a:txBody>
                    <a:bodyPr/>
                    <a:lstStyle/>
                    <a:p>
                      <a:pPr marL="0" marR="0" lvl="0" indent="0" algn="ctr" defTabSz="914400" rtl="0" eaLnBrk="1" fontAlgn="base" latinLnBrk="0" hangingPunct="1">
                        <a:lnSpc>
                          <a:spcPct val="120000"/>
                        </a:lnSpc>
                        <a:spcBef>
                          <a:spcPts val="0"/>
                        </a:spcBef>
                        <a:spcAft>
                          <a:spcPts val="0"/>
                        </a:spcAft>
                        <a:buClrTx/>
                        <a:buSzTx/>
                        <a:buFontTx/>
                        <a:buNone/>
                        <a:tabLst/>
                        <a:defRPr/>
                      </a:pPr>
                      <a:r>
                        <a:rPr kumimoji="0" lang="zh-CN" altLang="en-US" sz="1800" b="0" i="0" u="none" strike="noStrike" kern="1200" cap="none" normalizeH="0" baseline="0" dirty="0" smtClean="0">
                          <a:ln>
                            <a:noFill/>
                          </a:ln>
                          <a:solidFill>
                            <a:srgbClr val="C00000"/>
                          </a:solidFill>
                          <a:effectLst/>
                          <a:latin typeface="微软雅黑" pitchFamily="34" charset="-122"/>
                          <a:ea typeface="微软雅黑" pitchFamily="34" charset="-122"/>
                          <a:cs typeface="+mn-cs"/>
                        </a:rPr>
                        <a:t>财务</a:t>
                      </a:r>
                      <a:endParaRPr kumimoji="0" lang="en-US" altLang="zh-CN" sz="1800" b="0" i="0" u="none" strike="noStrike" kern="1200" cap="none" normalizeH="0" baseline="0" dirty="0" smtClean="0">
                        <a:ln>
                          <a:noFill/>
                        </a:ln>
                        <a:solidFill>
                          <a:srgbClr val="C00000"/>
                        </a:solidFill>
                        <a:effectLst/>
                        <a:latin typeface="微软雅黑" pitchFamily="34" charset="-122"/>
                        <a:ea typeface="微软雅黑" pitchFamily="34" charset="-122"/>
                        <a:cs typeface="+mn-cs"/>
                      </a:endParaRPr>
                    </a:p>
                    <a:p>
                      <a:pPr marL="0" marR="0" lvl="0" indent="0" algn="ctr" defTabSz="914400" rtl="0" eaLnBrk="1" fontAlgn="base" latinLnBrk="0" hangingPunct="1">
                        <a:lnSpc>
                          <a:spcPct val="120000"/>
                        </a:lnSpc>
                        <a:spcBef>
                          <a:spcPts val="0"/>
                        </a:spcBef>
                        <a:spcAft>
                          <a:spcPts val="0"/>
                        </a:spcAft>
                        <a:buClrTx/>
                        <a:buSzTx/>
                        <a:buFontTx/>
                        <a:buNone/>
                        <a:tabLst/>
                        <a:defRPr/>
                      </a:pPr>
                      <a:r>
                        <a:rPr kumimoji="0" lang="zh-CN" altLang="en-US" sz="1800" b="0" i="0" u="none" strike="noStrike" kern="1200" cap="none" normalizeH="0" baseline="0" dirty="0" smtClean="0">
                          <a:ln>
                            <a:noFill/>
                          </a:ln>
                          <a:solidFill>
                            <a:srgbClr val="C00000"/>
                          </a:solidFill>
                          <a:effectLst/>
                          <a:latin typeface="微软雅黑" pitchFamily="34" charset="-122"/>
                          <a:ea typeface="微软雅黑" pitchFamily="34" charset="-122"/>
                          <a:cs typeface="+mn-cs"/>
                        </a:rPr>
                        <a:t>指标</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l">
                        <a:lnSpc>
                          <a:spcPct val="120000"/>
                        </a:lnSpc>
                        <a:spcBef>
                          <a:spcPts val="0"/>
                        </a:spcBef>
                        <a:spcAft>
                          <a:spcPts val="0"/>
                        </a:spcAft>
                      </a:pPr>
                      <a:r>
                        <a:rPr lang="zh-CN" altLang="en-US" sz="1800" kern="1200" dirty="0" smtClean="0">
                          <a:solidFill>
                            <a:srgbClr val="000000"/>
                          </a:solidFill>
                          <a:latin typeface="微软雅黑" pitchFamily="34" charset="-122"/>
                          <a:ea typeface="微软雅黑" pitchFamily="34" charset="-122"/>
                          <a:cs typeface="+mn-cs"/>
                        </a:rPr>
                        <a:t>面向合格：</a:t>
                      </a:r>
                      <a:r>
                        <a:rPr lang="en-US" altLang="zh-CN" sz="1800" kern="1200" dirty="0" smtClean="0">
                          <a:solidFill>
                            <a:srgbClr val="000000"/>
                          </a:solidFill>
                          <a:latin typeface="微软雅黑" pitchFamily="34" charset="-122"/>
                          <a:ea typeface="微软雅黑" pitchFamily="34" charset="-122"/>
                          <a:cs typeface="+mn-cs"/>
                        </a:rPr>
                        <a:t>3</a:t>
                      </a:r>
                      <a:r>
                        <a:rPr lang="zh-CN" altLang="en-US" sz="1800" kern="1200" dirty="0" smtClean="0">
                          <a:solidFill>
                            <a:srgbClr val="000000"/>
                          </a:solidFill>
                          <a:latin typeface="微软雅黑" pitchFamily="34" charset="-122"/>
                          <a:ea typeface="微软雅黑" pitchFamily="34" charset="-122"/>
                          <a:cs typeface="+mn-cs"/>
                        </a:rPr>
                        <a:t>年平均可分配利润</a:t>
                      </a:r>
                      <a:r>
                        <a:rPr lang="en-US" altLang="zh-CN" sz="1800" kern="1200" dirty="0" smtClean="0">
                          <a:solidFill>
                            <a:srgbClr val="000000"/>
                          </a:solidFill>
                          <a:latin typeface="微软雅黑" pitchFamily="34" charset="-122"/>
                          <a:ea typeface="微软雅黑" pitchFamily="34" charset="-122"/>
                          <a:cs typeface="+mn-cs"/>
                        </a:rPr>
                        <a:t>/1</a:t>
                      </a:r>
                      <a:r>
                        <a:rPr lang="zh-CN" altLang="en-US" sz="1800" kern="1200" dirty="0" smtClean="0">
                          <a:solidFill>
                            <a:srgbClr val="000000"/>
                          </a:solidFill>
                          <a:latin typeface="微软雅黑" pitchFamily="34" charset="-122"/>
                          <a:ea typeface="微软雅黑" pitchFamily="34" charset="-122"/>
                          <a:cs typeface="+mn-cs"/>
                        </a:rPr>
                        <a:t>年利息；面向公众 </a:t>
                      </a:r>
                      <a:r>
                        <a:rPr lang="en-US" altLang="zh-CN" sz="1800" kern="1200" dirty="0" smtClean="0">
                          <a:solidFill>
                            <a:srgbClr val="000000"/>
                          </a:solidFill>
                          <a:latin typeface="微软雅黑" pitchFamily="34" charset="-122"/>
                          <a:ea typeface="微软雅黑" pitchFamily="34" charset="-122"/>
                          <a:cs typeface="+mn-cs"/>
                        </a:rPr>
                        <a:t>1.5</a:t>
                      </a:r>
                      <a:r>
                        <a:rPr lang="zh-CN" altLang="en-US" sz="1800" kern="1200" dirty="0" smtClean="0">
                          <a:solidFill>
                            <a:srgbClr val="000000"/>
                          </a:solidFill>
                          <a:latin typeface="微软雅黑" pitchFamily="34" charset="-122"/>
                          <a:ea typeface="微软雅黑" pitchFamily="34" charset="-122"/>
                          <a:cs typeface="+mn-cs"/>
                        </a:rPr>
                        <a:t>倍。</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l" eaLnBrk="1" hangingPunct="1">
                        <a:lnSpc>
                          <a:spcPct val="120000"/>
                        </a:lnSpc>
                        <a:spcBef>
                          <a:spcPts val="0"/>
                        </a:spcBef>
                        <a:spcAft>
                          <a:spcPts val="0"/>
                        </a:spcAft>
                      </a:pPr>
                      <a:endParaRPr lang="zh-CN" altLang="en-US" sz="1800" kern="1200" dirty="0" smtClean="0">
                        <a:solidFill>
                          <a:srgbClr val="000000"/>
                        </a:solidFill>
                        <a:latin typeface="微软雅黑" pitchFamily="34" charset="-122"/>
                        <a:ea typeface="微软雅黑" pitchFamily="34" charset="-122"/>
                        <a:cs typeface="+mn-cs"/>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978977796"/>
                  </a:ext>
                </a:extLst>
              </a:tr>
              <a:tr h="28188">
                <a:tc>
                  <a:txBody>
                    <a:bodyPr/>
                    <a:lstStyle/>
                    <a:p>
                      <a:pPr marL="0" marR="0" lvl="0" indent="0" algn="ctr" defTabSz="914400" rtl="0" eaLnBrk="1" fontAlgn="base" latinLnBrk="0" hangingPunct="1">
                        <a:lnSpc>
                          <a:spcPct val="120000"/>
                        </a:lnSpc>
                        <a:spcBef>
                          <a:spcPts val="0"/>
                        </a:spcBef>
                        <a:spcAft>
                          <a:spcPts val="0"/>
                        </a:spcAft>
                        <a:buClrTx/>
                        <a:buSzTx/>
                        <a:buFontTx/>
                        <a:buNone/>
                        <a:tabLst/>
                        <a:defRPr/>
                      </a:pPr>
                      <a:r>
                        <a:rPr kumimoji="0" lang="zh-CN" altLang="en-US" sz="1800" b="0" i="0" u="none" strike="noStrike" kern="1200" cap="none" normalizeH="0" baseline="0" dirty="0" smtClean="0">
                          <a:ln>
                            <a:noFill/>
                          </a:ln>
                          <a:solidFill>
                            <a:srgbClr val="C00000"/>
                          </a:solidFill>
                          <a:effectLst/>
                          <a:latin typeface="微软雅黑" pitchFamily="34" charset="-122"/>
                          <a:ea typeface="微软雅黑" pitchFamily="34" charset="-122"/>
                          <a:cs typeface="+mn-cs"/>
                        </a:rPr>
                        <a:t>用途</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l">
                        <a:lnSpc>
                          <a:spcPct val="120000"/>
                        </a:lnSpc>
                        <a:spcBef>
                          <a:spcPts val="0"/>
                        </a:spcBef>
                        <a:spcAft>
                          <a:spcPts val="0"/>
                        </a:spcAft>
                      </a:pPr>
                      <a:r>
                        <a:rPr lang="zh-CN" altLang="en-US" sz="1800" kern="1200" dirty="0" smtClean="0">
                          <a:solidFill>
                            <a:srgbClr val="000000"/>
                          </a:solidFill>
                          <a:latin typeface="微软雅黑" pitchFamily="34" charset="-122"/>
                          <a:ea typeface="微软雅黑" pitchFamily="34" charset="-122"/>
                          <a:cs typeface="+mn-cs"/>
                        </a:rPr>
                        <a:t>不得用于弥补亏损和非生产性支出</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l" eaLnBrk="1" hangingPunct="1">
                        <a:lnSpc>
                          <a:spcPct val="120000"/>
                        </a:lnSpc>
                        <a:spcBef>
                          <a:spcPts val="0"/>
                        </a:spcBef>
                        <a:spcAft>
                          <a:spcPts val="0"/>
                        </a:spcAft>
                      </a:pPr>
                      <a:endParaRPr lang="zh-CN" altLang="en-US" sz="1800" kern="1200" dirty="0" smtClean="0">
                        <a:solidFill>
                          <a:srgbClr val="000000"/>
                        </a:solidFill>
                        <a:latin typeface="微软雅黑" pitchFamily="34" charset="-122"/>
                        <a:ea typeface="微软雅黑" pitchFamily="34" charset="-122"/>
                        <a:cs typeface="+mn-cs"/>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291516400"/>
                  </a:ext>
                </a:extLst>
              </a:tr>
            </a:tbl>
          </a:graphicData>
        </a:graphic>
      </p:graphicFrame>
    </p:spTree>
    <p:extLst>
      <p:ext uri="{BB962C8B-B14F-4D97-AF65-F5344CB8AC3E}">
        <p14:creationId xmlns:p14="http://schemas.microsoft.com/office/powerpoint/2010/main" xmlns="" val="4264481346"/>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stretch>
            <a:fillRect/>
          </a:stretch>
        </p:blipFill>
        <p:spPr>
          <a:xfrm>
            <a:off x="3143240" y="2171714"/>
            <a:ext cx="2533650" cy="2400300"/>
          </a:xfrm>
          <a:prstGeom prst="rect">
            <a:avLst/>
          </a:prstGeom>
        </p:spPr>
      </p:pic>
      <p:sp>
        <p:nvSpPr>
          <p:cNvPr id="5122" name="文本占位符 1"/>
          <p:cNvSpPr>
            <a:spLocks noGrp="1"/>
          </p:cNvSpPr>
          <p:nvPr>
            <p:ph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indent="0" algn="ctr" fontAlgn="auto">
              <a:lnSpc>
                <a:spcPct val="140000"/>
              </a:lnSpc>
              <a:spcBef>
                <a:spcPts val="0"/>
              </a:spcBef>
              <a:spcAft>
                <a:spcPts val="0"/>
              </a:spcAft>
              <a:defRPr/>
            </a:pPr>
            <a:r>
              <a:rPr lang="zh-CN" altLang="en-US" sz="2000" dirty="0" smtClean="0">
                <a:solidFill>
                  <a:srgbClr val="C00000"/>
                </a:solidFill>
                <a:latin typeface="微软雅黑" pitchFamily="34" charset="-122"/>
                <a:ea typeface="微软雅黑" pitchFamily="34" charset="-122"/>
              </a:rPr>
              <a:t>决战注会，考前镇魂</a:t>
            </a:r>
            <a:endParaRPr lang="en-US" altLang="zh-CN" sz="2000" dirty="0">
              <a:solidFill>
                <a:srgbClr val="C00000"/>
              </a:solidFill>
              <a:latin typeface="微软雅黑" pitchFamily="34" charset="-122"/>
              <a:ea typeface="微软雅黑" pitchFamily="34" charset="-122"/>
            </a:endParaRPr>
          </a:p>
          <a:p>
            <a:pPr indent="0" algn="ctr" fontAlgn="auto">
              <a:lnSpc>
                <a:spcPct val="140000"/>
              </a:lnSpc>
              <a:spcBef>
                <a:spcPts val="0"/>
              </a:spcBef>
              <a:spcAft>
                <a:spcPts val="0"/>
              </a:spcAft>
              <a:defRPr/>
            </a:pPr>
            <a:r>
              <a:rPr lang="en-US" altLang="zh-CN" sz="2000" dirty="0" smtClean="0">
                <a:latin typeface="微软雅黑" pitchFamily="34" charset="-122"/>
                <a:ea typeface="微软雅黑" pitchFamily="34" charset="-122"/>
              </a:rPr>
              <a:t>2020</a:t>
            </a:r>
            <a:r>
              <a:rPr lang="zh-CN" altLang="en-US" sz="2000" dirty="0">
                <a:latin typeface="微软雅黑" pitchFamily="34" charset="-122"/>
                <a:ea typeface="微软雅黑" pitchFamily="34" charset="-122"/>
              </a:rPr>
              <a:t>年</a:t>
            </a:r>
            <a:r>
              <a:rPr lang="en-US" altLang="zh-CN" sz="2000" dirty="0">
                <a:latin typeface="微软雅黑" pitchFamily="34" charset="-122"/>
                <a:ea typeface="微软雅黑" pitchFamily="34" charset="-122"/>
              </a:rPr>
              <a:t>10</a:t>
            </a:r>
            <a:r>
              <a:rPr lang="zh-CN" altLang="en-US" sz="2000" dirty="0">
                <a:latin typeface="微软雅黑" pitchFamily="34" charset="-122"/>
                <a:ea typeface="微软雅黑" pitchFamily="34" charset="-122"/>
              </a:rPr>
              <a:t>月</a:t>
            </a:r>
            <a:r>
              <a:rPr lang="en-US" altLang="zh-CN" sz="2000" dirty="0">
                <a:latin typeface="微软雅黑" pitchFamily="34" charset="-122"/>
                <a:ea typeface="微软雅黑" pitchFamily="34" charset="-122"/>
              </a:rPr>
              <a:t>11</a:t>
            </a:r>
            <a:r>
              <a:rPr lang="zh-CN" altLang="en-US" sz="2000" dirty="0" smtClean="0">
                <a:latin typeface="微软雅黑" pitchFamily="34" charset="-122"/>
                <a:ea typeface="微软雅黑" pitchFamily="34" charset="-122"/>
              </a:rPr>
              <a:t>日，</a:t>
            </a:r>
            <a:r>
              <a:rPr lang="en-US" altLang="zh-CN" sz="2000" dirty="0" smtClean="0">
                <a:latin typeface="微软雅黑" pitchFamily="34" charset="-122"/>
                <a:ea typeface="微软雅黑" pitchFamily="34" charset="-122"/>
              </a:rPr>
              <a:t>16</a:t>
            </a:r>
            <a:r>
              <a:rPr lang="zh-CN" altLang="en-US" sz="2000" dirty="0" smtClean="0">
                <a:latin typeface="微软雅黑" pitchFamily="34" charset="-122"/>
                <a:ea typeface="微软雅黑" pitchFamily="34" charset="-122"/>
              </a:rPr>
              <a:t>：</a:t>
            </a:r>
            <a:r>
              <a:rPr lang="en-US" altLang="zh-CN" sz="2000" dirty="0" smtClean="0">
                <a:latin typeface="微软雅黑" pitchFamily="34" charset="-122"/>
                <a:ea typeface="微软雅黑" pitchFamily="34" charset="-122"/>
              </a:rPr>
              <a:t>30</a:t>
            </a:r>
            <a:r>
              <a:rPr lang="zh-CN" altLang="en-US" sz="2000" dirty="0" smtClean="0">
                <a:latin typeface="微软雅黑" pitchFamily="34" charset="-122"/>
                <a:ea typeface="微软雅黑" pitchFamily="34" charset="-122"/>
              </a:rPr>
              <a:t>－</a:t>
            </a:r>
            <a:r>
              <a:rPr lang="en-US" altLang="zh-CN" sz="2000" dirty="0" smtClean="0">
                <a:latin typeface="微软雅黑" pitchFamily="34" charset="-122"/>
                <a:ea typeface="微软雅黑" pitchFamily="34" charset="-122"/>
              </a:rPr>
              <a:t>18</a:t>
            </a:r>
            <a:r>
              <a:rPr lang="zh-CN" altLang="en-US" sz="2000" dirty="0" smtClean="0">
                <a:latin typeface="微软雅黑" pitchFamily="34" charset="-122"/>
                <a:ea typeface="微软雅黑" pitchFamily="34" charset="-122"/>
              </a:rPr>
              <a:t>：</a:t>
            </a:r>
            <a:r>
              <a:rPr lang="en-US" altLang="zh-CN" sz="2000" dirty="0" smtClean="0">
                <a:latin typeface="微软雅黑" pitchFamily="34" charset="-122"/>
                <a:ea typeface="微软雅黑" pitchFamily="34" charset="-122"/>
              </a:rPr>
              <a:t>30</a:t>
            </a:r>
            <a:r>
              <a:rPr lang="zh-CN" altLang="en-US" sz="2000" dirty="0">
                <a:latin typeface="微软雅黑" pitchFamily="34" charset="-122"/>
                <a:ea typeface="微软雅黑" pitchFamily="34" charset="-122"/>
              </a:rPr>
              <a:t>　</a:t>
            </a:r>
          </a:p>
          <a:p>
            <a:pPr indent="0" algn="ctr" fontAlgn="auto">
              <a:lnSpc>
                <a:spcPct val="140000"/>
              </a:lnSpc>
              <a:spcBef>
                <a:spcPts val="0"/>
              </a:spcBef>
              <a:spcAft>
                <a:spcPts val="0"/>
              </a:spcAft>
              <a:defRPr/>
            </a:pPr>
            <a:r>
              <a:rPr lang="en-US" altLang="zh-CN" sz="2000" dirty="0" smtClean="0">
                <a:latin typeface="微软雅黑" pitchFamily="34" charset="-122"/>
                <a:ea typeface="微软雅黑" pitchFamily="34" charset="-122"/>
              </a:rPr>
              <a:t>2020</a:t>
            </a:r>
            <a:r>
              <a:rPr lang="zh-CN" altLang="en-US" sz="2000" dirty="0">
                <a:latin typeface="微软雅黑" pitchFamily="34" charset="-122"/>
                <a:ea typeface="微软雅黑" pitchFamily="34" charset="-122"/>
              </a:rPr>
              <a:t>年</a:t>
            </a:r>
            <a:r>
              <a:rPr lang="en-US" altLang="zh-CN" sz="2000" dirty="0">
                <a:latin typeface="微软雅黑" pitchFamily="34" charset="-122"/>
                <a:ea typeface="微软雅黑" pitchFamily="34" charset="-122"/>
              </a:rPr>
              <a:t>10</a:t>
            </a:r>
            <a:r>
              <a:rPr lang="zh-CN" altLang="en-US" sz="2000" dirty="0">
                <a:latin typeface="微软雅黑" pitchFamily="34" charset="-122"/>
                <a:ea typeface="微软雅黑" pitchFamily="34" charset="-122"/>
              </a:rPr>
              <a:t>月</a:t>
            </a:r>
            <a:r>
              <a:rPr lang="en-US" altLang="zh-CN" sz="2000" dirty="0">
                <a:latin typeface="微软雅黑" pitchFamily="34" charset="-122"/>
                <a:ea typeface="微软雅黑" pitchFamily="34" charset="-122"/>
              </a:rPr>
              <a:t>17</a:t>
            </a:r>
            <a:r>
              <a:rPr lang="zh-CN" altLang="en-US" sz="2000" dirty="0" smtClean="0">
                <a:latin typeface="微软雅黑" pitchFamily="34" charset="-122"/>
                <a:ea typeface="微软雅黑" pitchFamily="34" charset="-122"/>
              </a:rPr>
              <a:t>日，</a:t>
            </a:r>
            <a:r>
              <a:rPr lang="en-US" altLang="zh-CN" sz="2000" dirty="0" smtClean="0">
                <a:latin typeface="微软雅黑" pitchFamily="34" charset="-122"/>
                <a:ea typeface="微软雅黑" pitchFamily="34" charset="-122"/>
              </a:rPr>
              <a:t>17</a:t>
            </a:r>
            <a:r>
              <a:rPr lang="zh-CN" altLang="en-US" sz="2000" dirty="0" smtClean="0">
                <a:latin typeface="微软雅黑" pitchFamily="34" charset="-122"/>
                <a:ea typeface="微软雅黑" pitchFamily="34" charset="-122"/>
              </a:rPr>
              <a:t>：</a:t>
            </a:r>
            <a:r>
              <a:rPr lang="en-US" altLang="zh-CN" sz="2000" dirty="0" smtClean="0">
                <a:latin typeface="微软雅黑" pitchFamily="34" charset="-122"/>
                <a:ea typeface="微软雅黑" pitchFamily="34" charset="-122"/>
              </a:rPr>
              <a:t>00</a:t>
            </a:r>
            <a:r>
              <a:rPr lang="zh-CN" altLang="en-US" sz="2000" dirty="0" smtClean="0">
                <a:latin typeface="微软雅黑" pitchFamily="34" charset="-122"/>
                <a:ea typeface="微软雅黑" pitchFamily="34" charset="-122"/>
              </a:rPr>
              <a:t>－</a:t>
            </a:r>
            <a:r>
              <a:rPr lang="en-US" altLang="zh-CN" sz="2000" dirty="0" smtClean="0">
                <a:latin typeface="微软雅黑" pitchFamily="34" charset="-122"/>
                <a:ea typeface="微软雅黑" pitchFamily="34" charset="-122"/>
              </a:rPr>
              <a:t>19</a:t>
            </a:r>
            <a:r>
              <a:rPr lang="zh-CN" altLang="en-US" sz="2000" dirty="0" smtClean="0">
                <a:latin typeface="微软雅黑" pitchFamily="34" charset="-122"/>
                <a:ea typeface="微软雅黑" pitchFamily="34" charset="-122"/>
              </a:rPr>
              <a:t>：</a:t>
            </a:r>
            <a:r>
              <a:rPr lang="en-US" altLang="zh-CN" sz="2000" dirty="0" smtClean="0">
                <a:latin typeface="微软雅黑" pitchFamily="34" charset="-122"/>
                <a:ea typeface="微软雅黑" pitchFamily="34" charset="-122"/>
              </a:rPr>
              <a:t>00</a:t>
            </a:r>
            <a:endParaRPr lang="en-US" altLang="zh-CN" sz="2000" dirty="0">
              <a:latin typeface="微软雅黑" pitchFamily="34" charset="-122"/>
              <a:ea typeface="微软雅黑" pitchFamily="34" charset="-122"/>
            </a:endParaRPr>
          </a:p>
        </p:txBody>
      </p:sp>
    </p:spTree>
    <p:extLst>
      <p:ext uri="{BB962C8B-B14F-4D97-AF65-F5344CB8AC3E}">
        <p14:creationId xmlns:p14="http://schemas.microsoft.com/office/powerpoint/2010/main" xmlns="" val="3169604338"/>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文本占位符 1"/>
          <p:cNvSpPr>
            <a:spLocks noGrp="1"/>
          </p:cNvSpPr>
          <p:nvPr>
            <p:ph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indent="540000">
              <a:lnSpc>
                <a:spcPct val="140000"/>
              </a:lnSpc>
              <a:spcBef>
                <a:spcPts val="0"/>
              </a:spcBef>
              <a:spcAft>
                <a:spcPts val="0"/>
              </a:spcAft>
            </a:pPr>
            <a:r>
              <a:rPr lang="zh-CN" altLang="en-US" sz="2000" b="0" smtClean="0">
                <a:latin typeface="微软雅黑" pitchFamily="34" charset="-122"/>
                <a:ea typeface="微软雅黑" pitchFamily="34" charset="-122"/>
              </a:rPr>
              <a:t>续表</a:t>
            </a:r>
            <a:endParaRPr lang="zh-CN" altLang="en-US" sz="2000" b="0" dirty="0" smtClean="0">
              <a:latin typeface="微软雅黑" pitchFamily="34" charset="-122"/>
              <a:ea typeface="微软雅黑" pitchFamily="34" charset="-122"/>
            </a:endParaRPr>
          </a:p>
        </p:txBody>
      </p:sp>
      <p:graphicFrame>
        <p:nvGraphicFramePr>
          <p:cNvPr id="3" name="表格 2"/>
          <p:cNvGraphicFramePr>
            <a:graphicFrameLocks noGrp="1"/>
          </p:cNvGraphicFramePr>
          <p:nvPr>
            <p:extLst>
              <p:ext uri="{D42A27DB-BD31-4B8C-83A1-F6EECF244321}">
                <p14:modId xmlns:p14="http://schemas.microsoft.com/office/powerpoint/2010/main" xmlns="" val="465499442"/>
              </p:ext>
            </p:extLst>
          </p:nvPr>
        </p:nvGraphicFramePr>
        <p:xfrm>
          <a:off x="419825" y="1345416"/>
          <a:ext cx="8260830" cy="1975104"/>
        </p:xfrm>
        <a:graphic>
          <a:graphicData uri="http://schemas.openxmlformats.org/drawingml/2006/table">
            <a:tbl>
              <a:tblPr/>
              <a:tblGrid>
                <a:gridCol w="662622">
                  <a:extLst>
                    <a:ext uri="{9D8B030D-6E8A-4147-A177-3AD203B41FA5}">
                      <a16:colId xmlns:a16="http://schemas.microsoft.com/office/drawing/2014/main" xmlns="" val="20000"/>
                    </a:ext>
                  </a:extLst>
                </a:gridCol>
                <a:gridCol w="3600000">
                  <a:extLst>
                    <a:ext uri="{9D8B030D-6E8A-4147-A177-3AD203B41FA5}">
                      <a16:colId xmlns:a16="http://schemas.microsoft.com/office/drawing/2014/main" xmlns="" val="20001"/>
                    </a:ext>
                  </a:extLst>
                </a:gridCol>
                <a:gridCol w="3998208">
                  <a:extLst>
                    <a:ext uri="{9D8B030D-6E8A-4147-A177-3AD203B41FA5}">
                      <a16:colId xmlns:a16="http://schemas.microsoft.com/office/drawing/2014/main" xmlns="" val="20002"/>
                    </a:ext>
                  </a:extLst>
                </a:gridCol>
              </a:tblGrid>
              <a:tr h="28188">
                <a:tc>
                  <a:txBody>
                    <a:bodyPr/>
                    <a:lstStyle/>
                    <a:p>
                      <a:pPr marL="0" marR="0" lvl="0" indent="0" algn="l" defTabSz="914400" rtl="0" eaLnBrk="1" fontAlgn="base" latinLnBrk="0" hangingPunct="1">
                        <a:lnSpc>
                          <a:spcPct val="120000"/>
                        </a:lnSpc>
                        <a:spcBef>
                          <a:spcPts val="0"/>
                        </a:spcBef>
                        <a:spcAft>
                          <a:spcPts val="0"/>
                        </a:spcAft>
                        <a:buClrTx/>
                        <a:buSzTx/>
                        <a:buFontTx/>
                        <a:buNone/>
                        <a:tabLst/>
                        <a:defRPr/>
                      </a:pPr>
                      <a:endParaRPr kumimoji="0" lang="zh-CN" altLang="en-US" sz="1800" b="0" i="0" u="none" strike="noStrike" kern="1200" cap="none" normalizeH="0" baseline="0" dirty="0" smtClean="0">
                        <a:ln>
                          <a:noFill/>
                        </a:ln>
                        <a:solidFill>
                          <a:srgbClr val="FFFF00"/>
                        </a:solidFill>
                        <a:effectLst/>
                        <a:latin typeface="微软雅黑" pitchFamily="34" charset="-122"/>
                        <a:ea typeface="微软雅黑" pitchFamily="34" charset="-122"/>
                        <a:cs typeface="+mn-cs"/>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eaLnBrk="1" hangingPunct="1">
                        <a:lnSpc>
                          <a:spcPct val="120000"/>
                        </a:lnSpc>
                        <a:spcBef>
                          <a:spcPts val="0"/>
                        </a:spcBef>
                        <a:spcAft>
                          <a:spcPts val="0"/>
                        </a:spcAft>
                      </a:pPr>
                      <a:r>
                        <a:rPr lang="zh-CN" altLang="en-US" sz="1800" kern="1200" dirty="0" smtClean="0">
                          <a:solidFill>
                            <a:srgbClr val="000000"/>
                          </a:solidFill>
                          <a:latin typeface="微软雅黑" pitchFamily="34" charset="-122"/>
                          <a:ea typeface="微软雅黑" pitchFamily="34" charset="-122"/>
                          <a:cs typeface="+mn-cs"/>
                        </a:rPr>
                        <a:t>公开发行</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eaLnBrk="1" hangingPunct="1">
                        <a:lnSpc>
                          <a:spcPct val="120000"/>
                        </a:lnSpc>
                        <a:spcBef>
                          <a:spcPts val="0"/>
                        </a:spcBef>
                        <a:spcAft>
                          <a:spcPts val="0"/>
                        </a:spcAft>
                      </a:pPr>
                      <a:r>
                        <a:rPr kumimoji="0" lang="zh-CN" altLang="en-US" sz="1800" b="0" i="0" u="none" strike="noStrike" kern="1200" cap="none" spc="0" normalizeH="0" baseline="0" noProof="0" dirty="0" smtClean="0">
                          <a:ln>
                            <a:noFill/>
                          </a:ln>
                          <a:solidFill>
                            <a:srgbClr val="000000"/>
                          </a:solidFill>
                          <a:effectLst/>
                          <a:uLnTx/>
                          <a:uFillTx/>
                          <a:latin typeface="微软雅黑" pitchFamily="34" charset="-122"/>
                          <a:ea typeface="微软雅黑" pitchFamily="34" charset="-122"/>
                          <a:cs typeface="+mn-cs"/>
                        </a:rPr>
                        <a:t>非</a:t>
                      </a:r>
                      <a:r>
                        <a:rPr lang="zh-CN" altLang="en-US" sz="1800" kern="1200" dirty="0" smtClean="0">
                          <a:solidFill>
                            <a:srgbClr val="000000"/>
                          </a:solidFill>
                          <a:latin typeface="微软雅黑" pitchFamily="34" charset="-122"/>
                          <a:ea typeface="微软雅黑" pitchFamily="34" charset="-122"/>
                          <a:cs typeface="+mn-cs"/>
                        </a:rPr>
                        <a:t>公开发行</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112750">
                <a:tc>
                  <a:txBody>
                    <a:bodyPr/>
                    <a:lstStyle/>
                    <a:p>
                      <a:pPr marL="0" marR="0" lvl="0" indent="0" algn="ctr" defTabSz="914400" rtl="0" eaLnBrk="1" fontAlgn="base" latinLnBrk="0" hangingPunct="1">
                        <a:lnSpc>
                          <a:spcPct val="120000"/>
                        </a:lnSpc>
                        <a:spcBef>
                          <a:spcPts val="0"/>
                        </a:spcBef>
                        <a:spcAft>
                          <a:spcPts val="0"/>
                        </a:spcAft>
                        <a:buClrTx/>
                        <a:buSzTx/>
                        <a:buFontTx/>
                        <a:buNone/>
                        <a:tabLst/>
                        <a:defRPr/>
                      </a:pPr>
                      <a:r>
                        <a:rPr kumimoji="0" lang="zh-CN" altLang="en-US" sz="1800" b="0" i="0" u="none" strike="noStrike" kern="1200" cap="none" normalizeH="0" baseline="0" dirty="0" smtClean="0">
                          <a:ln>
                            <a:noFill/>
                          </a:ln>
                          <a:solidFill>
                            <a:srgbClr val="C00000"/>
                          </a:solidFill>
                          <a:effectLst/>
                          <a:latin typeface="微软雅黑" pitchFamily="34" charset="-122"/>
                          <a:ea typeface="微软雅黑" pitchFamily="34" charset="-122"/>
                          <a:cs typeface="+mn-cs"/>
                        </a:rPr>
                        <a:t>转让</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l">
                        <a:lnSpc>
                          <a:spcPct val="120000"/>
                        </a:lnSpc>
                        <a:spcBef>
                          <a:spcPts val="0"/>
                        </a:spcBef>
                        <a:spcAft>
                          <a:spcPts val="0"/>
                        </a:spcAft>
                      </a:pPr>
                      <a:r>
                        <a:rPr lang="zh-CN" altLang="en-US" sz="1800" kern="1200" dirty="0" smtClean="0">
                          <a:solidFill>
                            <a:srgbClr val="000000"/>
                          </a:solidFill>
                          <a:latin typeface="微软雅黑" pitchFamily="34" charset="-122"/>
                          <a:ea typeface="微软雅黑" pitchFamily="34" charset="-122"/>
                          <a:cs typeface="+mn-cs"/>
                        </a:rPr>
                        <a:t>证券交易所、全国中小企业股份转让系统</a:t>
                      </a:r>
                      <a:endParaRPr lang="zh-CN" altLang="en-US" sz="1800" kern="1200" dirty="0">
                        <a:solidFill>
                          <a:srgbClr val="000000"/>
                        </a:solidFill>
                        <a:latin typeface="微软雅黑" pitchFamily="34" charset="-122"/>
                        <a:ea typeface="微软雅黑" pitchFamily="34" charset="-122"/>
                        <a:cs typeface="+mn-cs"/>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l" eaLnBrk="1" hangingPunct="1">
                        <a:lnSpc>
                          <a:spcPct val="120000"/>
                        </a:lnSpc>
                        <a:spcBef>
                          <a:spcPts val="0"/>
                        </a:spcBef>
                        <a:spcAft>
                          <a:spcPts val="0"/>
                        </a:spcAft>
                      </a:pPr>
                      <a:r>
                        <a:rPr lang="zh-CN" altLang="en-US" sz="1800" kern="1200" dirty="0" smtClean="0">
                          <a:solidFill>
                            <a:srgbClr val="000000"/>
                          </a:solidFill>
                          <a:latin typeface="微软雅黑" pitchFamily="34" charset="-122"/>
                          <a:ea typeface="微软雅黑" pitchFamily="34" charset="-122"/>
                          <a:cs typeface="+mn-cs"/>
                        </a:rPr>
                        <a:t>证券交易所、全国中小企业股份转让系统、证券公司柜台等；但</a:t>
                      </a:r>
                      <a:r>
                        <a:rPr lang="zh-CN" altLang="en-US" sz="1800" kern="1200" dirty="0" smtClean="0">
                          <a:solidFill>
                            <a:srgbClr val="C00000"/>
                          </a:solidFill>
                          <a:latin typeface="微软雅黑" pitchFamily="34" charset="-122"/>
                          <a:ea typeface="微软雅黑" pitchFamily="34" charset="-122"/>
                          <a:cs typeface="+mn-cs"/>
                        </a:rPr>
                        <a:t>仅限于合格投资者</a:t>
                      </a:r>
                      <a:r>
                        <a:rPr lang="zh-CN" altLang="en-US" sz="1800" kern="1200" dirty="0" smtClean="0">
                          <a:solidFill>
                            <a:srgbClr val="000000"/>
                          </a:solidFill>
                          <a:latin typeface="微软雅黑" pitchFamily="34" charset="-122"/>
                          <a:ea typeface="微软雅黑" pitchFamily="34" charset="-122"/>
                          <a:cs typeface="+mn-cs"/>
                        </a:rPr>
                        <a:t>，且</a:t>
                      </a:r>
                      <a:r>
                        <a:rPr lang="zh-CN" altLang="en-US" sz="1800" kern="1200" dirty="0" smtClean="0">
                          <a:solidFill>
                            <a:srgbClr val="C00000"/>
                          </a:solidFill>
                          <a:latin typeface="微软雅黑" pitchFamily="34" charset="-122"/>
                          <a:ea typeface="微软雅黑" pitchFamily="34" charset="-122"/>
                          <a:cs typeface="+mn-cs"/>
                        </a:rPr>
                        <a:t>转让后</a:t>
                      </a:r>
                      <a:r>
                        <a:rPr lang="zh-CN" altLang="en-US" sz="1800" kern="1200" dirty="0" smtClean="0">
                          <a:solidFill>
                            <a:srgbClr val="000000"/>
                          </a:solidFill>
                          <a:latin typeface="微软雅黑" pitchFamily="34" charset="-122"/>
                          <a:ea typeface="微软雅黑" pitchFamily="34" charset="-122"/>
                          <a:cs typeface="+mn-cs"/>
                        </a:rPr>
                        <a:t>持有人合计不超过</a:t>
                      </a:r>
                      <a:r>
                        <a:rPr lang="en-US" altLang="zh-CN" sz="1800" kern="1200" dirty="0" smtClean="0">
                          <a:solidFill>
                            <a:srgbClr val="C00000"/>
                          </a:solidFill>
                          <a:latin typeface="微软雅黑" pitchFamily="34" charset="-122"/>
                          <a:ea typeface="微软雅黑" pitchFamily="34" charset="-122"/>
                          <a:cs typeface="+mn-cs"/>
                        </a:rPr>
                        <a:t>200</a:t>
                      </a:r>
                      <a:r>
                        <a:rPr lang="zh-CN" altLang="en-US" sz="1800" kern="1200" dirty="0" smtClean="0">
                          <a:solidFill>
                            <a:srgbClr val="C00000"/>
                          </a:solidFill>
                          <a:latin typeface="微软雅黑" pitchFamily="34" charset="-122"/>
                          <a:ea typeface="微软雅黑" pitchFamily="34" charset="-122"/>
                          <a:cs typeface="+mn-cs"/>
                        </a:rPr>
                        <a:t>人</a:t>
                      </a:r>
                      <a:r>
                        <a:rPr lang="zh-CN" altLang="en-US" sz="1800" kern="1200" dirty="0" smtClean="0">
                          <a:solidFill>
                            <a:srgbClr val="000000"/>
                          </a:solidFill>
                          <a:latin typeface="微软雅黑" pitchFamily="34" charset="-122"/>
                          <a:ea typeface="微软雅黑" pitchFamily="34" charset="-122"/>
                          <a:cs typeface="+mn-cs"/>
                        </a:rPr>
                        <a:t>。</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8188">
                <a:tc>
                  <a:txBody>
                    <a:bodyPr/>
                    <a:lstStyle/>
                    <a:p>
                      <a:pPr marL="0" marR="0" lvl="0" indent="0" algn="ctr" defTabSz="914400" rtl="0" eaLnBrk="1" fontAlgn="base" latinLnBrk="0" hangingPunct="1">
                        <a:lnSpc>
                          <a:spcPct val="120000"/>
                        </a:lnSpc>
                        <a:spcBef>
                          <a:spcPts val="0"/>
                        </a:spcBef>
                        <a:spcAft>
                          <a:spcPts val="0"/>
                        </a:spcAft>
                        <a:buClrTx/>
                        <a:buSzTx/>
                        <a:buFontTx/>
                        <a:buNone/>
                        <a:tabLst/>
                        <a:defRPr/>
                      </a:pPr>
                      <a:r>
                        <a:rPr kumimoji="0" lang="zh-CN" altLang="en-US" sz="1800" b="0" i="0" u="none" strike="noStrike" kern="1200" cap="none" normalizeH="0" baseline="0" dirty="0" smtClean="0">
                          <a:ln>
                            <a:noFill/>
                          </a:ln>
                          <a:solidFill>
                            <a:srgbClr val="C00000"/>
                          </a:solidFill>
                          <a:effectLst/>
                          <a:latin typeface="微软雅黑" pitchFamily="34" charset="-122"/>
                          <a:ea typeface="微软雅黑" pitchFamily="34" charset="-122"/>
                          <a:cs typeface="+mn-cs"/>
                        </a:rPr>
                        <a:t>备案</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l">
                        <a:lnSpc>
                          <a:spcPct val="120000"/>
                        </a:lnSpc>
                        <a:spcBef>
                          <a:spcPts val="0"/>
                        </a:spcBef>
                        <a:spcAft>
                          <a:spcPts val="0"/>
                        </a:spcAft>
                      </a:pPr>
                      <a:r>
                        <a:rPr lang="zh-CN" altLang="en-US" sz="1800" kern="1200" dirty="0" smtClean="0">
                          <a:solidFill>
                            <a:srgbClr val="000000"/>
                          </a:solidFill>
                          <a:latin typeface="微软雅黑" pitchFamily="34" charset="-122"/>
                          <a:ea typeface="微软雅黑" pitchFamily="34" charset="-122"/>
                          <a:cs typeface="+mn-cs"/>
                        </a:rPr>
                        <a:t>向证监会备案</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l" eaLnBrk="1" hangingPunct="1">
                        <a:lnSpc>
                          <a:spcPct val="120000"/>
                        </a:lnSpc>
                        <a:spcBef>
                          <a:spcPts val="0"/>
                        </a:spcBef>
                        <a:spcAft>
                          <a:spcPts val="0"/>
                        </a:spcAft>
                      </a:pPr>
                      <a:r>
                        <a:rPr lang="zh-CN" altLang="en-US" sz="1800" kern="1200" dirty="0" smtClean="0">
                          <a:solidFill>
                            <a:srgbClr val="000000"/>
                          </a:solidFill>
                          <a:latin typeface="微软雅黑" pitchFamily="34" charset="-122"/>
                          <a:ea typeface="微软雅黑" pitchFamily="34" charset="-122"/>
                          <a:cs typeface="+mn-cs"/>
                        </a:rPr>
                        <a:t>向证券业协会备案</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4264481346"/>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文本占位符 1"/>
          <p:cNvSpPr>
            <a:spLocks noGrp="1"/>
          </p:cNvSpPr>
          <p:nvPr>
            <p:ph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indent="540000" eaLnBrk="1" hangingPunct="1">
              <a:lnSpc>
                <a:spcPct val="140000"/>
              </a:lnSpc>
              <a:spcBef>
                <a:spcPts val="0"/>
              </a:spcBef>
              <a:spcAft>
                <a:spcPts val="0"/>
              </a:spcAft>
              <a:defRPr/>
            </a:pPr>
            <a:r>
              <a:rPr lang="en-US" altLang="zh-CN" sz="2000" dirty="0" smtClean="0">
                <a:solidFill>
                  <a:srgbClr val="C00000"/>
                </a:solidFill>
                <a:latin typeface="微软雅黑" pitchFamily="34" charset="-122"/>
                <a:ea typeface="微软雅黑" pitchFamily="34" charset="-122"/>
              </a:rPr>
              <a:t>【</a:t>
            </a:r>
            <a:r>
              <a:rPr lang="zh-CN" altLang="en-US" sz="2000" dirty="0">
                <a:solidFill>
                  <a:srgbClr val="C00000"/>
                </a:solidFill>
                <a:latin typeface="微软雅黑" pitchFamily="34" charset="-122"/>
                <a:ea typeface="微软雅黑" pitchFamily="34" charset="-122"/>
              </a:rPr>
              <a:t>证券法</a:t>
            </a:r>
            <a:r>
              <a:rPr lang="en-US" altLang="zh-CN" sz="2000" dirty="0" smtClean="0">
                <a:solidFill>
                  <a:srgbClr val="C00000"/>
                </a:solidFill>
                <a:latin typeface="微软雅黑" pitchFamily="34" charset="-122"/>
                <a:ea typeface="微软雅黑" pitchFamily="34" charset="-122"/>
              </a:rPr>
              <a:t>】</a:t>
            </a:r>
            <a:r>
              <a:rPr lang="zh-CN" altLang="en-US" sz="2000" dirty="0" smtClean="0">
                <a:solidFill>
                  <a:srgbClr val="C00000"/>
                </a:solidFill>
                <a:latin typeface="微软雅黑" pitchFamily="34" charset="-122"/>
                <a:ea typeface="微软雅黑" pitchFamily="34" charset="-122"/>
              </a:rPr>
              <a:t>上市公司收购</a:t>
            </a:r>
            <a:r>
              <a:rPr lang="en-US" altLang="zh-CN" sz="2000" dirty="0" smtClean="0">
                <a:solidFill>
                  <a:srgbClr val="C00000"/>
                </a:solidFill>
                <a:latin typeface="微软雅黑" pitchFamily="34" charset="-122"/>
                <a:ea typeface="微软雅黑" pitchFamily="34" charset="-122"/>
              </a:rPr>
              <a:t>——</a:t>
            </a:r>
            <a:r>
              <a:rPr lang="zh-CN" altLang="en-US" sz="2000" dirty="0" smtClean="0">
                <a:solidFill>
                  <a:srgbClr val="C00000"/>
                </a:solidFill>
                <a:latin typeface="微软雅黑" pitchFamily="34" charset="-122"/>
                <a:ea typeface="微软雅黑" pitchFamily="34" charset="-122"/>
              </a:rPr>
              <a:t>持股</a:t>
            </a:r>
            <a:r>
              <a:rPr lang="zh-CN" altLang="en-US" sz="2000" dirty="0">
                <a:solidFill>
                  <a:srgbClr val="C00000"/>
                </a:solidFill>
                <a:latin typeface="微软雅黑" pitchFamily="34" charset="-122"/>
                <a:ea typeface="微软雅黑" pitchFamily="34" charset="-122"/>
              </a:rPr>
              <a:t>权益披露</a:t>
            </a:r>
            <a:r>
              <a:rPr lang="zh-CN" altLang="en-US" sz="2000" dirty="0" smtClean="0">
                <a:solidFill>
                  <a:srgbClr val="C00000"/>
                </a:solidFill>
                <a:latin typeface="微软雅黑" pitchFamily="34" charset="-122"/>
                <a:ea typeface="微软雅黑" pitchFamily="34" charset="-122"/>
              </a:rPr>
              <a:t>★★★</a:t>
            </a:r>
            <a:endParaRPr lang="en-US" altLang="zh-CN" sz="2000" b="0" dirty="0" smtClean="0">
              <a:solidFill>
                <a:srgbClr val="C00000"/>
              </a:solidFill>
              <a:latin typeface="微软雅黑" pitchFamily="34" charset="-122"/>
              <a:ea typeface="微软雅黑" pitchFamily="34" charset="-122"/>
            </a:endParaRPr>
          </a:p>
          <a:p>
            <a:pPr indent="540000" algn="l" eaLnBrk="1" hangingPunct="1">
              <a:lnSpc>
                <a:spcPct val="140000"/>
              </a:lnSpc>
              <a:spcBef>
                <a:spcPts val="0"/>
              </a:spcBef>
              <a:spcAft>
                <a:spcPts val="0"/>
              </a:spcAft>
            </a:pPr>
            <a:r>
              <a:rPr lang="zh-CN" altLang="en-US" sz="2000" b="0" dirty="0" smtClean="0">
                <a:latin typeface="微软雅黑" pitchFamily="34" charset="-122"/>
                <a:ea typeface="微软雅黑" pitchFamily="34" charset="-122"/>
              </a:rPr>
              <a:t>总结：              报告                                报告</a:t>
            </a:r>
            <a:endParaRPr lang="en-US" altLang="zh-CN" sz="2000" b="0" dirty="0" smtClean="0">
              <a:latin typeface="微软雅黑" pitchFamily="34" charset="-122"/>
              <a:ea typeface="微软雅黑" pitchFamily="34" charset="-122"/>
            </a:endParaRPr>
          </a:p>
          <a:p>
            <a:pPr indent="540000" algn="l" eaLnBrk="1" hangingPunct="1">
              <a:lnSpc>
                <a:spcPct val="140000"/>
              </a:lnSpc>
              <a:spcBef>
                <a:spcPts val="0"/>
              </a:spcBef>
              <a:spcAft>
                <a:spcPts val="0"/>
              </a:spcAft>
            </a:pPr>
            <a:r>
              <a:rPr lang="zh-CN" altLang="en-US" sz="2000" b="0" dirty="0" smtClean="0">
                <a:latin typeface="微软雅黑" pitchFamily="34" charset="-122"/>
                <a:ea typeface="微软雅黑" pitchFamily="34" charset="-122"/>
              </a:rPr>
              <a:t>达到</a:t>
            </a:r>
            <a:r>
              <a:rPr lang="en-US" altLang="zh-CN" sz="2000" b="0" dirty="0" smtClean="0">
                <a:latin typeface="微软雅黑" pitchFamily="34" charset="-122"/>
                <a:ea typeface="微软雅黑" pitchFamily="34" charset="-122"/>
              </a:rPr>
              <a:t>5%——     </a:t>
            </a:r>
            <a:r>
              <a:rPr lang="zh-CN" altLang="en-US" sz="2000" b="0" dirty="0" smtClean="0">
                <a:latin typeface="微软雅黑" pitchFamily="34" charset="-122"/>
                <a:ea typeface="微软雅黑" pitchFamily="34" charset="-122"/>
              </a:rPr>
              <a:t>通知 </a:t>
            </a:r>
            <a:r>
              <a:rPr lang="en-US" altLang="zh-CN" sz="2000" b="0" dirty="0" smtClean="0">
                <a:latin typeface="微软雅黑" pitchFamily="34" charset="-122"/>
                <a:ea typeface="微软雅黑" pitchFamily="34" charset="-122"/>
              </a:rPr>
              <a:t>—— ± 5% ——      </a:t>
            </a:r>
            <a:r>
              <a:rPr lang="zh-CN" altLang="en-US" sz="2000" b="0" dirty="0" smtClean="0">
                <a:latin typeface="微软雅黑" pitchFamily="34" charset="-122"/>
                <a:ea typeface="微软雅黑" pitchFamily="34" charset="-122"/>
              </a:rPr>
              <a:t>通知</a:t>
            </a:r>
            <a:endParaRPr lang="en-US" altLang="zh-CN" sz="2000" b="0" dirty="0" smtClean="0">
              <a:latin typeface="微软雅黑" pitchFamily="34" charset="-122"/>
              <a:ea typeface="微软雅黑" pitchFamily="34" charset="-122"/>
            </a:endParaRPr>
          </a:p>
          <a:p>
            <a:pPr indent="540000" algn="l" eaLnBrk="1" hangingPunct="1">
              <a:lnSpc>
                <a:spcPct val="140000"/>
              </a:lnSpc>
              <a:spcBef>
                <a:spcPts val="0"/>
              </a:spcBef>
              <a:spcAft>
                <a:spcPts val="0"/>
              </a:spcAft>
            </a:pPr>
            <a:r>
              <a:rPr lang="zh-CN" altLang="en-US" sz="2000" b="0" dirty="0" smtClean="0">
                <a:latin typeface="微软雅黑" pitchFamily="34" charset="-122"/>
                <a:ea typeface="微软雅黑" pitchFamily="34" charset="-122"/>
              </a:rPr>
              <a:t>                        </a:t>
            </a:r>
            <a:r>
              <a:rPr lang="zh-CN" altLang="en-US" sz="2000" b="0" smtClean="0">
                <a:latin typeface="微软雅黑" pitchFamily="34" charset="-122"/>
                <a:ea typeface="微软雅黑" pitchFamily="34" charset="-122"/>
              </a:rPr>
              <a:t>公告                                公告</a:t>
            </a:r>
            <a:endParaRPr lang="en-US" altLang="zh-CN" sz="2000" b="0" dirty="0" smtClean="0">
              <a:latin typeface="微软雅黑" pitchFamily="34" charset="-122"/>
              <a:ea typeface="微软雅黑" pitchFamily="34" charset="-122"/>
            </a:endParaRPr>
          </a:p>
          <a:p>
            <a:pPr indent="540000" algn="l" eaLnBrk="1" hangingPunct="1">
              <a:lnSpc>
                <a:spcPct val="140000"/>
              </a:lnSpc>
              <a:spcBef>
                <a:spcPts val="0"/>
              </a:spcBef>
              <a:spcAft>
                <a:spcPts val="0"/>
              </a:spcAft>
            </a:pPr>
            <a:r>
              <a:rPr lang="zh-CN" altLang="en-US" sz="2000" b="0" smtClean="0">
                <a:latin typeface="微软雅黑" pitchFamily="34" charset="-122"/>
                <a:ea typeface="微软雅黑" pitchFamily="34" charset="-122"/>
              </a:rPr>
              <a:t>该</a:t>
            </a:r>
            <a:r>
              <a:rPr lang="zh-CN" altLang="en-US" sz="2000" b="0" dirty="0" smtClean="0">
                <a:latin typeface="微软雅黑" pitchFamily="34" charset="-122"/>
                <a:ea typeface="微软雅黑" pitchFamily="34" charset="-122"/>
              </a:rPr>
              <a:t>期限内不得</a:t>
            </a:r>
            <a:r>
              <a:rPr lang="zh-CN" altLang="en-US" sz="2000" b="0" smtClean="0">
                <a:latin typeface="微软雅黑" pitchFamily="34" charset="-122"/>
                <a:ea typeface="微软雅黑" pitchFamily="34" charset="-122"/>
              </a:rPr>
              <a:t>买卖</a:t>
            </a:r>
            <a:r>
              <a:rPr lang="en-US" altLang="zh-CN" sz="2000" b="0" smtClean="0">
                <a:latin typeface="微软雅黑" pitchFamily="34" charset="-122"/>
                <a:ea typeface="微软雅黑" pitchFamily="34" charset="-122"/>
              </a:rPr>
              <a:t>          </a:t>
            </a:r>
            <a:r>
              <a:rPr lang="zh-CN" altLang="en-US" sz="2000" b="0" dirty="0" smtClean="0">
                <a:latin typeface="微软雅黑" pitchFamily="34" charset="-122"/>
                <a:ea typeface="微软雅黑" pitchFamily="34" charset="-122"/>
              </a:rPr>
              <a:t>事实发生至公告后</a:t>
            </a:r>
            <a:r>
              <a:rPr lang="en-US" altLang="zh-CN" sz="2000" b="0" dirty="0">
                <a:latin typeface="微软雅黑" pitchFamily="34" charset="-122"/>
                <a:ea typeface="微软雅黑" pitchFamily="34" charset="-122"/>
              </a:rPr>
              <a:t>3</a:t>
            </a:r>
            <a:r>
              <a:rPr lang="zh-CN" altLang="en-US" sz="2000" b="0" dirty="0" smtClean="0">
                <a:latin typeface="微软雅黑" pitchFamily="34" charset="-122"/>
                <a:ea typeface="微软雅黑" pitchFamily="34" charset="-122"/>
              </a:rPr>
              <a:t>日内不得买卖</a:t>
            </a:r>
            <a:endParaRPr lang="en-US" altLang="zh-CN" sz="2000" b="0" dirty="0" smtClean="0">
              <a:latin typeface="微软雅黑" pitchFamily="34" charset="-122"/>
              <a:ea typeface="微软雅黑" pitchFamily="34" charset="-122"/>
            </a:endParaRPr>
          </a:p>
          <a:p>
            <a:pPr indent="540000" algn="l" eaLnBrk="1" hangingPunct="1">
              <a:lnSpc>
                <a:spcPct val="140000"/>
              </a:lnSpc>
              <a:spcBef>
                <a:spcPts val="0"/>
              </a:spcBef>
              <a:spcAft>
                <a:spcPts val="0"/>
              </a:spcAft>
            </a:pPr>
            <a:r>
              <a:rPr lang="en-US" altLang="zh-CN" sz="2000" dirty="0" smtClean="0">
                <a:solidFill>
                  <a:srgbClr val="0070C0"/>
                </a:solidFill>
                <a:latin typeface="微软雅黑" pitchFamily="34" charset="-122"/>
                <a:ea typeface="微软雅黑" pitchFamily="34" charset="-122"/>
              </a:rPr>
              <a:t>3.1</a:t>
            </a:r>
            <a:r>
              <a:rPr lang="zh-CN" altLang="en-US" sz="2000" dirty="0" smtClean="0">
                <a:solidFill>
                  <a:srgbClr val="0070C0"/>
                </a:solidFill>
                <a:latin typeface="微软雅黑" pitchFamily="34" charset="-122"/>
                <a:ea typeface="微软雅黑" pitchFamily="34" charset="-122"/>
              </a:rPr>
              <a:t>达到</a:t>
            </a:r>
            <a:r>
              <a:rPr lang="en-US" altLang="zh-CN" sz="2000" dirty="0" smtClean="0">
                <a:solidFill>
                  <a:srgbClr val="0070C0"/>
                </a:solidFill>
                <a:latin typeface="微软雅黑" pitchFamily="34" charset="-122"/>
                <a:ea typeface="微软雅黑" pitchFamily="34" charset="-122"/>
              </a:rPr>
              <a:t>5%  2</a:t>
            </a:r>
            <a:r>
              <a:rPr lang="zh-CN" altLang="en-US" sz="2000" dirty="0" smtClean="0">
                <a:solidFill>
                  <a:srgbClr val="0070C0"/>
                </a:solidFill>
                <a:latin typeface="微软雅黑" pitchFamily="34" charset="-122"/>
                <a:ea typeface="微软雅黑" pitchFamily="34" charset="-122"/>
              </a:rPr>
              <a:t>、</a:t>
            </a:r>
            <a:r>
              <a:rPr lang="en-US" altLang="zh-CN" sz="2000" dirty="0" smtClean="0">
                <a:solidFill>
                  <a:srgbClr val="0070C0"/>
                </a:solidFill>
                <a:latin typeface="微软雅黑" pitchFamily="34" charset="-122"/>
                <a:ea typeface="微软雅黑" pitchFamily="34" charset="-122"/>
              </a:rPr>
              <a:t>3</a:t>
            </a:r>
            <a:r>
              <a:rPr lang="zh-CN" altLang="en-US" sz="2000" dirty="0" smtClean="0">
                <a:solidFill>
                  <a:srgbClr val="0070C0"/>
                </a:solidFill>
                <a:latin typeface="微软雅黑" pitchFamily="34" charset="-122"/>
                <a:ea typeface="微软雅黑" pitchFamily="34" charset="-122"/>
              </a:rPr>
              <a:t>、</a:t>
            </a:r>
            <a:r>
              <a:rPr lang="en-US" altLang="zh-CN" sz="2000" dirty="0" smtClean="0">
                <a:solidFill>
                  <a:srgbClr val="0070C0"/>
                </a:solidFill>
                <a:latin typeface="微软雅黑" pitchFamily="34" charset="-122"/>
                <a:ea typeface="微软雅黑" pitchFamily="34" charset="-122"/>
              </a:rPr>
              <a:t>4           3.5</a:t>
            </a:r>
            <a:r>
              <a:rPr lang="zh-CN" altLang="en-US" sz="2000" dirty="0" smtClean="0">
                <a:solidFill>
                  <a:srgbClr val="0070C0"/>
                </a:solidFill>
                <a:latin typeface="微软雅黑" pitchFamily="34" charset="-122"/>
                <a:ea typeface="微软雅黑" pitchFamily="34" charset="-122"/>
              </a:rPr>
              <a:t>买到</a:t>
            </a:r>
            <a:r>
              <a:rPr lang="en-US" altLang="zh-CN" sz="2000" dirty="0" smtClean="0">
                <a:solidFill>
                  <a:srgbClr val="0070C0"/>
                </a:solidFill>
                <a:latin typeface="微软雅黑" pitchFamily="34" charset="-122"/>
                <a:ea typeface="微软雅黑" pitchFamily="34" charset="-122"/>
              </a:rPr>
              <a:t>10%  6</a:t>
            </a:r>
            <a:r>
              <a:rPr lang="zh-CN" altLang="en-US" sz="2000" dirty="0" smtClean="0">
                <a:solidFill>
                  <a:srgbClr val="0070C0"/>
                </a:solidFill>
                <a:latin typeface="微软雅黑" pitchFamily="34" charset="-122"/>
                <a:ea typeface="微软雅黑" pitchFamily="34" charset="-122"/>
              </a:rPr>
              <a:t>、</a:t>
            </a:r>
            <a:r>
              <a:rPr lang="en-US" altLang="zh-CN" sz="2000" dirty="0" smtClean="0">
                <a:solidFill>
                  <a:srgbClr val="0070C0"/>
                </a:solidFill>
                <a:latin typeface="微软雅黑" pitchFamily="34" charset="-122"/>
                <a:ea typeface="微软雅黑" pitchFamily="34" charset="-122"/>
              </a:rPr>
              <a:t>7</a:t>
            </a:r>
            <a:r>
              <a:rPr lang="zh-CN" altLang="en-US" sz="2000" dirty="0" smtClean="0">
                <a:solidFill>
                  <a:srgbClr val="0070C0"/>
                </a:solidFill>
                <a:latin typeface="微软雅黑" pitchFamily="34" charset="-122"/>
                <a:ea typeface="微软雅黑" pitchFamily="34" charset="-122"/>
              </a:rPr>
              <a:t>、</a:t>
            </a:r>
            <a:r>
              <a:rPr lang="en-US" altLang="zh-CN" sz="2000" dirty="0" smtClean="0">
                <a:solidFill>
                  <a:srgbClr val="0070C0"/>
                </a:solidFill>
                <a:latin typeface="微软雅黑" pitchFamily="34" charset="-122"/>
                <a:ea typeface="微软雅黑" pitchFamily="34" charset="-122"/>
              </a:rPr>
              <a:t>8</a:t>
            </a:r>
            <a:r>
              <a:rPr lang="zh-CN" altLang="en-US" sz="2000" dirty="0" smtClean="0">
                <a:solidFill>
                  <a:srgbClr val="0070C0"/>
                </a:solidFill>
                <a:latin typeface="微软雅黑" pitchFamily="34" charset="-122"/>
                <a:ea typeface="微软雅黑" pitchFamily="34" charset="-122"/>
              </a:rPr>
              <a:t>内公告</a:t>
            </a:r>
            <a:endParaRPr lang="en-US" altLang="zh-CN" sz="2000" dirty="0" smtClean="0">
              <a:solidFill>
                <a:srgbClr val="0070C0"/>
              </a:solidFill>
              <a:latin typeface="微软雅黑" pitchFamily="34" charset="-122"/>
              <a:ea typeface="微软雅黑" pitchFamily="34" charset="-122"/>
            </a:endParaRPr>
          </a:p>
          <a:p>
            <a:pPr indent="540000" algn="l" eaLnBrk="1" hangingPunct="1">
              <a:lnSpc>
                <a:spcPct val="140000"/>
              </a:lnSpc>
              <a:spcBef>
                <a:spcPts val="0"/>
              </a:spcBef>
              <a:spcAft>
                <a:spcPts val="0"/>
              </a:spcAft>
            </a:pPr>
            <a:r>
              <a:rPr lang="zh-CN" altLang="en-US" sz="2000" b="0" dirty="0" smtClean="0">
                <a:solidFill>
                  <a:srgbClr val="0070C0"/>
                </a:solidFill>
                <a:latin typeface="微软雅黑" pitchFamily="34" charset="-122"/>
                <a:ea typeface="微软雅黑" pitchFamily="34" charset="-122"/>
              </a:rPr>
              <a:t>都不能买</a:t>
            </a:r>
            <a:endParaRPr lang="en-US" altLang="zh-CN" sz="2000" b="0" dirty="0" smtClean="0">
              <a:solidFill>
                <a:srgbClr val="0070C0"/>
              </a:solidFill>
              <a:latin typeface="微软雅黑" pitchFamily="34" charset="-122"/>
              <a:ea typeface="微软雅黑" pitchFamily="34" charset="-122"/>
            </a:endParaRPr>
          </a:p>
        </p:txBody>
      </p:sp>
      <p:sp>
        <p:nvSpPr>
          <p:cNvPr id="185347" name="左大括号 2"/>
          <p:cNvSpPr>
            <a:spLocks/>
          </p:cNvSpPr>
          <p:nvPr/>
        </p:nvSpPr>
        <p:spPr bwMode="auto">
          <a:xfrm>
            <a:off x="2500298" y="1512055"/>
            <a:ext cx="215900" cy="928688"/>
          </a:xfrm>
          <a:prstGeom prst="leftBrace">
            <a:avLst>
              <a:gd name="adj1" fmla="val 45763"/>
              <a:gd name="adj2" fmla="val 50000"/>
            </a:avLst>
          </a:prstGeom>
          <a:noFill/>
          <a:ln w="25400" algn="ctr">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rgbClr val="FFCC99"/>
                </a:solidFill>
                <a:latin typeface="华文中宋" pitchFamily="2" charset="-122"/>
                <a:ea typeface="宋体" pitchFamily="2" charset="-122"/>
              </a:defRPr>
            </a:lvl1pPr>
            <a:lvl2pPr marL="742950" indent="-285750" eaLnBrk="0" hangingPunct="0">
              <a:defRPr>
                <a:solidFill>
                  <a:srgbClr val="FFCC99"/>
                </a:solidFill>
                <a:latin typeface="华文中宋" pitchFamily="2" charset="-122"/>
                <a:ea typeface="宋体" pitchFamily="2" charset="-122"/>
              </a:defRPr>
            </a:lvl2pPr>
            <a:lvl3pPr marL="1143000" indent="-228600" eaLnBrk="0" hangingPunct="0">
              <a:defRPr>
                <a:solidFill>
                  <a:srgbClr val="FFCC99"/>
                </a:solidFill>
                <a:latin typeface="华文中宋" pitchFamily="2" charset="-122"/>
                <a:ea typeface="宋体" pitchFamily="2" charset="-122"/>
              </a:defRPr>
            </a:lvl3pPr>
            <a:lvl4pPr marL="1600200" indent="-228600" eaLnBrk="0" hangingPunct="0">
              <a:defRPr>
                <a:solidFill>
                  <a:srgbClr val="FFCC99"/>
                </a:solidFill>
                <a:latin typeface="华文中宋" pitchFamily="2" charset="-122"/>
                <a:ea typeface="宋体" pitchFamily="2" charset="-122"/>
              </a:defRPr>
            </a:lvl4pPr>
            <a:lvl5pPr marL="2057400" indent="-228600" eaLnBrk="0" hangingPunct="0">
              <a:defRPr>
                <a:solidFill>
                  <a:srgbClr val="FFCC99"/>
                </a:solidFill>
                <a:latin typeface="华文中宋" pitchFamily="2" charset="-122"/>
                <a:ea typeface="宋体" pitchFamily="2" charset="-122"/>
              </a:defRPr>
            </a:lvl5pPr>
            <a:lvl6pPr marL="2514600" indent="-228600" eaLnBrk="0" fontAlgn="base" hangingPunct="0">
              <a:spcBef>
                <a:spcPct val="0"/>
              </a:spcBef>
              <a:spcAft>
                <a:spcPct val="0"/>
              </a:spcAft>
              <a:defRPr>
                <a:solidFill>
                  <a:srgbClr val="FFCC99"/>
                </a:solidFill>
                <a:latin typeface="华文中宋" pitchFamily="2" charset="-122"/>
                <a:ea typeface="宋体" pitchFamily="2" charset="-122"/>
              </a:defRPr>
            </a:lvl6pPr>
            <a:lvl7pPr marL="2971800" indent="-228600" eaLnBrk="0" fontAlgn="base" hangingPunct="0">
              <a:spcBef>
                <a:spcPct val="0"/>
              </a:spcBef>
              <a:spcAft>
                <a:spcPct val="0"/>
              </a:spcAft>
              <a:defRPr>
                <a:solidFill>
                  <a:srgbClr val="FFCC99"/>
                </a:solidFill>
                <a:latin typeface="华文中宋" pitchFamily="2" charset="-122"/>
                <a:ea typeface="宋体" pitchFamily="2" charset="-122"/>
              </a:defRPr>
            </a:lvl7pPr>
            <a:lvl8pPr marL="3429000" indent="-228600" eaLnBrk="0" fontAlgn="base" hangingPunct="0">
              <a:spcBef>
                <a:spcPct val="0"/>
              </a:spcBef>
              <a:spcAft>
                <a:spcPct val="0"/>
              </a:spcAft>
              <a:defRPr>
                <a:solidFill>
                  <a:srgbClr val="FFCC99"/>
                </a:solidFill>
                <a:latin typeface="华文中宋" pitchFamily="2" charset="-122"/>
                <a:ea typeface="宋体" pitchFamily="2" charset="-122"/>
              </a:defRPr>
            </a:lvl8pPr>
            <a:lvl9pPr marL="3886200" indent="-228600" eaLnBrk="0" fontAlgn="base" hangingPunct="0">
              <a:spcBef>
                <a:spcPct val="0"/>
              </a:spcBef>
              <a:spcAft>
                <a:spcPct val="0"/>
              </a:spcAft>
              <a:defRPr>
                <a:solidFill>
                  <a:srgbClr val="FFCC99"/>
                </a:solidFill>
                <a:latin typeface="华文中宋" pitchFamily="2" charset="-122"/>
                <a:ea typeface="宋体"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华文中宋" pitchFamily="2" charset="-122"/>
              <a:ea typeface="华文中宋" pitchFamily="2" charset="-122"/>
              <a:cs typeface="+mn-cs"/>
            </a:endParaRPr>
          </a:p>
        </p:txBody>
      </p:sp>
      <p:sp>
        <p:nvSpPr>
          <p:cNvPr id="185348" name="左大括号 3"/>
          <p:cNvSpPr>
            <a:spLocks/>
          </p:cNvSpPr>
          <p:nvPr/>
        </p:nvSpPr>
        <p:spPr bwMode="auto">
          <a:xfrm>
            <a:off x="5357818" y="1512055"/>
            <a:ext cx="252412" cy="928688"/>
          </a:xfrm>
          <a:prstGeom prst="leftBrace">
            <a:avLst>
              <a:gd name="adj1" fmla="val 31802"/>
              <a:gd name="adj2" fmla="val 50000"/>
            </a:avLst>
          </a:prstGeom>
          <a:noFill/>
          <a:ln w="25400" algn="ctr">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rgbClr val="FFCC99"/>
                </a:solidFill>
                <a:latin typeface="华文中宋" pitchFamily="2" charset="-122"/>
                <a:ea typeface="宋体" pitchFamily="2" charset="-122"/>
              </a:defRPr>
            </a:lvl1pPr>
            <a:lvl2pPr marL="742950" indent="-285750" eaLnBrk="0" hangingPunct="0">
              <a:defRPr>
                <a:solidFill>
                  <a:srgbClr val="FFCC99"/>
                </a:solidFill>
                <a:latin typeface="华文中宋" pitchFamily="2" charset="-122"/>
                <a:ea typeface="宋体" pitchFamily="2" charset="-122"/>
              </a:defRPr>
            </a:lvl2pPr>
            <a:lvl3pPr marL="1143000" indent="-228600" eaLnBrk="0" hangingPunct="0">
              <a:defRPr>
                <a:solidFill>
                  <a:srgbClr val="FFCC99"/>
                </a:solidFill>
                <a:latin typeface="华文中宋" pitchFamily="2" charset="-122"/>
                <a:ea typeface="宋体" pitchFamily="2" charset="-122"/>
              </a:defRPr>
            </a:lvl3pPr>
            <a:lvl4pPr marL="1600200" indent="-228600" eaLnBrk="0" hangingPunct="0">
              <a:defRPr>
                <a:solidFill>
                  <a:srgbClr val="FFCC99"/>
                </a:solidFill>
                <a:latin typeface="华文中宋" pitchFamily="2" charset="-122"/>
                <a:ea typeface="宋体" pitchFamily="2" charset="-122"/>
              </a:defRPr>
            </a:lvl4pPr>
            <a:lvl5pPr marL="2057400" indent="-228600" eaLnBrk="0" hangingPunct="0">
              <a:defRPr>
                <a:solidFill>
                  <a:srgbClr val="FFCC99"/>
                </a:solidFill>
                <a:latin typeface="华文中宋" pitchFamily="2" charset="-122"/>
                <a:ea typeface="宋体" pitchFamily="2" charset="-122"/>
              </a:defRPr>
            </a:lvl5pPr>
            <a:lvl6pPr marL="2514600" indent="-228600" eaLnBrk="0" fontAlgn="base" hangingPunct="0">
              <a:spcBef>
                <a:spcPct val="0"/>
              </a:spcBef>
              <a:spcAft>
                <a:spcPct val="0"/>
              </a:spcAft>
              <a:defRPr>
                <a:solidFill>
                  <a:srgbClr val="FFCC99"/>
                </a:solidFill>
                <a:latin typeface="华文中宋" pitchFamily="2" charset="-122"/>
                <a:ea typeface="宋体" pitchFamily="2" charset="-122"/>
              </a:defRPr>
            </a:lvl6pPr>
            <a:lvl7pPr marL="2971800" indent="-228600" eaLnBrk="0" fontAlgn="base" hangingPunct="0">
              <a:spcBef>
                <a:spcPct val="0"/>
              </a:spcBef>
              <a:spcAft>
                <a:spcPct val="0"/>
              </a:spcAft>
              <a:defRPr>
                <a:solidFill>
                  <a:srgbClr val="FFCC99"/>
                </a:solidFill>
                <a:latin typeface="华文中宋" pitchFamily="2" charset="-122"/>
                <a:ea typeface="宋体" pitchFamily="2" charset="-122"/>
              </a:defRPr>
            </a:lvl7pPr>
            <a:lvl8pPr marL="3429000" indent="-228600" eaLnBrk="0" fontAlgn="base" hangingPunct="0">
              <a:spcBef>
                <a:spcPct val="0"/>
              </a:spcBef>
              <a:spcAft>
                <a:spcPct val="0"/>
              </a:spcAft>
              <a:defRPr>
                <a:solidFill>
                  <a:srgbClr val="FFCC99"/>
                </a:solidFill>
                <a:latin typeface="华文中宋" pitchFamily="2" charset="-122"/>
                <a:ea typeface="宋体" pitchFamily="2" charset="-122"/>
              </a:defRPr>
            </a:lvl8pPr>
            <a:lvl9pPr marL="3886200" indent="-228600" eaLnBrk="0" fontAlgn="base" hangingPunct="0">
              <a:spcBef>
                <a:spcPct val="0"/>
              </a:spcBef>
              <a:spcAft>
                <a:spcPct val="0"/>
              </a:spcAft>
              <a:defRPr>
                <a:solidFill>
                  <a:srgbClr val="FFCC99"/>
                </a:solidFill>
                <a:latin typeface="华文中宋" pitchFamily="2" charset="-122"/>
                <a:ea typeface="宋体"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华文中宋" pitchFamily="2" charset="-122"/>
              <a:ea typeface="华文中宋" pitchFamily="2" charset="-122"/>
              <a:cs typeface="+mn-cs"/>
            </a:endParaRPr>
          </a:p>
        </p:txBody>
      </p:sp>
      <p:sp>
        <p:nvSpPr>
          <p:cNvPr id="2" name="矩形 1"/>
          <p:cNvSpPr/>
          <p:nvPr/>
        </p:nvSpPr>
        <p:spPr>
          <a:xfrm>
            <a:off x="4614716" y="1630914"/>
            <a:ext cx="849913" cy="369332"/>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800" b="0"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rPr>
              <a:t>3</a:t>
            </a:r>
            <a:r>
              <a:rPr kumimoji="0" lang="zh-CN" altLang="en-US" sz="1800" b="0"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rPr>
              <a:t>日内 </a:t>
            </a:r>
            <a:endParaRPr kumimoji="0" lang="zh-CN" altLang="en-US" sz="1800" b="0" i="0" u="none" strike="noStrike" kern="1200" cap="none" spc="0" normalizeH="0" baseline="0" noProof="0" dirty="0">
              <a:ln>
                <a:noFill/>
              </a:ln>
              <a:solidFill>
                <a:srgbClr val="000000"/>
              </a:solidFill>
              <a:effectLst/>
              <a:uLnTx/>
              <a:uFillTx/>
              <a:latin typeface="华文中宋" pitchFamily="2" charset="-122"/>
              <a:ea typeface="华文中宋" pitchFamily="2" charset="-122"/>
              <a:cs typeface="+mn-cs"/>
            </a:endParaRPr>
          </a:p>
        </p:txBody>
      </p:sp>
      <p:sp>
        <p:nvSpPr>
          <p:cNvPr id="3" name="矩形 2"/>
          <p:cNvSpPr/>
          <p:nvPr/>
        </p:nvSpPr>
        <p:spPr>
          <a:xfrm>
            <a:off x="1864699" y="1559476"/>
            <a:ext cx="849913" cy="369332"/>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800" b="0"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rPr>
              <a:t>3</a:t>
            </a:r>
            <a:r>
              <a:rPr kumimoji="0" lang="zh-CN" altLang="en-US" sz="1800" b="0"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rPr>
              <a:t>日内</a:t>
            </a:r>
            <a:r>
              <a:rPr kumimoji="0" lang="en-US" altLang="zh-CN" sz="1800" b="0"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mn-cs"/>
              </a:rPr>
              <a:t> </a:t>
            </a:r>
            <a:endParaRPr kumimoji="0" lang="zh-CN" altLang="en-US" sz="1800" b="0" i="0" u="none" strike="noStrike" kern="1200" cap="none" spc="0" normalizeH="0" baseline="0" noProof="0" dirty="0">
              <a:ln>
                <a:noFill/>
              </a:ln>
              <a:solidFill>
                <a:srgbClr val="000000"/>
              </a:solidFill>
              <a:effectLst/>
              <a:uLnTx/>
              <a:uFillTx/>
              <a:latin typeface="华文中宋" pitchFamily="2" charset="-122"/>
              <a:ea typeface="华文中宋" pitchFamily="2" charset="-122"/>
              <a:cs typeface="+mn-cs"/>
            </a:endParaRPr>
          </a:p>
        </p:txBody>
      </p:sp>
    </p:spTree>
    <p:extLst>
      <p:ext uri="{BB962C8B-B14F-4D97-AF65-F5344CB8AC3E}">
        <p14:creationId xmlns:p14="http://schemas.microsoft.com/office/powerpoint/2010/main" xmlns="" val="3054897536"/>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0"/>
          </p:nvPr>
        </p:nvSpPr>
        <p:spPr/>
        <p:txBody>
          <a:bodyPr/>
          <a:lstStyle/>
          <a:p>
            <a:pPr lvl="0"/>
            <a:r>
              <a:rPr lang="en-US" altLang="zh-CN" kern="0" smtClean="0">
                <a:solidFill>
                  <a:srgbClr val="C00000"/>
                </a:solidFill>
              </a:rPr>
              <a:t>【</a:t>
            </a:r>
            <a:r>
              <a:rPr lang="zh-CN" altLang="en-US" kern="0" smtClean="0">
                <a:solidFill>
                  <a:srgbClr val="C00000"/>
                </a:solidFill>
              </a:rPr>
              <a:t>注意</a:t>
            </a:r>
            <a:r>
              <a:rPr lang="en-US" altLang="zh-CN" kern="0" smtClean="0">
                <a:solidFill>
                  <a:srgbClr val="C00000"/>
                </a:solidFill>
              </a:rPr>
              <a:t>】</a:t>
            </a:r>
            <a:r>
              <a:rPr lang="zh-CN" altLang="en-US" kern="0" smtClean="0">
                <a:solidFill>
                  <a:srgbClr val="C00000"/>
                </a:solidFill>
              </a:rPr>
              <a:t>违反慢走规则的后果：</a:t>
            </a:r>
            <a:r>
              <a:rPr lang="zh-CN" altLang="en-US" kern="0" smtClean="0">
                <a:solidFill>
                  <a:srgbClr val="000000"/>
                </a:solidFill>
              </a:rPr>
              <a:t>违反前述规定买入上市公司有表决权的股份的，在买入后的</a:t>
            </a:r>
            <a:r>
              <a:rPr lang="en-US" altLang="zh-CN" kern="0" smtClean="0">
                <a:solidFill>
                  <a:srgbClr val="C00000"/>
                </a:solidFill>
              </a:rPr>
              <a:t>36</a:t>
            </a:r>
            <a:r>
              <a:rPr lang="zh-CN" altLang="en-US" kern="0" smtClean="0">
                <a:solidFill>
                  <a:srgbClr val="C00000"/>
                </a:solidFill>
              </a:rPr>
              <a:t>个月内</a:t>
            </a:r>
            <a:r>
              <a:rPr lang="zh-CN" altLang="en-US" kern="0" smtClean="0">
                <a:solidFill>
                  <a:srgbClr val="000000"/>
                </a:solidFill>
              </a:rPr>
              <a:t>，对</a:t>
            </a:r>
            <a:r>
              <a:rPr lang="zh-CN" altLang="en-US" kern="0" smtClean="0">
                <a:solidFill>
                  <a:srgbClr val="C00000"/>
                </a:solidFill>
              </a:rPr>
              <a:t>该超过</a:t>
            </a:r>
            <a:r>
              <a:rPr lang="zh-CN" altLang="en-US" kern="0" smtClean="0">
                <a:solidFill>
                  <a:srgbClr val="000000"/>
                </a:solidFill>
              </a:rPr>
              <a:t>规定比例</a:t>
            </a:r>
            <a:r>
              <a:rPr lang="zh-CN" altLang="en-US" kern="0" smtClean="0">
                <a:solidFill>
                  <a:srgbClr val="C00000"/>
                </a:solidFill>
              </a:rPr>
              <a:t>部分</a:t>
            </a:r>
            <a:r>
              <a:rPr lang="zh-CN" altLang="en-US" kern="0" smtClean="0">
                <a:solidFill>
                  <a:srgbClr val="000000"/>
                </a:solidFill>
              </a:rPr>
              <a:t>的股份</a:t>
            </a:r>
            <a:r>
              <a:rPr lang="zh-CN" altLang="en-US" kern="0" smtClean="0">
                <a:solidFill>
                  <a:srgbClr val="C00000"/>
                </a:solidFill>
              </a:rPr>
              <a:t>不得行使表决权</a:t>
            </a:r>
            <a:r>
              <a:rPr lang="zh-CN" altLang="en-US" kern="0" smtClean="0">
                <a:solidFill>
                  <a:srgbClr val="000000"/>
                </a:solidFill>
              </a:rPr>
              <a:t>。（比如上述案例中</a:t>
            </a:r>
            <a:r>
              <a:rPr lang="en-US" altLang="zh-CN" kern="0" smtClean="0">
                <a:solidFill>
                  <a:srgbClr val="000000"/>
                </a:solidFill>
              </a:rPr>
              <a:t>3.2</a:t>
            </a:r>
            <a:r>
              <a:rPr lang="zh-CN" altLang="en-US" kern="0" smtClean="0">
                <a:solidFill>
                  <a:srgbClr val="000000"/>
                </a:solidFill>
              </a:rPr>
              <a:t>买入的</a:t>
            </a:r>
            <a:r>
              <a:rPr lang="en-US" altLang="zh-CN" kern="0" smtClean="0">
                <a:solidFill>
                  <a:srgbClr val="000000"/>
                </a:solidFill>
              </a:rPr>
              <a:t>2%</a:t>
            </a:r>
            <a:r>
              <a:rPr lang="zh-CN" altLang="en-US" kern="0" smtClean="0">
                <a:solidFill>
                  <a:srgbClr val="000000"/>
                </a:solidFill>
              </a:rPr>
              <a:t>）</a:t>
            </a:r>
            <a:endParaRPr lang="en-US" altLang="zh-CN" kern="0" smtClean="0">
              <a:solidFill>
                <a:srgbClr val="000000"/>
              </a:solidFill>
            </a:endParaRPr>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sz="quarter" idx="10"/>
          </p:nvPr>
        </p:nvSpPr>
        <p:spPr/>
        <p:txBody>
          <a:bodyPr/>
          <a:lstStyle/>
          <a:p>
            <a:pPr indent="540000" eaLnBrk="1" hangingPunct="1">
              <a:lnSpc>
                <a:spcPct val="140000"/>
              </a:lnSpc>
              <a:spcBef>
                <a:spcPts val="0"/>
              </a:spcBef>
              <a:spcAft>
                <a:spcPts val="0"/>
              </a:spcAft>
            </a:pPr>
            <a:r>
              <a:rPr lang="zh-CN" altLang="en-US" sz="2000" b="0" dirty="0" smtClean="0">
                <a:solidFill>
                  <a:srgbClr val="C00000"/>
                </a:solidFill>
                <a:latin typeface="微软雅黑" pitchFamily="34" charset="-122"/>
                <a:ea typeface="微软雅黑" pitchFamily="34" charset="-122"/>
              </a:rPr>
              <a:t>投资者的通知与公告义务</a:t>
            </a:r>
            <a:r>
              <a:rPr lang="zh-CN" altLang="en-US" sz="2000" b="1" dirty="0" smtClean="0">
                <a:solidFill>
                  <a:srgbClr val="00B050"/>
                </a:solidFill>
                <a:latin typeface="微软雅黑" pitchFamily="34" charset="-122"/>
                <a:ea typeface="微软雅黑" pitchFamily="34" charset="-122"/>
              </a:rPr>
              <a:t>（</a:t>
            </a:r>
            <a:r>
              <a:rPr lang="en-US" altLang="zh-CN" sz="2000" b="1" dirty="0" smtClean="0">
                <a:solidFill>
                  <a:srgbClr val="00B050"/>
                </a:solidFill>
                <a:latin typeface="微软雅黑" pitchFamily="34" charset="-122"/>
                <a:ea typeface="微软雅黑" pitchFamily="34" charset="-122"/>
              </a:rPr>
              <a:t>20</a:t>
            </a:r>
            <a:r>
              <a:rPr lang="zh-CN" altLang="en-US" sz="2000" b="1" dirty="0" smtClean="0">
                <a:solidFill>
                  <a:srgbClr val="00B050"/>
                </a:solidFill>
                <a:latin typeface="微软雅黑" pitchFamily="34" charset="-122"/>
                <a:ea typeface="微软雅黑" pitchFamily="34" charset="-122"/>
              </a:rPr>
              <a:t>新增）</a:t>
            </a:r>
            <a:endParaRPr lang="en-US" altLang="zh-CN" sz="2000" b="1" dirty="0" smtClean="0">
              <a:solidFill>
                <a:srgbClr val="00B050"/>
              </a:solidFill>
              <a:latin typeface="微软雅黑" pitchFamily="34" charset="-122"/>
              <a:ea typeface="微软雅黑" pitchFamily="34" charset="-122"/>
            </a:endParaRPr>
          </a:p>
          <a:p>
            <a:pPr indent="540000" eaLnBrk="1" hangingPunct="1">
              <a:lnSpc>
                <a:spcPct val="140000"/>
              </a:lnSpc>
              <a:spcBef>
                <a:spcPts val="0"/>
              </a:spcBef>
              <a:spcAft>
                <a:spcPts val="0"/>
              </a:spcAft>
            </a:pPr>
            <a:r>
              <a:rPr lang="zh-CN" altLang="en-US" sz="2000" b="0" dirty="0" smtClean="0">
                <a:latin typeface="微软雅黑" pitchFamily="34" charset="-122"/>
                <a:ea typeface="微软雅黑" pitchFamily="34" charset="-122"/>
              </a:rPr>
              <a:t>投资者</a:t>
            </a:r>
            <a:r>
              <a:rPr lang="zh-CN" altLang="en-US" sz="2000" b="0" dirty="0">
                <a:latin typeface="微软雅黑" pitchFamily="34" charset="-122"/>
                <a:ea typeface="微软雅黑" pitchFamily="34" charset="-122"/>
              </a:rPr>
              <a:t>持有或者通过协议、其他安排与他人共同持有一个上市公司已发行的有表决权股份达到</a:t>
            </a:r>
            <a:r>
              <a:rPr lang="en-US" altLang="zh-CN" sz="2000" b="0" dirty="0">
                <a:latin typeface="微软雅黑" pitchFamily="34" charset="-122"/>
                <a:ea typeface="微软雅黑" pitchFamily="34" charset="-122"/>
              </a:rPr>
              <a:t>5%</a:t>
            </a:r>
            <a:r>
              <a:rPr lang="zh-CN" altLang="en-US" sz="2000" b="0" dirty="0">
                <a:latin typeface="微软雅黑" pitchFamily="34" charset="-122"/>
                <a:ea typeface="微软雅黑" pitchFamily="34" charset="-122"/>
              </a:rPr>
              <a:t>后，其所持该上市公司已发行的有表决权股份比例</a:t>
            </a:r>
            <a:r>
              <a:rPr lang="zh-CN" altLang="en-US" sz="2000" b="0" dirty="0">
                <a:solidFill>
                  <a:srgbClr val="C00000"/>
                </a:solidFill>
                <a:latin typeface="微软雅黑" pitchFamily="34" charset="-122"/>
                <a:ea typeface="微软雅黑" pitchFamily="34" charset="-122"/>
              </a:rPr>
              <a:t>每增加或者减少</a:t>
            </a:r>
            <a:r>
              <a:rPr lang="en-US" altLang="zh-CN" sz="2000" b="0" dirty="0">
                <a:solidFill>
                  <a:srgbClr val="C00000"/>
                </a:solidFill>
                <a:latin typeface="微软雅黑" pitchFamily="34" charset="-122"/>
                <a:ea typeface="微软雅黑" pitchFamily="34" charset="-122"/>
              </a:rPr>
              <a:t>1%</a:t>
            </a:r>
            <a:r>
              <a:rPr lang="zh-CN" altLang="en-US" sz="2000" b="0" dirty="0">
                <a:latin typeface="微软雅黑" pitchFamily="34" charset="-122"/>
                <a:ea typeface="微软雅黑" pitchFamily="34" charset="-122"/>
              </a:rPr>
              <a:t>，应当在该事实发生的次日</a:t>
            </a:r>
            <a:r>
              <a:rPr lang="zh-CN" altLang="en-US" sz="2000" b="0" dirty="0">
                <a:solidFill>
                  <a:srgbClr val="C00000"/>
                </a:solidFill>
                <a:latin typeface="微软雅黑" pitchFamily="34" charset="-122"/>
                <a:ea typeface="微软雅黑" pitchFamily="34" charset="-122"/>
              </a:rPr>
              <a:t>通知该上市公司，并予公告</a:t>
            </a:r>
            <a:r>
              <a:rPr lang="zh-CN" altLang="en-US" sz="2000" b="0" dirty="0" smtClean="0">
                <a:latin typeface="微软雅黑" pitchFamily="34" charset="-122"/>
                <a:ea typeface="微软雅黑" pitchFamily="34" charset="-122"/>
              </a:rPr>
              <a:t>。</a:t>
            </a:r>
            <a:endParaRPr lang="en-US" altLang="zh-CN" sz="2000" b="0" dirty="0" smtClean="0">
              <a:latin typeface="微软雅黑" pitchFamily="34" charset="-122"/>
              <a:ea typeface="微软雅黑" pitchFamily="34" charset="-122"/>
            </a:endParaRPr>
          </a:p>
        </p:txBody>
      </p:sp>
    </p:spTree>
    <p:extLst>
      <p:ext uri="{BB962C8B-B14F-4D97-AF65-F5344CB8AC3E}">
        <p14:creationId xmlns:p14="http://schemas.microsoft.com/office/powerpoint/2010/main" xmlns="" val="2026222042"/>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文本占位符 1"/>
          <p:cNvSpPr>
            <a:spLocks noGrp="1"/>
          </p:cNvSpPr>
          <p:nvPr>
            <p:ph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indent="540000" eaLnBrk="1" hangingPunct="1">
              <a:lnSpc>
                <a:spcPct val="140000"/>
              </a:lnSpc>
              <a:spcBef>
                <a:spcPts val="0"/>
              </a:spcBef>
              <a:spcAft>
                <a:spcPts val="0"/>
              </a:spcAft>
            </a:pPr>
            <a:r>
              <a:rPr lang="en-US" altLang="zh-CN" sz="2000" b="0" dirty="0" smtClean="0">
                <a:solidFill>
                  <a:srgbClr val="C00000"/>
                </a:solidFill>
                <a:latin typeface="微软雅黑" pitchFamily="34" charset="-122"/>
                <a:ea typeface="微软雅黑" pitchFamily="34" charset="-122"/>
              </a:rPr>
              <a:t>【</a:t>
            </a:r>
            <a:r>
              <a:rPr lang="zh-CN" altLang="en-US" sz="2000" b="0" dirty="0" smtClean="0">
                <a:solidFill>
                  <a:srgbClr val="C00000"/>
                </a:solidFill>
                <a:latin typeface="微软雅黑" pitchFamily="34" charset="-122"/>
                <a:ea typeface="微软雅黑" pitchFamily="34" charset="-122"/>
              </a:rPr>
              <a:t>证券法</a:t>
            </a:r>
            <a:r>
              <a:rPr lang="en-US" altLang="zh-CN" sz="2000" dirty="0" smtClean="0">
                <a:solidFill>
                  <a:srgbClr val="C00000"/>
                </a:solidFill>
                <a:latin typeface="微软雅黑" pitchFamily="34" charset="-122"/>
                <a:ea typeface="微软雅黑" pitchFamily="34" charset="-122"/>
              </a:rPr>
              <a:t>】</a:t>
            </a:r>
            <a:r>
              <a:rPr lang="zh-CN" altLang="en-US" sz="2000" dirty="0" smtClean="0">
                <a:solidFill>
                  <a:srgbClr val="C00000"/>
                </a:solidFill>
                <a:latin typeface="微软雅黑" pitchFamily="34" charset="-122"/>
                <a:ea typeface="微软雅黑" pitchFamily="34" charset="-122"/>
              </a:rPr>
              <a:t>欺诈发行的强制退市</a:t>
            </a:r>
            <a:endParaRPr lang="en-US" altLang="zh-CN" sz="2000" dirty="0" smtClean="0">
              <a:solidFill>
                <a:srgbClr val="C00000"/>
              </a:solidFill>
              <a:latin typeface="微软雅黑" pitchFamily="34" charset="-122"/>
              <a:ea typeface="微软雅黑" pitchFamily="34" charset="-122"/>
            </a:endParaRPr>
          </a:p>
          <a:p>
            <a:pPr indent="540000" eaLnBrk="1" hangingPunct="1">
              <a:lnSpc>
                <a:spcPct val="140000"/>
              </a:lnSpc>
              <a:spcBef>
                <a:spcPts val="0"/>
              </a:spcBef>
              <a:spcAft>
                <a:spcPts val="0"/>
              </a:spcAft>
            </a:pPr>
            <a:r>
              <a:rPr lang="zh-CN" altLang="en-US" sz="2000" b="0" dirty="0" smtClean="0">
                <a:latin typeface="微软雅黑" pitchFamily="34" charset="-122"/>
                <a:ea typeface="微软雅黑" pitchFamily="34" charset="-122"/>
              </a:rPr>
              <a:t>虚假陈述的行政责任（不得单独作为不予处罚理由认定）、民事赔偿责任（推定因果关系）；</a:t>
            </a:r>
            <a:endParaRPr lang="en-US" altLang="zh-CN" sz="2000" b="0" dirty="0" smtClean="0">
              <a:latin typeface="微软雅黑" pitchFamily="34" charset="-122"/>
              <a:ea typeface="微软雅黑" pitchFamily="34" charset="-122"/>
            </a:endParaRPr>
          </a:p>
          <a:p>
            <a:pPr indent="540000" eaLnBrk="1" hangingPunct="1">
              <a:lnSpc>
                <a:spcPct val="140000"/>
              </a:lnSpc>
              <a:spcBef>
                <a:spcPts val="0"/>
              </a:spcBef>
              <a:spcAft>
                <a:spcPts val="0"/>
              </a:spcAft>
            </a:pPr>
            <a:r>
              <a:rPr lang="zh-CN" altLang="en-US" sz="2000" b="0" dirty="0" smtClean="0">
                <a:latin typeface="微软雅黑" pitchFamily="34" charset="-122"/>
                <a:ea typeface="微软雅黑" pitchFamily="34" charset="-122"/>
              </a:rPr>
              <a:t>发行人</a:t>
            </a:r>
            <a:r>
              <a:rPr lang="zh-CN" altLang="en-US" sz="2000" b="0" dirty="0">
                <a:latin typeface="微软雅黑" pitchFamily="34" charset="-122"/>
                <a:ea typeface="微软雅黑" pitchFamily="34" charset="-122"/>
              </a:rPr>
              <a:t>及控股股东的</a:t>
            </a:r>
            <a:r>
              <a:rPr lang="zh-CN" altLang="en-US" sz="2000" b="0" dirty="0" smtClean="0">
                <a:latin typeface="微软雅黑" pitchFamily="34" charset="-122"/>
                <a:ea typeface="微软雅黑" pitchFamily="34" charset="-122"/>
              </a:rPr>
              <a:t>责任★★★</a:t>
            </a:r>
          </a:p>
        </p:txBody>
      </p:sp>
    </p:spTree>
    <p:extLst>
      <p:ext uri="{BB962C8B-B14F-4D97-AF65-F5344CB8AC3E}">
        <p14:creationId xmlns:p14="http://schemas.microsoft.com/office/powerpoint/2010/main" xmlns="" val="1625318056"/>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xmlns="" val="2232617864"/>
              </p:ext>
            </p:extLst>
          </p:nvPr>
        </p:nvGraphicFramePr>
        <p:xfrm>
          <a:off x="439614" y="1000114"/>
          <a:ext cx="8131108" cy="2633472"/>
        </p:xfrm>
        <a:graphic>
          <a:graphicData uri="http://schemas.openxmlformats.org/drawingml/2006/table">
            <a:tbl>
              <a:tblPr/>
              <a:tblGrid>
                <a:gridCol w="864000">
                  <a:extLst>
                    <a:ext uri="{9D8B030D-6E8A-4147-A177-3AD203B41FA5}">
                      <a16:colId xmlns:a16="http://schemas.microsoft.com/office/drawing/2014/main" xmlns="" val="20000"/>
                    </a:ext>
                  </a:extLst>
                </a:gridCol>
                <a:gridCol w="7267108">
                  <a:extLst>
                    <a:ext uri="{9D8B030D-6E8A-4147-A177-3AD203B41FA5}">
                      <a16:colId xmlns:a16="http://schemas.microsoft.com/office/drawing/2014/main" xmlns="" val="20001"/>
                    </a:ext>
                  </a:extLst>
                </a:gridCol>
              </a:tblGrid>
              <a:tr h="59457">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kumimoji="0" lang="zh-CN" altLang="en-US" sz="1800" b="0" i="0" u="none" strike="noStrike" kern="1200" cap="none" normalizeH="0" baseline="0" dirty="0" smtClean="0">
                          <a:ln>
                            <a:noFill/>
                          </a:ln>
                          <a:solidFill>
                            <a:srgbClr val="C00000"/>
                          </a:solidFill>
                          <a:effectLst/>
                          <a:latin typeface=" 微软雅黑 "/>
                          <a:ea typeface="微软雅黑" pitchFamily="34" charset="-122"/>
                          <a:cs typeface="+mn-cs"/>
                        </a:rPr>
                        <a:t>撤销注册时的责任</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l">
                        <a:lnSpc>
                          <a:spcPct val="120000"/>
                        </a:lnSpc>
                      </a:pPr>
                      <a:r>
                        <a:rPr kumimoji="0" lang="zh-CN" altLang="en-US" sz="1800" b="0" i="0" u="none" strike="noStrike" kern="1200" cap="none" normalizeH="0" baseline="0" dirty="0" smtClean="0">
                          <a:ln>
                            <a:noFill/>
                          </a:ln>
                          <a:solidFill>
                            <a:srgbClr val="C00000"/>
                          </a:solidFill>
                          <a:effectLst/>
                          <a:latin typeface=" 微软雅黑 "/>
                          <a:ea typeface="微软雅黑" pitchFamily="34" charset="-122"/>
                          <a:cs typeface="+mn-cs"/>
                        </a:rPr>
                        <a:t>注册机构撤销注册的，停止发行。</a:t>
                      </a:r>
                      <a:r>
                        <a:rPr kumimoji="0" lang="zh-CN" altLang="en-US" sz="1800" b="0" i="0" u="none" strike="noStrike" kern="1200" cap="none" normalizeH="0" baseline="0" dirty="0" smtClean="0">
                          <a:ln>
                            <a:noFill/>
                          </a:ln>
                          <a:solidFill>
                            <a:srgbClr val="000000"/>
                          </a:solidFill>
                          <a:effectLst/>
                          <a:latin typeface=" 微软雅黑 "/>
                          <a:ea typeface="微软雅黑" pitchFamily="34" charset="-122"/>
                          <a:cs typeface="+mn-cs"/>
                        </a:rPr>
                        <a:t>后果：</a:t>
                      </a:r>
                    </a:p>
                    <a:p>
                      <a:pPr algn="l">
                        <a:lnSpc>
                          <a:spcPct val="120000"/>
                        </a:lnSpc>
                      </a:pPr>
                      <a:r>
                        <a:rPr kumimoji="0" lang="zh-CN" altLang="en-US" sz="1800" b="0" i="0" u="none" strike="noStrike" kern="1200" cap="none" normalizeH="0" baseline="0" dirty="0" smtClean="0">
                          <a:ln>
                            <a:noFill/>
                          </a:ln>
                          <a:solidFill>
                            <a:srgbClr val="000000"/>
                          </a:solidFill>
                          <a:effectLst/>
                          <a:latin typeface=" 微软雅黑 "/>
                          <a:ea typeface="微软雅黑" pitchFamily="34" charset="-122"/>
                          <a:cs typeface="+mn-cs"/>
                        </a:rPr>
                        <a:t>①已经发行尚未上市的，撤销发行注册决定，</a:t>
                      </a:r>
                      <a:r>
                        <a:rPr kumimoji="0" lang="zh-CN" altLang="en-US" sz="1800" b="0" i="0" u="none" strike="noStrike" kern="1200" cap="none" normalizeH="0" baseline="0" dirty="0" smtClean="0">
                          <a:ln>
                            <a:noFill/>
                          </a:ln>
                          <a:solidFill>
                            <a:srgbClr val="C00000"/>
                          </a:solidFill>
                          <a:effectLst/>
                          <a:latin typeface=" 微软雅黑 "/>
                          <a:ea typeface="微软雅黑" pitchFamily="34" charset="-122"/>
                          <a:cs typeface="+mn-cs"/>
                        </a:rPr>
                        <a:t>发行人</a:t>
                      </a:r>
                      <a:r>
                        <a:rPr kumimoji="0" lang="zh-CN" altLang="en-US" sz="1800" b="0" i="0" u="none" strike="noStrike" kern="1200" cap="none" normalizeH="0" baseline="0" dirty="0" smtClean="0">
                          <a:ln>
                            <a:noFill/>
                          </a:ln>
                          <a:solidFill>
                            <a:srgbClr val="000000"/>
                          </a:solidFill>
                          <a:effectLst/>
                          <a:latin typeface=" 微软雅黑 "/>
                          <a:ea typeface="微软雅黑" pitchFamily="34" charset="-122"/>
                          <a:cs typeface="+mn-cs"/>
                        </a:rPr>
                        <a:t>应当按照发行价并加算银行同期存款利息</a:t>
                      </a:r>
                      <a:r>
                        <a:rPr kumimoji="0" lang="zh-CN" altLang="en-US" sz="1800" b="0" i="0" u="none" strike="noStrike" kern="1200" cap="none" normalizeH="0" baseline="0" dirty="0" smtClean="0">
                          <a:ln>
                            <a:noFill/>
                          </a:ln>
                          <a:solidFill>
                            <a:srgbClr val="C00000"/>
                          </a:solidFill>
                          <a:effectLst/>
                          <a:latin typeface=" 微软雅黑 "/>
                          <a:ea typeface="微软雅黑" pitchFamily="34" charset="-122"/>
                          <a:cs typeface="+mn-cs"/>
                        </a:rPr>
                        <a:t>返还</a:t>
                      </a:r>
                      <a:r>
                        <a:rPr kumimoji="0" lang="zh-CN" altLang="en-US" sz="1800" b="0" i="0" u="none" strike="noStrike" kern="1200" cap="none" normalizeH="0" baseline="0" dirty="0" smtClean="0">
                          <a:ln>
                            <a:noFill/>
                          </a:ln>
                          <a:solidFill>
                            <a:srgbClr val="000000"/>
                          </a:solidFill>
                          <a:effectLst/>
                          <a:latin typeface=" 微软雅黑 "/>
                          <a:ea typeface="微软雅黑" pitchFamily="34" charset="-122"/>
                          <a:cs typeface="+mn-cs"/>
                        </a:rPr>
                        <a:t>证券持有人；发行人的控股股东、实际控制人以及保荐人，应当与发行人承担</a:t>
                      </a:r>
                      <a:r>
                        <a:rPr kumimoji="0" lang="zh-CN" altLang="en-US" sz="1800" b="0" i="0" u="none" strike="noStrike" kern="1200" cap="none" normalizeH="0" baseline="0" dirty="0" smtClean="0">
                          <a:ln>
                            <a:noFill/>
                          </a:ln>
                          <a:solidFill>
                            <a:srgbClr val="C00000"/>
                          </a:solidFill>
                          <a:effectLst/>
                          <a:latin typeface=" 微软雅黑 "/>
                          <a:ea typeface="微软雅黑" pitchFamily="34" charset="-122"/>
                          <a:cs typeface="+mn-cs"/>
                        </a:rPr>
                        <a:t>连带责任</a:t>
                      </a:r>
                      <a:r>
                        <a:rPr kumimoji="0" lang="zh-CN" altLang="en-US" sz="1800" b="0" i="0" u="none" strike="noStrike" kern="1200" cap="none" normalizeH="0" baseline="0" dirty="0" smtClean="0">
                          <a:ln>
                            <a:noFill/>
                          </a:ln>
                          <a:solidFill>
                            <a:srgbClr val="000000"/>
                          </a:solidFill>
                          <a:effectLst/>
                          <a:latin typeface=" 微软雅黑 "/>
                          <a:ea typeface="微软雅黑" pitchFamily="34" charset="-122"/>
                          <a:cs typeface="+mn-cs"/>
                        </a:rPr>
                        <a:t>，但是能够证明自己没有过错的除外。</a:t>
                      </a:r>
                    </a:p>
                    <a:p>
                      <a:pPr algn="l">
                        <a:lnSpc>
                          <a:spcPct val="120000"/>
                        </a:lnSpc>
                      </a:pPr>
                      <a:r>
                        <a:rPr kumimoji="0" lang="zh-CN" altLang="en-US" sz="1800" b="0" i="0" u="none" strike="noStrike" kern="1200" cap="none" normalizeH="0" baseline="0" dirty="0" smtClean="0">
                          <a:ln>
                            <a:noFill/>
                          </a:ln>
                          <a:solidFill>
                            <a:srgbClr val="000000"/>
                          </a:solidFill>
                          <a:effectLst/>
                          <a:latin typeface=" 微软雅黑 "/>
                          <a:ea typeface="微软雅黑" pitchFamily="34" charset="-122"/>
                          <a:cs typeface="+mn-cs"/>
                        </a:rPr>
                        <a:t>②股票的发行人在招股说明书等证券发行文件中隐瞒重要事实或者编造重大虚假内容，已经发行并上市的</a:t>
                      </a:r>
                      <a:r>
                        <a:rPr kumimoji="0" lang="zh-CN" altLang="en-US" sz="1800" b="0" i="0" u="none" strike="noStrike" kern="1200" cap="none" normalizeH="0" baseline="0" dirty="0" smtClean="0">
                          <a:ln>
                            <a:noFill/>
                          </a:ln>
                          <a:solidFill>
                            <a:srgbClr val="C00000"/>
                          </a:solidFill>
                          <a:effectLst/>
                          <a:latin typeface=" 微软雅黑 "/>
                          <a:ea typeface="微软雅黑" pitchFamily="34" charset="-122"/>
                          <a:cs typeface="+mn-cs"/>
                        </a:rPr>
                        <a:t>（欺诈上市），</a:t>
                      </a:r>
                      <a:r>
                        <a:rPr kumimoji="0" lang="zh-CN" altLang="en-US" sz="1800" b="0" i="0" u="none" strike="noStrike" kern="1200" cap="none" normalizeH="0" baseline="0" dirty="0" smtClean="0">
                          <a:ln>
                            <a:noFill/>
                          </a:ln>
                          <a:solidFill>
                            <a:srgbClr val="000000"/>
                          </a:solidFill>
                          <a:effectLst/>
                          <a:latin typeface=" 微软雅黑 "/>
                          <a:ea typeface="微软雅黑" pitchFamily="34" charset="-122"/>
                          <a:cs typeface="+mn-cs"/>
                        </a:rPr>
                        <a:t>证监会可以责令</a:t>
                      </a:r>
                      <a:r>
                        <a:rPr kumimoji="0" lang="zh-CN" altLang="en-US" sz="1800" b="0" i="0" u="none" strike="noStrike" kern="1200" cap="none" normalizeH="0" baseline="0" dirty="0" smtClean="0">
                          <a:ln>
                            <a:noFill/>
                          </a:ln>
                          <a:solidFill>
                            <a:srgbClr val="C00000"/>
                          </a:solidFill>
                          <a:effectLst/>
                          <a:latin typeface=" 微软雅黑 "/>
                          <a:ea typeface="微软雅黑" pitchFamily="34" charset="-122"/>
                          <a:cs typeface="+mn-cs"/>
                        </a:rPr>
                        <a:t>发行人回购</a:t>
                      </a:r>
                      <a:r>
                        <a:rPr kumimoji="0" lang="zh-CN" altLang="en-US" sz="1800" b="0" i="0" u="none" strike="noStrike" kern="1200" cap="none" normalizeH="0" baseline="0" dirty="0" smtClean="0">
                          <a:ln>
                            <a:noFill/>
                          </a:ln>
                          <a:solidFill>
                            <a:srgbClr val="000000"/>
                          </a:solidFill>
                          <a:effectLst/>
                          <a:latin typeface=" 微软雅黑 "/>
                          <a:ea typeface="微软雅黑" pitchFamily="34" charset="-122"/>
                          <a:cs typeface="+mn-cs"/>
                        </a:rPr>
                        <a:t>证券，或者责令负有责任的</a:t>
                      </a:r>
                      <a:r>
                        <a:rPr kumimoji="0" lang="zh-CN" altLang="en-US" sz="1800" b="0" i="0" u="none" strike="noStrike" kern="1200" cap="none" normalizeH="0" baseline="0" dirty="0" smtClean="0">
                          <a:ln>
                            <a:noFill/>
                          </a:ln>
                          <a:solidFill>
                            <a:srgbClr val="C00000"/>
                          </a:solidFill>
                          <a:effectLst/>
                          <a:latin typeface=" 微软雅黑 "/>
                          <a:ea typeface="微软雅黑" pitchFamily="34" charset="-122"/>
                          <a:cs typeface="+mn-cs"/>
                        </a:rPr>
                        <a:t>控股股东、实际控制人买回</a:t>
                      </a:r>
                      <a:r>
                        <a:rPr kumimoji="0" lang="zh-CN" altLang="en-US" sz="1800" b="0" i="0" u="none" strike="noStrike" kern="1200" cap="none" normalizeH="0" baseline="0" dirty="0" smtClean="0">
                          <a:ln>
                            <a:noFill/>
                          </a:ln>
                          <a:solidFill>
                            <a:srgbClr val="000000"/>
                          </a:solidFill>
                          <a:effectLst/>
                          <a:latin typeface=" 微软雅黑 "/>
                          <a:ea typeface="微软雅黑" pitchFamily="34" charset="-122"/>
                          <a:cs typeface="+mn-cs"/>
                        </a:rPr>
                        <a:t>证券。</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bl>
          </a:graphicData>
        </a:graphic>
      </p:graphicFrame>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文本占位符 1"/>
          <p:cNvSpPr>
            <a:spLocks noGrp="1"/>
          </p:cNvSpPr>
          <p:nvPr>
            <p:ph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indent="540000" eaLnBrk="1" hangingPunct="1">
              <a:lnSpc>
                <a:spcPct val="140000"/>
              </a:lnSpc>
              <a:spcBef>
                <a:spcPts val="0"/>
              </a:spcBef>
              <a:spcAft>
                <a:spcPts val="0"/>
              </a:spcAft>
            </a:pPr>
            <a:r>
              <a:rPr lang="en-US" altLang="zh-CN" sz="2000" b="0" dirty="0" smtClean="0">
                <a:solidFill>
                  <a:srgbClr val="C00000"/>
                </a:solidFill>
                <a:latin typeface="微软雅黑" pitchFamily="34" charset="-122"/>
                <a:ea typeface="微软雅黑" pitchFamily="34" charset="-122"/>
              </a:rPr>
              <a:t>【</a:t>
            </a:r>
            <a:r>
              <a:rPr lang="zh-CN" altLang="en-US" sz="2000" b="0" dirty="0" smtClean="0">
                <a:solidFill>
                  <a:srgbClr val="C00000"/>
                </a:solidFill>
                <a:latin typeface="微软雅黑" pitchFamily="34" charset="-122"/>
                <a:ea typeface="微软雅黑" pitchFamily="34" charset="-122"/>
              </a:rPr>
              <a:t>证券法</a:t>
            </a:r>
            <a:r>
              <a:rPr lang="en-US" altLang="zh-CN" sz="2000" b="0" dirty="0" smtClean="0">
                <a:solidFill>
                  <a:srgbClr val="C00000"/>
                </a:solidFill>
                <a:latin typeface="微软雅黑" pitchFamily="34" charset="-122"/>
                <a:ea typeface="微软雅黑" pitchFamily="34" charset="-122"/>
              </a:rPr>
              <a:t>】</a:t>
            </a:r>
            <a:r>
              <a:rPr lang="zh-CN" altLang="en-US" sz="2000" b="0" dirty="0" smtClean="0">
                <a:solidFill>
                  <a:srgbClr val="C00000"/>
                </a:solidFill>
                <a:latin typeface="微软雅黑" pitchFamily="34" charset="-122"/>
                <a:ea typeface="微软雅黑" pitchFamily="34" charset="-122"/>
              </a:rPr>
              <a:t>短线交易★★★</a:t>
            </a:r>
          </a:p>
        </p:txBody>
      </p:sp>
      <p:graphicFrame>
        <p:nvGraphicFramePr>
          <p:cNvPr id="3" name="表格 2"/>
          <p:cNvGraphicFramePr>
            <a:graphicFrameLocks noGrp="1"/>
          </p:cNvGraphicFramePr>
          <p:nvPr>
            <p:extLst>
              <p:ext uri="{D42A27DB-BD31-4B8C-83A1-F6EECF244321}">
                <p14:modId xmlns:p14="http://schemas.microsoft.com/office/powerpoint/2010/main" xmlns="" val="2822374945"/>
              </p:ext>
            </p:extLst>
          </p:nvPr>
        </p:nvGraphicFramePr>
        <p:xfrm>
          <a:off x="585789" y="1424423"/>
          <a:ext cx="7843863" cy="1975104"/>
        </p:xfrm>
        <a:graphic>
          <a:graphicData uri="http://schemas.openxmlformats.org/drawingml/2006/table">
            <a:tbl>
              <a:tblPr/>
              <a:tblGrid>
                <a:gridCol w="802477">
                  <a:extLst>
                    <a:ext uri="{9D8B030D-6E8A-4147-A177-3AD203B41FA5}">
                      <a16:colId xmlns:a16="http://schemas.microsoft.com/office/drawing/2014/main" xmlns="" val="20000"/>
                    </a:ext>
                  </a:extLst>
                </a:gridCol>
                <a:gridCol w="7041386">
                  <a:extLst>
                    <a:ext uri="{9D8B030D-6E8A-4147-A177-3AD203B41FA5}">
                      <a16:colId xmlns:a16="http://schemas.microsoft.com/office/drawing/2014/main" xmlns="" val="20001"/>
                    </a:ext>
                  </a:extLst>
                </a:gridCol>
              </a:tblGrid>
              <a:tr h="251064">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zh-CN" altLang="en-US" sz="1800" b="0" i="0" u="none" strike="noStrike" kern="1200" cap="none" normalizeH="0" baseline="0" dirty="0" smtClean="0">
                          <a:ln>
                            <a:noFill/>
                          </a:ln>
                          <a:solidFill>
                            <a:srgbClr val="C00000"/>
                          </a:solidFill>
                          <a:effectLst/>
                          <a:latin typeface="微软雅黑" pitchFamily="34" charset="-122"/>
                          <a:ea typeface="微软雅黑" pitchFamily="34" charset="-122"/>
                          <a:cs typeface="+mn-cs"/>
                        </a:rPr>
                        <a:t>主体</a:t>
                      </a:r>
                    </a:p>
                  </a:txBody>
                  <a:tcPr marL="68590" marR="6859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lang="zh-CN" altLang="en-US" sz="1800" b="0" dirty="0" smtClean="0">
                          <a:solidFill>
                            <a:srgbClr val="000000"/>
                          </a:solidFill>
                          <a:latin typeface="微软雅黑" pitchFamily="34" charset="-122"/>
                          <a:ea typeface="微软雅黑" pitchFamily="34" charset="-122"/>
                        </a:rPr>
                        <a:t>（</a:t>
                      </a:r>
                      <a:r>
                        <a:rPr lang="en-US" altLang="zh-CN" sz="1800" b="0" dirty="0" smtClean="0">
                          <a:solidFill>
                            <a:srgbClr val="000000"/>
                          </a:solidFill>
                          <a:latin typeface="微软雅黑" pitchFamily="34" charset="-122"/>
                          <a:ea typeface="微软雅黑" pitchFamily="34" charset="-122"/>
                        </a:rPr>
                        <a:t>1</a:t>
                      </a:r>
                      <a:r>
                        <a:rPr lang="zh-CN" altLang="en-US" sz="1800" b="0" dirty="0" smtClean="0">
                          <a:solidFill>
                            <a:srgbClr val="000000"/>
                          </a:solidFill>
                          <a:latin typeface="微软雅黑" pitchFamily="34" charset="-122"/>
                          <a:ea typeface="微软雅黑" pitchFamily="34" charset="-122"/>
                        </a:rPr>
                        <a:t>）上市公司、股票在新三板挂牌的公司</a:t>
                      </a:r>
                      <a:r>
                        <a:rPr lang="zh-CN" altLang="en-US" sz="1800" b="0" dirty="0" smtClean="0">
                          <a:solidFill>
                            <a:srgbClr val="C00000"/>
                          </a:solidFill>
                          <a:latin typeface="微软雅黑" pitchFamily="34" charset="-122"/>
                          <a:ea typeface="微软雅黑" pitchFamily="34" charset="-122"/>
                        </a:rPr>
                        <a:t>持有</a:t>
                      </a:r>
                      <a:r>
                        <a:rPr lang="en-US" altLang="zh-CN" sz="1800" b="0" dirty="0" smtClean="0">
                          <a:solidFill>
                            <a:srgbClr val="C00000"/>
                          </a:solidFill>
                          <a:latin typeface="微软雅黑" pitchFamily="34" charset="-122"/>
                          <a:ea typeface="微软雅黑" pitchFamily="34" charset="-122"/>
                        </a:rPr>
                        <a:t>5%</a:t>
                      </a:r>
                      <a:r>
                        <a:rPr lang="zh-CN" altLang="en-US" sz="1800" b="0" dirty="0" smtClean="0">
                          <a:solidFill>
                            <a:srgbClr val="C00000"/>
                          </a:solidFill>
                          <a:latin typeface="微软雅黑" pitchFamily="34" charset="-122"/>
                          <a:ea typeface="微软雅黑" pitchFamily="34" charset="-122"/>
                        </a:rPr>
                        <a:t>以上股份的股东</a:t>
                      </a:r>
                      <a:r>
                        <a:rPr lang="zh-CN" altLang="en-US" sz="1800" b="0" dirty="0" smtClean="0">
                          <a:solidFill>
                            <a:srgbClr val="000000"/>
                          </a:solidFill>
                          <a:latin typeface="微软雅黑" pitchFamily="34" charset="-122"/>
                          <a:ea typeface="微软雅黑" pitchFamily="34" charset="-122"/>
                        </a:rPr>
                        <a:t>；</a:t>
                      </a:r>
                    </a:p>
                    <a:p>
                      <a:pPr marL="0" marR="0" lvl="0" indent="0" algn="l" defTabSz="914400" rtl="0" eaLnBrk="1" fontAlgn="base" latinLnBrk="0" hangingPunct="1">
                        <a:lnSpc>
                          <a:spcPct val="120000"/>
                        </a:lnSpc>
                        <a:spcBef>
                          <a:spcPct val="0"/>
                        </a:spcBef>
                        <a:spcAft>
                          <a:spcPct val="0"/>
                        </a:spcAft>
                        <a:buClrTx/>
                        <a:buSzTx/>
                        <a:buFontTx/>
                        <a:buNone/>
                        <a:tabLst/>
                      </a:pPr>
                      <a:r>
                        <a:rPr lang="zh-CN" altLang="en-US" sz="1800" b="0" dirty="0" smtClean="0">
                          <a:solidFill>
                            <a:srgbClr val="000000"/>
                          </a:solidFill>
                          <a:latin typeface="微软雅黑" pitchFamily="34" charset="-122"/>
                          <a:ea typeface="微软雅黑" pitchFamily="34" charset="-122"/>
                        </a:rPr>
                        <a:t>（</a:t>
                      </a:r>
                      <a:r>
                        <a:rPr lang="en-US" altLang="zh-CN" sz="1800" b="0" dirty="0" smtClean="0">
                          <a:solidFill>
                            <a:srgbClr val="000000"/>
                          </a:solidFill>
                          <a:latin typeface="微软雅黑" pitchFamily="34" charset="-122"/>
                          <a:ea typeface="微软雅黑" pitchFamily="34" charset="-122"/>
                        </a:rPr>
                        <a:t>2</a:t>
                      </a:r>
                      <a:r>
                        <a:rPr lang="zh-CN" altLang="en-US" sz="1800" b="0" dirty="0" smtClean="0">
                          <a:solidFill>
                            <a:srgbClr val="000000"/>
                          </a:solidFill>
                          <a:latin typeface="微软雅黑" pitchFamily="34" charset="-122"/>
                          <a:ea typeface="微软雅黑" pitchFamily="34" charset="-122"/>
                        </a:rPr>
                        <a:t>）上市公司、新三板挂牌公司的</a:t>
                      </a:r>
                      <a:r>
                        <a:rPr lang="zh-CN" altLang="en-US" sz="1800" b="0" dirty="0" smtClean="0">
                          <a:solidFill>
                            <a:srgbClr val="C00000"/>
                          </a:solidFill>
                          <a:latin typeface="微软雅黑" pitchFamily="34" charset="-122"/>
                          <a:ea typeface="微软雅黑" pitchFamily="34" charset="-122"/>
                        </a:rPr>
                        <a:t>董事、监事、高级管理人员</a:t>
                      </a:r>
                      <a:r>
                        <a:rPr lang="zh-CN" altLang="en-US" sz="1800" b="0" dirty="0" smtClean="0">
                          <a:solidFill>
                            <a:srgbClr val="000000"/>
                          </a:solidFill>
                          <a:latin typeface="微软雅黑" pitchFamily="34" charset="-122"/>
                          <a:ea typeface="微软雅黑" pitchFamily="34" charset="-122"/>
                        </a:rPr>
                        <a:t>；</a:t>
                      </a:r>
                    </a:p>
                    <a:p>
                      <a:pPr marL="0" marR="0" lvl="0" indent="0" algn="l" defTabSz="914400" rtl="0" eaLnBrk="1" fontAlgn="base" latinLnBrk="0" hangingPunct="1">
                        <a:lnSpc>
                          <a:spcPct val="120000"/>
                        </a:lnSpc>
                        <a:spcBef>
                          <a:spcPct val="0"/>
                        </a:spcBef>
                        <a:spcAft>
                          <a:spcPct val="0"/>
                        </a:spcAft>
                        <a:buClrTx/>
                        <a:buSzTx/>
                        <a:buFontTx/>
                        <a:buNone/>
                        <a:tabLst/>
                      </a:pPr>
                      <a:r>
                        <a:rPr lang="zh-CN" altLang="en-US" sz="1800" b="0" dirty="0" smtClean="0">
                          <a:solidFill>
                            <a:srgbClr val="000000"/>
                          </a:solidFill>
                          <a:latin typeface="微软雅黑" pitchFamily="34" charset="-122"/>
                          <a:ea typeface="微软雅黑" pitchFamily="34" charset="-122"/>
                        </a:rPr>
                        <a:t>（</a:t>
                      </a:r>
                      <a:r>
                        <a:rPr lang="en-US" altLang="zh-CN" sz="1800" b="0" dirty="0" smtClean="0">
                          <a:solidFill>
                            <a:srgbClr val="000000"/>
                          </a:solidFill>
                          <a:latin typeface="微软雅黑" pitchFamily="34" charset="-122"/>
                          <a:ea typeface="微软雅黑" pitchFamily="34" charset="-122"/>
                        </a:rPr>
                        <a:t>3</a:t>
                      </a:r>
                      <a:r>
                        <a:rPr lang="zh-CN" altLang="en-US" sz="1800" b="0" dirty="0" smtClean="0">
                          <a:solidFill>
                            <a:srgbClr val="000000"/>
                          </a:solidFill>
                          <a:latin typeface="微软雅黑" pitchFamily="34" charset="-122"/>
                          <a:ea typeface="微软雅黑" pitchFamily="34" charset="-122"/>
                        </a:rPr>
                        <a:t>）前述自然人的</a:t>
                      </a:r>
                      <a:r>
                        <a:rPr lang="zh-CN" altLang="en-US" sz="1800" b="0" dirty="0" smtClean="0">
                          <a:solidFill>
                            <a:srgbClr val="C00000"/>
                          </a:solidFill>
                          <a:latin typeface="微软雅黑" pitchFamily="34" charset="-122"/>
                          <a:ea typeface="微软雅黑" pitchFamily="34" charset="-122"/>
                        </a:rPr>
                        <a:t>配偶、父母、子女持有的及利用他人账户</a:t>
                      </a:r>
                      <a:r>
                        <a:rPr lang="zh-CN" altLang="en-US" sz="1800" b="0" dirty="0" smtClean="0">
                          <a:solidFill>
                            <a:srgbClr val="000000"/>
                          </a:solidFill>
                          <a:latin typeface="微软雅黑" pitchFamily="34" charset="-122"/>
                          <a:ea typeface="微软雅黑" pitchFamily="34" charset="-122"/>
                        </a:rPr>
                        <a:t>持有的股票以及其他具有股权性质的证券</a:t>
                      </a:r>
                    </a:p>
                  </a:txBody>
                  <a:tcPr marL="68590" marR="6859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110445">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lang="zh-CN" altLang="en-US" sz="1800" b="0" dirty="0" smtClean="0">
                          <a:solidFill>
                            <a:srgbClr val="C00000"/>
                          </a:solidFill>
                          <a:latin typeface="微软雅黑" pitchFamily="34" charset="-122"/>
                          <a:ea typeface="微软雅黑" pitchFamily="34" charset="-122"/>
                        </a:rPr>
                        <a:t>交易</a:t>
                      </a:r>
                      <a:endParaRPr kumimoji="0" lang="zh-CN" altLang="en-US" sz="1800" b="0" i="0" u="none" strike="noStrike" kern="1200" cap="none" normalizeH="0" baseline="0" dirty="0" smtClean="0">
                        <a:ln>
                          <a:noFill/>
                        </a:ln>
                        <a:solidFill>
                          <a:srgbClr val="C00000"/>
                        </a:solidFill>
                        <a:effectLst/>
                        <a:latin typeface="微软雅黑" pitchFamily="34" charset="-122"/>
                        <a:ea typeface="微软雅黑" pitchFamily="34" charset="-122"/>
                        <a:cs typeface="+mn-cs"/>
                      </a:endParaRPr>
                    </a:p>
                  </a:txBody>
                  <a:tcPr marL="68590" marR="6859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lang="zh-CN" altLang="en-US" sz="1800" b="0" dirty="0" smtClean="0">
                          <a:solidFill>
                            <a:srgbClr val="000000"/>
                          </a:solidFill>
                          <a:latin typeface="微软雅黑" pitchFamily="34" charset="-122"/>
                          <a:ea typeface="微软雅黑" pitchFamily="34" charset="-122"/>
                        </a:rPr>
                        <a:t>将其持有的公司股票在买入后</a:t>
                      </a:r>
                      <a:r>
                        <a:rPr lang="en-US" altLang="zh-CN" sz="1800" b="0" dirty="0" smtClean="0">
                          <a:solidFill>
                            <a:srgbClr val="000000"/>
                          </a:solidFill>
                          <a:latin typeface="微软雅黑" pitchFamily="34" charset="-122"/>
                          <a:ea typeface="微软雅黑" pitchFamily="34" charset="-122"/>
                        </a:rPr>
                        <a:t>6</a:t>
                      </a:r>
                      <a:r>
                        <a:rPr lang="zh-CN" altLang="en-US" sz="1800" b="0" dirty="0" smtClean="0">
                          <a:solidFill>
                            <a:srgbClr val="000000"/>
                          </a:solidFill>
                          <a:latin typeface="微软雅黑" pitchFamily="34" charset="-122"/>
                          <a:ea typeface="微软雅黑" pitchFamily="34" charset="-122"/>
                        </a:rPr>
                        <a:t>个月内卖出，或者在卖出后</a:t>
                      </a:r>
                      <a:r>
                        <a:rPr lang="en-US" altLang="zh-CN" sz="1800" b="0" dirty="0" smtClean="0">
                          <a:solidFill>
                            <a:srgbClr val="000000"/>
                          </a:solidFill>
                          <a:latin typeface="微软雅黑" pitchFamily="34" charset="-122"/>
                          <a:ea typeface="微软雅黑" pitchFamily="34" charset="-122"/>
                        </a:rPr>
                        <a:t>6</a:t>
                      </a:r>
                      <a:r>
                        <a:rPr lang="zh-CN" altLang="en-US" sz="1800" b="0" dirty="0" smtClean="0">
                          <a:solidFill>
                            <a:srgbClr val="000000"/>
                          </a:solidFill>
                          <a:latin typeface="微软雅黑" pitchFamily="34" charset="-122"/>
                          <a:ea typeface="微软雅黑" pitchFamily="34" charset="-122"/>
                        </a:rPr>
                        <a:t>个月内又买入，由此所得收益归该公司所有</a:t>
                      </a:r>
                      <a:endParaRPr kumimoji="0" lang="zh-CN" altLang="en-US" sz="1800" b="0" i="0" u="none" strike="noStrike" kern="1200" cap="none" normalizeH="0" baseline="0" dirty="0" smtClean="0">
                        <a:ln>
                          <a:noFill/>
                        </a:ln>
                        <a:solidFill>
                          <a:srgbClr val="000000"/>
                        </a:solidFill>
                        <a:effectLst/>
                        <a:latin typeface="微软雅黑" pitchFamily="34" charset="-122"/>
                        <a:ea typeface="微软雅黑" pitchFamily="34" charset="-122"/>
                        <a:cs typeface="+mn-cs"/>
                      </a:endParaRPr>
                    </a:p>
                  </a:txBody>
                  <a:tcPr marL="68590" marR="6859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4060668034"/>
      </p:ext>
    </p:extLst>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sz="quarter" idx="10"/>
          </p:nvPr>
        </p:nvSpPr>
        <p:spPr/>
        <p:txBody>
          <a:bodyPr/>
          <a:lstStyle/>
          <a:p>
            <a:pPr indent="540000" eaLnBrk="1" hangingPunct="1">
              <a:lnSpc>
                <a:spcPct val="140000"/>
              </a:lnSpc>
              <a:spcBef>
                <a:spcPts val="0"/>
              </a:spcBef>
              <a:spcAft>
                <a:spcPts val="0"/>
              </a:spcAft>
            </a:pPr>
            <a:r>
              <a:rPr lang="en-US" altLang="zh-CN" sz="2000" b="0" dirty="0" smtClean="0">
                <a:solidFill>
                  <a:srgbClr val="C00000"/>
                </a:solidFill>
                <a:latin typeface="微软雅黑" pitchFamily="34" charset="-122"/>
                <a:ea typeface="微软雅黑" pitchFamily="34" charset="-122"/>
              </a:rPr>
              <a:t>【</a:t>
            </a:r>
            <a:r>
              <a:rPr lang="zh-CN" altLang="en-US" sz="2000" b="0" dirty="0" smtClean="0">
                <a:solidFill>
                  <a:srgbClr val="C00000"/>
                </a:solidFill>
                <a:latin typeface="微软雅黑" pitchFamily="34" charset="-122"/>
                <a:ea typeface="微软雅黑" pitchFamily="34" charset="-122"/>
              </a:rPr>
              <a:t>证券法</a:t>
            </a:r>
            <a:r>
              <a:rPr lang="en-US" altLang="zh-CN" sz="2000" b="0" dirty="0" smtClean="0">
                <a:solidFill>
                  <a:srgbClr val="C00000"/>
                </a:solidFill>
                <a:latin typeface="微软雅黑" pitchFamily="34" charset="-122"/>
                <a:ea typeface="微软雅黑" pitchFamily="34" charset="-122"/>
              </a:rPr>
              <a:t>】</a:t>
            </a:r>
            <a:r>
              <a:rPr lang="zh-CN" altLang="en-US" sz="2000" b="0" dirty="0" smtClean="0">
                <a:solidFill>
                  <a:srgbClr val="C00000"/>
                </a:solidFill>
                <a:latin typeface="微软雅黑" pitchFamily="34" charset="-122"/>
                <a:ea typeface="微软雅黑" pitchFamily="34" charset="-122"/>
              </a:rPr>
              <a:t>利用</a:t>
            </a:r>
            <a:r>
              <a:rPr lang="zh-CN" altLang="en-US" sz="2000" b="0" dirty="0">
                <a:solidFill>
                  <a:srgbClr val="C00000"/>
                </a:solidFill>
                <a:latin typeface="微软雅黑" pitchFamily="34" charset="-122"/>
                <a:ea typeface="微软雅黑" pitchFamily="34" charset="-122"/>
              </a:rPr>
              <a:t>未公开信息</a:t>
            </a:r>
            <a:r>
              <a:rPr lang="zh-CN" altLang="en-US" sz="2000" b="0" dirty="0" smtClean="0">
                <a:solidFill>
                  <a:srgbClr val="C00000"/>
                </a:solidFill>
                <a:latin typeface="微软雅黑" pitchFamily="34" charset="-122"/>
                <a:ea typeface="微软雅黑" pitchFamily="34" charset="-122"/>
              </a:rPr>
              <a:t>交易</a:t>
            </a:r>
            <a:endParaRPr lang="zh-CN" altLang="en-US" sz="2000" b="0" dirty="0">
              <a:solidFill>
                <a:srgbClr val="C00000"/>
              </a:solidFill>
              <a:latin typeface="微软雅黑" pitchFamily="34" charset="-122"/>
              <a:ea typeface="微软雅黑" pitchFamily="34" charset="-122"/>
            </a:endParaRPr>
          </a:p>
          <a:p>
            <a:pPr indent="540000" eaLnBrk="1" hangingPunct="1">
              <a:lnSpc>
                <a:spcPct val="140000"/>
              </a:lnSpc>
              <a:spcBef>
                <a:spcPts val="0"/>
              </a:spcBef>
              <a:spcAft>
                <a:spcPts val="0"/>
              </a:spcAft>
            </a:pPr>
            <a:r>
              <a:rPr lang="en-US" altLang="zh-CN" sz="2000" b="0" dirty="0">
                <a:solidFill>
                  <a:srgbClr val="C00000"/>
                </a:solidFill>
                <a:latin typeface="微软雅黑" pitchFamily="34" charset="-122"/>
                <a:ea typeface="微软雅黑" pitchFamily="34" charset="-122"/>
              </a:rPr>
              <a:t>1.</a:t>
            </a:r>
            <a:r>
              <a:rPr lang="zh-CN" altLang="en-US" sz="2000" b="0" dirty="0">
                <a:solidFill>
                  <a:srgbClr val="C00000"/>
                </a:solidFill>
                <a:latin typeface="微软雅黑" pitchFamily="34" charset="-122"/>
                <a:ea typeface="微软雅黑" pitchFamily="34" charset="-122"/>
              </a:rPr>
              <a:t>界定：</a:t>
            </a:r>
            <a:r>
              <a:rPr lang="zh-CN" altLang="en-US" sz="2000" b="0" dirty="0">
                <a:latin typeface="微软雅黑" pitchFamily="34" charset="-122"/>
                <a:ea typeface="微软雅黑" pitchFamily="34" charset="-122"/>
              </a:rPr>
              <a:t>证券交易场所、证券公司、证券登记结算机构、证券服务机构和其他金融机构的从业人员、有关监管部门或者行业协会的工作人员，利用因职务便利获取的</a:t>
            </a:r>
            <a:r>
              <a:rPr lang="zh-CN" altLang="en-US" sz="2000" b="0" dirty="0">
                <a:solidFill>
                  <a:srgbClr val="C00000"/>
                </a:solidFill>
                <a:latin typeface="微软雅黑" pitchFamily="34" charset="-122"/>
                <a:ea typeface="微软雅黑" pitchFamily="34" charset="-122"/>
              </a:rPr>
              <a:t>内幕信息以外的其他未公开的信息，</a:t>
            </a:r>
            <a:r>
              <a:rPr lang="zh-CN" altLang="en-US" sz="2000" b="0" dirty="0">
                <a:latin typeface="微软雅黑" pitchFamily="34" charset="-122"/>
                <a:ea typeface="微软雅黑" pitchFamily="34" charset="-122"/>
              </a:rPr>
              <a:t>违反规定，从事与该信息相关的证券交易活动，或者明示、暗示他人从事相关交易活动。（老鼠仓）</a:t>
            </a:r>
          </a:p>
          <a:p>
            <a:pPr indent="540000" eaLnBrk="1" hangingPunct="1">
              <a:lnSpc>
                <a:spcPct val="140000"/>
              </a:lnSpc>
              <a:spcBef>
                <a:spcPts val="0"/>
              </a:spcBef>
              <a:spcAft>
                <a:spcPts val="0"/>
              </a:spcAft>
            </a:pPr>
            <a:r>
              <a:rPr lang="en-US" altLang="zh-CN" sz="2000" b="0" dirty="0">
                <a:solidFill>
                  <a:srgbClr val="C00000"/>
                </a:solidFill>
                <a:latin typeface="微软雅黑" pitchFamily="34" charset="-122"/>
                <a:ea typeface="微软雅黑" pitchFamily="34" charset="-122"/>
              </a:rPr>
              <a:t>2.</a:t>
            </a:r>
            <a:r>
              <a:rPr lang="zh-CN" altLang="en-US" sz="2000" b="0" dirty="0">
                <a:solidFill>
                  <a:srgbClr val="C00000"/>
                </a:solidFill>
                <a:latin typeface="微软雅黑" pitchFamily="34" charset="-122"/>
                <a:ea typeface="微软雅黑" pitchFamily="34" charset="-122"/>
              </a:rPr>
              <a:t>与内幕交易的区别</a:t>
            </a:r>
            <a:r>
              <a:rPr lang="zh-CN" altLang="en-US" sz="2000" b="0" dirty="0" smtClean="0">
                <a:solidFill>
                  <a:srgbClr val="C00000"/>
                </a:solidFill>
                <a:latin typeface="微软雅黑" pitchFamily="34" charset="-122"/>
                <a:ea typeface="微软雅黑" pitchFamily="34" charset="-122"/>
              </a:rPr>
              <a:t>：</a:t>
            </a:r>
            <a:endParaRPr lang="en-US" altLang="zh-CN" sz="2000" b="0" dirty="0" smtClean="0">
              <a:solidFill>
                <a:srgbClr val="C00000"/>
              </a:solidFill>
              <a:latin typeface="微软雅黑" pitchFamily="34" charset="-122"/>
              <a:ea typeface="微软雅黑" pitchFamily="34" charset="-122"/>
            </a:endParaRPr>
          </a:p>
          <a:p>
            <a:pPr indent="540000" eaLnBrk="1" hangingPunct="1">
              <a:lnSpc>
                <a:spcPct val="140000"/>
              </a:lnSpc>
              <a:spcBef>
                <a:spcPts val="0"/>
              </a:spcBef>
              <a:spcAft>
                <a:spcPts val="0"/>
              </a:spcAft>
            </a:pPr>
            <a:r>
              <a:rPr lang="zh-CN" altLang="en-US" sz="2000" b="0" dirty="0" smtClean="0">
                <a:latin typeface="微软雅黑" pitchFamily="34" charset="-122"/>
                <a:ea typeface="微软雅黑" pitchFamily="34" charset="-122"/>
              </a:rPr>
              <a:t>（</a:t>
            </a:r>
            <a:r>
              <a:rPr lang="en-US" altLang="zh-CN" sz="2000" b="0" dirty="0">
                <a:latin typeface="微软雅黑" pitchFamily="34" charset="-122"/>
                <a:ea typeface="微软雅黑" pitchFamily="34" charset="-122"/>
              </a:rPr>
              <a:t>1</a:t>
            </a:r>
            <a:r>
              <a:rPr lang="zh-CN" altLang="en-US" sz="2000" b="0" dirty="0">
                <a:latin typeface="微软雅黑" pitchFamily="34" charset="-122"/>
                <a:ea typeface="微软雅黑" pitchFamily="34" charset="-122"/>
              </a:rPr>
              <a:t>）老鼠仓的主体范围特定</a:t>
            </a:r>
            <a:r>
              <a:rPr lang="zh-CN" altLang="en-US" sz="2000" b="0" dirty="0" smtClean="0">
                <a:latin typeface="微软雅黑" pitchFamily="34" charset="-122"/>
                <a:ea typeface="微软雅黑" pitchFamily="34" charset="-122"/>
              </a:rPr>
              <a:t>；</a:t>
            </a:r>
            <a:endParaRPr lang="en-US" altLang="zh-CN" sz="2000" b="0" dirty="0" smtClean="0">
              <a:latin typeface="微软雅黑" pitchFamily="34" charset="-122"/>
              <a:ea typeface="微软雅黑" pitchFamily="34" charset="-122"/>
            </a:endParaRPr>
          </a:p>
          <a:p>
            <a:pPr indent="540000" eaLnBrk="1" hangingPunct="1">
              <a:lnSpc>
                <a:spcPct val="140000"/>
              </a:lnSpc>
              <a:spcBef>
                <a:spcPts val="0"/>
              </a:spcBef>
              <a:spcAft>
                <a:spcPts val="0"/>
              </a:spcAft>
            </a:pPr>
            <a:r>
              <a:rPr lang="zh-CN" altLang="en-US" sz="2000" b="0" dirty="0" smtClean="0">
                <a:latin typeface="微软雅黑" pitchFamily="34" charset="-122"/>
                <a:ea typeface="微软雅黑" pitchFamily="34" charset="-122"/>
              </a:rPr>
              <a:t>（</a:t>
            </a:r>
            <a:r>
              <a:rPr lang="en-US" altLang="zh-CN" sz="2000" b="0" dirty="0">
                <a:latin typeface="微软雅黑" pitchFamily="34" charset="-122"/>
                <a:ea typeface="微软雅黑" pitchFamily="34" charset="-122"/>
              </a:rPr>
              <a:t>2</a:t>
            </a:r>
            <a:r>
              <a:rPr lang="zh-CN" altLang="en-US" sz="2000" b="0" dirty="0">
                <a:latin typeface="微软雅黑" pitchFamily="34" charset="-122"/>
                <a:ea typeface="微软雅黑" pitchFamily="34" charset="-122"/>
              </a:rPr>
              <a:t>）利用的信息是内幕信息以外的未公开</a:t>
            </a:r>
            <a:r>
              <a:rPr lang="zh-CN" altLang="en-US" sz="2000" b="0">
                <a:latin typeface="微软雅黑" pitchFamily="34" charset="-122"/>
                <a:ea typeface="微软雅黑" pitchFamily="34" charset="-122"/>
              </a:rPr>
              <a:t>信息</a:t>
            </a:r>
            <a:r>
              <a:rPr lang="zh-CN" altLang="en-US" sz="2000" b="0" smtClean="0">
                <a:latin typeface="微软雅黑" pitchFamily="34" charset="-122"/>
                <a:ea typeface="微软雅黑" pitchFamily="34" charset="-122"/>
              </a:rPr>
              <a:t>。</a:t>
            </a:r>
            <a:endParaRPr lang="zh-CN" altLang="en-US" sz="2000" b="0" dirty="0">
              <a:latin typeface="微软雅黑" pitchFamily="34" charset="-122"/>
              <a:ea typeface="微软雅黑" pitchFamily="34" charset="-122"/>
            </a:endParaRPr>
          </a:p>
        </p:txBody>
      </p:sp>
    </p:spTree>
    <p:extLst>
      <p:ext uri="{BB962C8B-B14F-4D97-AF65-F5344CB8AC3E}">
        <p14:creationId xmlns:p14="http://schemas.microsoft.com/office/powerpoint/2010/main" xmlns="" val="3267451523"/>
      </p:ext>
    </p:extLst>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文本占位符 1"/>
          <p:cNvSpPr>
            <a:spLocks noGrp="1" noChangeArrowheads="1"/>
          </p:cNvSpPr>
          <p:nvPr>
            <p:ph sz="quarter" idx="10"/>
          </p:nvPr>
        </p:nvSpPr>
        <p:spPr/>
        <p:txBody>
          <a:bodyPr wrap="square">
            <a:noAutofit/>
          </a:bodyPr>
          <a:lstStyle/>
          <a:p>
            <a:pPr indent="0" algn="ctr">
              <a:defRPr/>
            </a:pPr>
            <a:r>
              <a:rPr lang="zh-CN" altLang="en-US" dirty="0" smtClean="0">
                <a:solidFill>
                  <a:srgbClr val="C00000"/>
                </a:solidFill>
              </a:rPr>
              <a:t>第八章</a:t>
            </a:r>
            <a:r>
              <a:rPr lang="zh-CN" altLang="en-US" dirty="0" smtClean="0">
                <a:solidFill>
                  <a:srgbClr val="C00000"/>
                </a:solidFill>
              </a:rPr>
              <a:t>　</a:t>
            </a:r>
            <a:r>
              <a:rPr lang="zh-CN" altLang="en-US" dirty="0" smtClean="0">
                <a:solidFill>
                  <a:srgbClr val="C00000"/>
                </a:solidFill>
              </a:rPr>
              <a:t>破产法律</a:t>
            </a:r>
            <a:r>
              <a:rPr lang="zh-CN" altLang="en-US" dirty="0" smtClean="0">
                <a:solidFill>
                  <a:srgbClr val="C00000"/>
                </a:solidFill>
              </a:rPr>
              <a:t>制度</a:t>
            </a:r>
            <a:endParaRPr lang="en-US" altLang="zh-CN" sz="2000" dirty="0" smtClean="0">
              <a:solidFill>
                <a:srgbClr val="C00000"/>
              </a:solidFill>
              <a:latin typeface="微软雅黑" pitchFamily="34" charset="-122"/>
              <a:ea typeface="微软雅黑" pitchFamily="34" charset="-122"/>
              <a:sym typeface="Arial" pitchFamily="34" charset="0"/>
            </a:endParaRPr>
          </a:p>
          <a:p>
            <a:pPr lvl="0" indent="540000" eaLnBrk="1" hangingPunct="1">
              <a:lnSpc>
                <a:spcPct val="140000"/>
              </a:lnSpc>
              <a:spcBef>
                <a:spcPts val="0"/>
              </a:spcBef>
              <a:spcAft>
                <a:spcPts val="0"/>
              </a:spcAft>
              <a:defRPr/>
            </a:pPr>
            <a:r>
              <a:rPr lang="zh-CN" altLang="en-US" sz="2000" dirty="0" smtClean="0">
                <a:solidFill>
                  <a:srgbClr val="C00000"/>
                </a:solidFill>
                <a:latin typeface="微软雅黑" pitchFamily="34" charset="-122"/>
                <a:ea typeface="微软雅黑" pitchFamily="34" charset="-122"/>
                <a:sym typeface="Arial" pitchFamily="34" charset="0"/>
              </a:rPr>
              <a:t>九</a:t>
            </a:r>
            <a:r>
              <a:rPr lang="zh-CN" altLang="en-US" sz="2000" dirty="0">
                <a:solidFill>
                  <a:srgbClr val="C00000"/>
                </a:solidFill>
                <a:latin typeface="微软雅黑" pitchFamily="34" charset="-122"/>
                <a:ea typeface="微软雅黑" pitchFamily="34" charset="-122"/>
                <a:sym typeface="Arial" pitchFamily="34" charset="0"/>
              </a:rPr>
              <a:t>、破产债权申报与确认</a:t>
            </a:r>
            <a:r>
              <a:rPr lang="zh-CN" altLang="en-US" sz="2000" dirty="0" smtClean="0">
                <a:solidFill>
                  <a:srgbClr val="C00000"/>
                </a:solidFill>
                <a:latin typeface="微软雅黑" pitchFamily="34" charset="-122"/>
                <a:ea typeface="微软雅黑" pitchFamily="34" charset="-122"/>
                <a:sym typeface="Arial" pitchFamily="34" charset="0"/>
              </a:rPr>
              <a:t>★★</a:t>
            </a:r>
            <a:endParaRPr lang="en-US" altLang="zh-CN" sz="2000" b="0" dirty="0" smtClean="0">
              <a:solidFill>
                <a:srgbClr val="C00000"/>
              </a:solidFill>
              <a:latin typeface="微软雅黑" pitchFamily="34" charset="-122"/>
              <a:ea typeface="微软雅黑" pitchFamily="34" charset="-122"/>
            </a:endParaRPr>
          </a:p>
          <a:p>
            <a:pPr marL="0" indent="540000" algn="l" eaLnBrk="1" hangingPunct="1">
              <a:lnSpc>
                <a:spcPct val="140000"/>
              </a:lnSpc>
              <a:spcBef>
                <a:spcPts val="0"/>
              </a:spcBef>
              <a:spcAft>
                <a:spcPts val="0"/>
              </a:spcAft>
            </a:pPr>
            <a:r>
              <a:rPr lang="zh-CN" altLang="en-US" sz="2000" b="0" dirty="0" smtClean="0">
                <a:solidFill>
                  <a:srgbClr val="C00000"/>
                </a:solidFill>
                <a:latin typeface="微软雅黑" pitchFamily="34" charset="-122"/>
                <a:ea typeface="微软雅黑" pitchFamily="34" charset="-122"/>
              </a:rPr>
              <a:t>破产</a:t>
            </a:r>
            <a:r>
              <a:rPr lang="zh-CN" altLang="en-US" sz="2000" b="0" dirty="0">
                <a:solidFill>
                  <a:srgbClr val="C00000"/>
                </a:solidFill>
                <a:latin typeface="微软雅黑" pitchFamily="34" charset="-122"/>
                <a:ea typeface="微软雅黑" pitchFamily="34" charset="-122"/>
              </a:rPr>
              <a:t>债权的</a:t>
            </a:r>
            <a:r>
              <a:rPr lang="zh-CN" altLang="en-US" sz="2000" b="0" dirty="0" smtClean="0">
                <a:solidFill>
                  <a:srgbClr val="C00000"/>
                </a:solidFill>
                <a:latin typeface="微软雅黑" pitchFamily="34" charset="-122"/>
                <a:ea typeface="微软雅黑" pitchFamily="34" charset="-122"/>
              </a:rPr>
              <a:t>确认</a:t>
            </a:r>
            <a:endParaRPr lang="en-US" altLang="zh-CN" sz="2000" b="0" dirty="0" smtClean="0">
              <a:solidFill>
                <a:srgbClr val="C00000"/>
              </a:solidFill>
              <a:latin typeface="微软雅黑" pitchFamily="34" charset="-122"/>
              <a:ea typeface="微软雅黑" pitchFamily="34" charset="-122"/>
            </a:endParaRPr>
          </a:p>
          <a:p>
            <a:pPr marL="0" indent="540000" algn="l" eaLnBrk="1" hangingPunct="1">
              <a:lnSpc>
                <a:spcPct val="140000"/>
              </a:lnSpc>
              <a:spcBef>
                <a:spcPts val="0"/>
              </a:spcBef>
              <a:spcAft>
                <a:spcPts val="0"/>
              </a:spcAft>
            </a:pPr>
            <a:r>
              <a:rPr lang="zh-CN" altLang="en-US" sz="2000" b="0" dirty="0" smtClean="0">
                <a:solidFill>
                  <a:srgbClr val="C00000"/>
                </a:solidFill>
                <a:latin typeface="微软雅黑" pitchFamily="34" charset="-122"/>
                <a:ea typeface="微软雅黑" pitchFamily="34" charset="-122"/>
              </a:rPr>
              <a:t>程序：</a:t>
            </a:r>
            <a:r>
              <a:rPr lang="zh-CN" altLang="en-US" sz="2000" b="0" dirty="0" smtClean="0">
                <a:latin typeface="微软雅黑" pitchFamily="34" charset="-122"/>
                <a:ea typeface="微软雅黑" pitchFamily="34" charset="-122"/>
              </a:rPr>
              <a:t>申报</a:t>
            </a:r>
            <a:r>
              <a:rPr lang="zh-CN" altLang="en-US" sz="2000" b="0" dirty="0">
                <a:latin typeface="微软雅黑" pitchFamily="34" charset="-122"/>
                <a:ea typeface="微软雅黑" pitchFamily="34" charset="-122"/>
              </a:rPr>
              <a:t>　</a:t>
            </a:r>
            <a:r>
              <a:rPr lang="zh-CN" altLang="en-US" sz="2000" b="0" dirty="0" smtClean="0">
                <a:latin typeface="微软雅黑" pitchFamily="34" charset="-122"/>
                <a:ea typeface="微软雅黑" pitchFamily="34" charset="-122"/>
              </a:rPr>
              <a:t>　管理</a:t>
            </a:r>
            <a:r>
              <a:rPr lang="zh-CN" altLang="en-US" sz="2000" b="0" dirty="0">
                <a:latin typeface="微软雅黑" pitchFamily="34" charset="-122"/>
                <a:ea typeface="微软雅黑" pitchFamily="34" charset="-122"/>
              </a:rPr>
              <a:t>人审查、编制债权登记表　</a:t>
            </a:r>
            <a:r>
              <a:rPr lang="zh-CN" altLang="en-US" sz="2000" b="0" dirty="0" smtClean="0">
                <a:latin typeface="微软雅黑" pitchFamily="34" charset="-122"/>
                <a:ea typeface="微软雅黑" pitchFamily="34" charset="-122"/>
              </a:rPr>
              <a:t>　第一次</a:t>
            </a:r>
            <a:r>
              <a:rPr lang="zh-CN" altLang="en-US" sz="2000" b="0" dirty="0">
                <a:latin typeface="微软雅黑" pitchFamily="34" charset="-122"/>
                <a:ea typeface="微软雅黑" pitchFamily="34" charset="-122"/>
              </a:rPr>
              <a:t>债权人会议</a:t>
            </a:r>
            <a:r>
              <a:rPr lang="zh-CN" altLang="en-US" sz="2000" b="0" dirty="0" smtClean="0">
                <a:latin typeface="微软雅黑" pitchFamily="34" charset="-122"/>
                <a:ea typeface="微软雅黑" pitchFamily="34" charset="-122"/>
              </a:rPr>
              <a:t>核查　　列入</a:t>
            </a:r>
            <a:r>
              <a:rPr lang="zh-CN" altLang="en-US" sz="2000" b="0" dirty="0">
                <a:latin typeface="微软雅黑" pitchFamily="34" charset="-122"/>
                <a:ea typeface="微软雅黑" pitchFamily="34" charset="-122"/>
              </a:rPr>
              <a:t>债权确认</a:t>
            </a:r>
            <a:r>
              <a:rPr lang="zh-CN" altLang="en-US" sz="2000" b="0" dirty="0" smtClean="0">
                <a:latin typeface="微软雅黑" pitchFamily="34" charset="-122"/>
                <a:ea typeface="微软雅黑" pitchFamily="34" charset="-122"/>
              </a:rPr>
              <a:t>表　　法院</a:t>
            </a:r>
            <a:r>
              <a:rPr lang="zh-CN" altLang="en-US" sz="2000" b="0" dirty="0">
                <a:latin typeface="微软雅黑" pitchFamily="34" charset="-122"/>
                <a:ea typeface="微软雅黑" pitchFamily="34" charset="-122"/>
              </a:rPr>
              <a:t>裁定确认</a:t>
            </a:r>
            <a:endParaRPr lang="en-US" altLang="zh-CN" sz="2000" b="0" dirty="0">
              <a:latin typeface="微软雅黑" pitchFamily="34" charset="-122"/>
              <a:ea typeface="微软雅黑" pitchFamily="34" charset="-122"/>
            </a:endParaRPr>
          </a:p>
          <a:p>
            <a:pPr marL="0" indent="540000" algn="l" eaLnBrk="1" hangingPunct="1">
              <a:lnSpc>
                <a:spcPct val="140000"/>
              </a:lnSpc>
              <a:spcBef>
                <a:spcPts val="0"/>
              </a:spcBef>
              <a:spcAft>
                <a:spcPts val="0"/>
              </a:spcAft>
            </a:pPr>
            <a:r>
              <a:rPr lang="en-US" altLang="zh-CN" sz="2000" b="0" dirty="0">
                <a:latin typeface="微软雅黑" pitchFamily="34" charset="-122"/>
                <a:ea typeface="微软雅黑" pitchFamily="34" charset="-122"/>
              </a:rPr>
              <a:t>1.</a:t>
            </a:r>
            <a:r>
              <a:rPr lang="zh-CN" altLang="en-US" sz="2000" b="0" dirty="0">
                <a:latin typeface="微软雅黑" pitchFamily="34" charset="-122"/>
                <a:ea typeface="微软雅黑" pitchFamily="34" charset="-122"/>
              </a:rPr>
              <a:t>管理人收到债权申报材料后，应当登记造册，对申报的债权进行审查；并编制债权登记表</a:t>
            </a:r>
            <a:r>
              <a:rPr lang="zh-CN" altLang="en-US" sz="2000" b="0" dirty="0" smtClean="0">
                <a:latin typeface="微软雅黑" pitchFamily="34" charset="-122"/>
                <a:ea typeface="微软雅黑" pitchFamily="34" charset="-122"/>
              </a:rPr>
              <a:t>。</a:t>
            </a:r>
            <a:endParaRPr lang="en-US" altLang="zh-CN" sz="2000" b="0" dirty="0">
              <a:latin typeface="微软雅黑" pitchFamily="34" charset="-122"/>
              <a:ea typeface="微软雅黑" pitchFamily="34" charset="-122"/>
            </a:endParaRPr>
          </a:p>
        </p:txBody>
      </p:sp>
      <p:cxnSp>
        <p:nvCxnSpPr>
          <p:cNvPr id="3" name="直接箭头连接符 2"/>
          <p:cNvCxnSpPr/>
          <p:nvPr/>
        </p:nvCxnSpPr>
        <p:spPr bwMode="auto">
          <a:xfrm>
            <a:off x="1071538" y="2857502"/>
            <a:ext cx="288032" cy="0"/>
          </a:xfrm>
          <a:prstGeom prst="straightConnector1">
            <a:avLst/>
          </a:prstGeom>
          <a:solidFill>
            <a:srgbClr val="800000"/>
          </a:solidFill>
          <a:ln w="25400" cap="flat" cmpd="sng" algn="ctr">
            <a:solidFill>
              <a:schemeClr val="tx1"/>
            </a:solidFill>
            <a:prstDash val="solid"/>
            <a:round/>
            <a:headEnd type="none" w="med" len="med"/>
            <a:tailEnd type="triangle"/>
          </a:ln>
          <a:effectLst/>
        </p:spPr>
      </p:cxnSp>
      <p:cxnSp>
        <p:nvCxnSpPr>
          <p:cNvPr id="8" name="直接箭头连接符 7"/>
          <p:cNvCxnSpPr/>
          <p:nvPr/>
        </p:nvCxnSpPr>
        <p:spPr bwMode="auto">
          <a:xfrm>
            <a:off x="2407770" y="2428874"/>
            <a:ext cx="288032" cy="0"/>
          </a:xfrm>
          <a:prstGeom prst="straightConnector1">
            <a:avLst/>
          </a:prstGeom>
          <a:solidFill>
            <a:srgbClr val="800000"/>
          </a:solidFill>
          <a:ln w="25400" cap="flat" cmpd="sng" algn="ctr">
            <a:solidFill>
              <a:schemeClr val="tx1"/>
            </a:solidFill>
            <a:prstDash val="solid"/>
            <a:round/>
            <a:headEnd type="none" w="med" len="med"/>
            <a:tailEnd type="triangle"/>
          </a:ln>
          <a:effectLst/>
        </p:spPr>
      </p:cxnSp>
      <p:cxnSp>
        <p:nvCxnSpPr>
          <p:cNvPr id="9" name="直接箭头连接符 8"/>
          <p:cNvCxnSpPr/>
          <p:nvPr/>
        </p:nvCxnSpPr>
        <p:spPr bwMode="auto">
          <a:xfrm>
            <a:off x="6212794" y="2430781"/>
            <a:ext cx="288032" cy="0"/>
          </a:xfrm>
          <a:prstGeom prst="straightConnector1">
            <a:avLst/>
          </a:prstGeom>
          <a:solidFill>
            <a:srgbClr val="800000"/>
          </a:solidFill>
          <a:ln w="25400" cap="flat" cmpd="sng" algn="ctr">
            <a:solidFill>
              <a:schemeClr val="tx1"/>
            </a:solidFill>
            <a:prstDash val="solid"/>
            <a:round/>
            <a:headEnd type="none" w="med" len="med"/>
            <a:tailEnd type="triangle"/>
          </a:ln>
          <a:effectLst/>
        </p:spPr>
      </p:cxnSp>
      <p:cxnSp>
        <p:nvCxnSpPr>
          <p:cNvPr id="10" name="直接箭头连接符 9"/>
          <p:cNvCxnSpPr/>
          <p:nvPr/>
        </p:nvCxnSpPr>
        <p:spPr bwMode="auto">
          <a:xfrm>
            <a:off x="3357554" y="2844299"/>
            <a:ext cx="288032" cy="0"/>
          </a:xfrm>
          <a:prstGeom prst="straightConnector1">
            <a:avLst/>
          </a:prstGeom>
          <a:solidFill>
            <a:srgbClr val="800000"/>
          </a:solidFill>
          <a:ln w="25400"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xmlns="" val="2929309094"/>
      </p:ext>
    </p:extLst>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文本占位符 1"/>
          <p:cNvSpPr>
            <a:spLocks noGrp="1" noChangeArrowheads="1"/>
          </p:cNvSpPr>
          <p:nvPr>
            <p:ph sz="quarter" idx="10"/>
          </p:nvPr>
        </p:nvSpPr>
        <p:spPr/>
        <p:txBody>
          <a:bodyPr wrap="square">
            <a:noAutofit/>
          </a:bodyPr>
          <a:lstStyle/>
          <a:p>
            <a:pPr marL="0" indent="540000" algn="l" eaLnBrk="1" hangingPunct="1">
              <a:lnSpc>
                <a:spcPct val="140000"/>
              </a:lnSpc>
              <a:spcBef>
                <a:spcPts val="0"/>
              </a:spcBef>
              <a:spcAft>
                <a:spcPts val="0"/>
              </a:spcAft>
            </a:pPr>
            <a:r>
              <a:rPr lang="en-US" altLang="zh-CN" sz="2000" b="0" smtClean="0">
                <a:solidFill>
                  <a:srgbClr val="C00000"/>
                </a:solidFill>
                <a:latin typeface="微软雅黑" pitchFamily="34" charset="-122"/>
                <a:ea typeface="微软雅黑" pitchFamily="34" charset="-122"/>
              </a:rPr>
              <a:t>【</a:t>
            </a:r>
            <a:r>
              <a:rPr lang="zh-CN" altLang="en-US" sz="2000" b="0" dirty="0" smtClean="0">
                <a:solidFill>
                  <a:srgbClr val="C00000"/>
                </a:solidFill>
                <a:latin typeface="微软雅黑" pitchFamily="34" charset="-122"/>
                <a:ea typeface="微软雅黑" pitchFamily="34" charset="-122"/>
              </a:rPr>
              <a:t>注意</a:t>
            </a:r>
            <a:r>
              <a:rPr lang="en-US" altLang="zh-CN" sz="2000" b="0" dirty="0" smtClean="0">
                <a:solidFill>
                  <a:srgbClr val="C00000"/>
                </a:solidFill>
                <a:latin typeface="微软雅黑" pitchFamily="34" charset="-122"/>
                <a:ea typeface="微软雅黑" pitchFamily="34" charset="-122"/>
              </a:rPr>
              <a:t>】</a:t>
            </a:r>
            <a:r>
              <a:rPr lang="zh-CN" altLang="en-US" sz="2000" b="0" dirty="0" smtClean="0">
                <a:latin typeface="微软雅黑" pitchFamily="34" charset="-122"/>
                <a:ea typeface="微软雅黑" pitchFamily="34" charset="-122"/>
              </a:rPr>
              <a:t>管理</a:t>
            </a:r>
            <a:r>
              <a:rPr lang="zh-CN" altLang="en-US" sz="2000" b="0" dirty="0">
                <a:latin typeface="微软雅黑" pitchFamily="34" charset="-122"/>
                <a:ea typeface="微软雅黑" pitchFamily="34" charset="-122"/>
              </a:rPr>
              <a:t>人必须将申报的债权</a:t>
            </a:r>
            <a:r>
              <a:rPr lang="zh-CN" altLang="en-US" sz="2000" b="0" dirty="0">
                <a:solidFill>
                  <a:srgbClr val="C00000"/>
                </a:solidFill>
                <a:latin typeface="微软雅黑" pitchFamily="34" charset="-122"/>
                <a:ea typeface="微软雅黑" pitchFamily="34" charset="-122"/>
              </a:rPr>
              <a:t>全部登记</a:t>
            </a:r>
            <a:r>
              <a:rPr lang="zh-CN" altLang="en-US" sz="2000" b="0" dirty="0">
                <a:latin typeface="微软雅黑" pitchFamily="34" charset="-122"/>
                <a:ea typeface="微软雅黑" pitchFamily="34" charset="-122"/>
              </a:rPr>
              <a:t>在债权登记表上，至于债权是否真实、是否过诉讼</a:t>
            </a:r>
            <a:r>
              <a:rPr lang="zh-CN" altLang="en-US" sz="2000" b="0" dirty="0" smtClean="0">
                <a:latin typeface="微软雅黑" pitchFamily="34" charset="-122"/>
                <a:ea typeface="微软雅黑" pitchFamily="34" charset="-122"/>
              </a:rPr>
              <a:t>时效等，</a:t>
            </a:r>
            <a:r>
              <a:rPr lang="zh-CN" altLang="en-US" sz="2000" b="0" dirty="0">
                <a:latin typeface="微软雅黑" pitchFamily="34" charset="-122"/>
                <a:ea typeface="微软雅黑" pitchFamily="34" charset="-122"/>
              </a:rPr>
              <a:t>应附在债权登记表后，供</a:t>
            </a:r>
            <a:r>
              <a:rPr lang="zh-CN" altLang="en-US" sz="2000" b="0" dirty="0">
                <a:solidFill>
                  <a:srgbClr val="C00000"/>
                </a:solidFill>
                <a:latin typeface="微软雅黑" pitchFamily="34" charset="-122"/>
                <a:ea typeface="微软雅黑" pitchFamily="34" charset="-122"/>
              </a:rPr>
              <a:t>第一次债权人会议</a:t>
            </a:r>
            <a:r>
              <a:rPr lang="zh-CN" altLang="en-US" sz="2000" b="0" dirty="0">
                <a:latin typeface="微软雅黑" pitchFamily="34" charset="-122"/>
                <a:ea typeface="微软雅黑" pitchFamily="34" charset="-122"/>
              </a:rPr>
              <a:t>核查</a:t>
            </a:r>
            <a:r>
              <a:rPr lang="zh-CN" altLang="en-US" sz="2000" b="0" dirty="0" smtClean="0">
                <a:latin typeface="微软雅黑" pitchFamily="34" charset="-122"/>
                <a:ea typeface="微软雅黑" pitchFamily="34" charset="-122"/>
              </a:rPr>
              <a:t>。</a:t>
            </a:r>
            <a:endParaRPr lang="en-US" altLang="zh-CN" sz="2000" b="0" dirty="0">
              <a:solidFill>
                <a:srgbClr val="00FF00"/>
              </a:solidFill>
              <a:latin typeface="微软雅黑" pitchFamily="34" charset="-122"/>
              <a:ea typeface="微软雅黑" pitchFamily="34" charset="-122"/>
            </a:endParaRPr>
          </a:p>
        </p:txBody>
      </p:sp>
    </p:spTree>
    <p:extLst>
      <p:ext uri="{BB962C8B-B14F-4D97-AF65-F5344CB8AC3E}">
        <p14:creationId xmlns:p14="http://schemas.microsoft.com/office/powerpoint/2010/main" xmlns="" val="2929309094"/>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文本占位符 1"/>
          <p:cNvSpPr>
            <a:spLocks noGrp="1"/>
          </p:cNvSpPr>
          <p:nvPr>
            <p:ph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indent="540000" algn="l" fontAlgn="auto">
              <a:lnSpc>
                <a:spcPct val="140000"/>
              </a:lnSpc>
              <a:spcBef>
                <a:spcPts val="0"/>
              </a:spcBef>
              <a:spcAft>
                <a:spcPts val="0"/>
              </a:spcAft>
            </a:pPr>
            <a:r>
              <a:rPr lang="zh-CN" altLang="en-US" sz="2000" dirty="0" smtClean="0">
                <a:solidFill>
                  <a:srgbClr val="C00000"/>
                </a:solidFill>
                <a:latin typeface="微软雅黑" pitchFamily="34" charset="-122"/>
                <a:ea typeface="微软雅黑" pitchFamily="34" charset="-122"/>
              </a:rPr>
              <a:t>综合题点睛</a:t>
            </a:r>
          </a:p>
        </p:txBody>
      </p:sp>
      <p:graphicFrame>
        <p:nvGraphicFramePr>
          <p:cNvPr id="3" name="表格 2"/>
          <p:cNvGraphicFramePr>
            <a:graphicFrameLocks noGrp="1"/>
          </p:cNvGraphicFramePr>
          <p:nvPr>
            <p:extLst>
              <p:ext uri="{D42A27DB-BD31-4B8C-83A1-F6EECF244321}">
                <p14:modId xmlns:p14="http://schemas.microsoft.com/office/powerpoint/2010/main" xmlns="" val="316025989"/>
              </p:ext>
            </p:extLst>
          </p:nvPr>
        </p:nvGraphicFramePr>
        <p:xfrm>
          <a:off x="428596" y="1303850"/>
          <a:ext cx="8215370" cy="3291786"/>
        </p:xfrm>
        <a:graphic>
          <a:graphicData uri="http://schemas.openxmlformats.org/drawingml/2006/table">
            <a:tbl>
              <a:tblPr firstRow="1" bandRow="1">
                <a:tableStyleId>{5C22544A-7EE6-4342-B048-85BDC9FD1C3A}</a:tableStyleId>
              </a:tblPr>
              <a:tblGrid>
                <a:gridCol w="1000132">
                  <a:extLst>
                    <a:ext uri="{9D8B030D-6E8A-4147-A177-3AD203B41FA5}">
                      <a16:colId xmlns:a16="http://schemas.microsoft.com/office/drawing/2014/main" xmlns="" val="20000"/>
                    </a:ext>
                  </a:extLst>
                </a:gridCol>
                <a:gridCol w="7215238">
                  <a:extLst>
                    <a:ext uri="{9D8B030D-6E8A-4147-A177-3AD203B41FA5}">
                      <a16:colId xmlns:a16="http://schemas.microsoft.com/office/drawing/2014/main" xmlns="" val="20001"/>
                    </a:ext>
                  </a:extLst>
                </a:gridCol>
              </a:tblGrid>
              <a:tr h="125771">
                <a:tc>
                  <a:txBody>
                    <a:bodyPr/>
                    <a:lstStyle/>
                    <a:p>
                      <a:pPr algn="ctr">
                        <a:lnSpc>
                          <a:spcPct val="110000"/>
                        </a:lnSpc>
                      </a:pPr>
                      <a:r>
                        <a:rPr lang="zh-CN" altLang="en-US" sz="1800" b="0" kern="1200" dirty="0" smtClean="0">
                          <a:solidFill>
                            <a:srgbClr val="C00000"/>
                          </a:solidFill>
                          <a:latin typeface="微软雅黑" pitchFamily="34" charset="-122"/>
                          <a:ea typeface="微软雅黑" pitchFamily="34" charset="-122"/>
                          <a:cs typeface="+mn-cs"/>
                        </a:rPr>
                        <a:t>章节</a:t>
                      </a:r>
                    </a:p>
                  </a:txBody>
                  <a:tcPr marL="91429" marR="91429" marT="45711" marB="457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ctr" defTabSz="914400" rtl="0" eaLnBrk="1" latinLnBrk="0" hangingPunct="1">
                        <a:lnSpc>
                          <a:spcPct val="110000"/>
                        </a:lnSpc>
                      </a:pPr>
                      <a:r>
                        <a:rPr lang="zh-CN" altLang="en-US" sz="1800" b="0" kern="1200" dirty="0" smtClean="0">
                          <a:solidFill>
                            <a:srgbClr val="C00000"/>
                          </a:solidFill>
                          <a:latin typeface="微软雅黑" pitchFamily="34" charset="-122"/>
                          <a:ea typeface="微软雅黑" pitchFamily="34" charset="-122"/>
                          <a:cs typeface="+mn-cs"/>
                        </a:rPr>
                        <a:t>知识点</a:t>
                      </a:r>
                    </a:p>
                  </a:txBody>
                  <a:tcPr marL="91429" marR="91429" marT="45711" marB="457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0"/>
                  </a:ext>
                </a:extLst>
              </a:tr>
              <a:tr h="421071">
                <a:tc>
                  <a:txBody>
                    <a:bodyPr/>
                    <a:lstStyle/>
                    <a:p>
                      <a:pPr marL="0" marR="0" indent="0" algn="l" defTabSz="914400" rtl="0" eaLnBrk="1" fontAlgn="auto" latinLnBrk="0" hangingPunct="1">
                        <a:lnSpc>
                          <a:spcPct val="110000"/>
                        </a:lnSpc>
                        <a:spcBef>
                          <a:spcPts val="0"/>
                        </a:spcBef>
                        <a:spcAft>
                          <a:spcPts val="0"/>
                        </a:spcAft>
                        <a:buClrTx/>
                        <a:buSzTx/>
                        <a:buFontTx/>
                        <a:buNone/>
                        <a:tabLst/>
                        <a:defRPr/>
                      </a:pPr>
                      <a:r>
                        <a:rPr lang="en-US" altLang="zh-CN" sz="1800" b="0" kern="1200" dirty="0" smtClean="0">
                          <a:solidFill>
                            <a:srgbClr val="C00000"/>
                          </a:solidFill>
                          <a:latin typeface="微软雅黑" pitchFamily="34" charset="-122"/>
                          <a:ea typeface="微软雅黑" pitchFamily="34" charset="-122"/>
                          <a:cs typeface="+mn-cs"/>
                        </a:rPr>
                        <a:t>1.</a:t>
                      </a:r>
                      <a:r>
                        <a:rPr lang="zh-CN" altLang="en-US" sz="1800" b="0" kern="1200" dirty="0" smtClean="0">
                          <a:solidFill>
                            <a:srgbClr val="C00000"/>
                          </a:solidFill>
                          <a:latin typeface="微软雅黑" pitchFamily="34" charset="-122"/>
                          <a:ea typeface="微软雅黑" pitchFamily="34" charset="-122"/>
                          <a:cs typeface="+mn-cs"/>
                        </a:rPr>
                        <a:t>合同法</a:t>
                      </a:r>
                      <a:r>
                        <a:rPr lang="en-US" altLang="zh-CN" sz="1800" b="0" kern="1200" dirty="0" smtClean="0">
                          <a:solidFill>
                            <a:srgbClr val="C00000"/>
                          </a:solidFill>
                          <a:latin typeface="微软雅黑" pitchFamily="34" charset="-122"/>
                          <a:ea typeface="微软雅黑" pitchFamily="34" charset="-122"/>
                          <a:cs typeface="+mn-cs"/>
                        </a:rPr>
                        <a:t>+</a:t>
                      </a:r>
                      <a:r>
                        <a:rPr lang="zh-CN" altLang="en-US" sz="1800" b="0" kern="1200" dirty="0" smtClean="0">
                          <a:solidFill>
                            <a:srgbClr val="C00000"/>
                          </a:solidFill>
                          <a:latin typeface="微软雅黑" pitchFamily="34" charset="-122"/>
                          <a:ea typeface="微软雅黑" pitchFamily="34" charset="-122"/>
                          <a:cs typeface="+mn-cs"/>
                        </a:rPr>
                        <a:t>物权法</a:t>
                      </a:r>
                    </a:p>
                  </a:txBody>
                  <a:tcPr marL="91429" marR="91429" marT="45711" marB="457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0000"/>
                        </a:lnSpc>
                      </a:pPr>
                      <a:r>
                        <a:rPr lang="zh-CN" altLang="en-US" sz="1800" b="0" kern="1200" dirty="0" smtClean="0">
                          <a:solidFill>
                            <a:srgbClr val="0070C0"/>
                          </a:solidFill>
                          <a:latin typeface="微软雅黑" pitchFamily="34" charset="-122"/>
                          <a:ea typeface="微软雅黑" pitchFamily="34" charset="-122"/>
                          <a:cs typeface="+mn-cs"/>
                        </a:rPr>
                        <a:t>建设工程合同（工程款优先权）、融资租赁合同（合同解除、所有权归属）、</a:t>
                      </a:r>
                      <a:r>
                        <a:rPr lang="zh-CN" altLang="en-US" sz="1800" b="0" kern="1200" dirty="0" smtClean="0">
                          <a:solidFill>
                            <a:srgbClr val="000000"/>
                          </a:solidFill>
                          <a:latin typeface="微软雅黑" pitchFamily="34" charset="-122"/>
                          <a:ea typeface="微软雅黑" pitchFamily="34" charset="-122"/>
                          <a:cs typeface="+mn-cs"/>
                        </a:rPr>
                        <a:t>买卖合同（风险转移、检验期限、</a:t>
                      </a:r>
                      <a:r>
                        <a:rPr lang="zh-CN" altLang="en-US" sz="1800" b="0" kern="1200" dirty="0" smtClean="0">
                          <a:solidFill>
                            <a:srgbClr val="0070C0"/>
                          </a:solidFill>
                          <a:latin typeface="微软雅黑" pitchFamily="34" charset="-122"/>
                          <a:ea typeface="微软雅黑" pitchFamily="34" charset="-122"/>
                          <a:cs typeface="+mn-cs"/>
                        </a:rPr>
                        <a:t>惩罚性赔偿）、</a:t>
                      </a:r>
                      <a:r>
                        <a:rPr lang="zh-CN" altLang="en-US" sz="1800" b="0" kern="1200" dirty="0" smtClean="0">
                          <a:solidFill>
                            <a:srgbClr val="000000"/>
                          </a:solidFill>
                          <a:latin typeface="微软雅黑" pitchFamily="34" charset="-122"/>
                          <a:ea typeface="微软雅黑" pitchFamily="34" charset="-122"/>
                          <a:cs typeface="+mn-cs"/>
                        </a:rPr>
                        <a:t>租赁合同；合同解除、保证方式、保证期间 </a:t>
                      </a:r>
                      <a:r>
                        <a:rPr lang="en-US" altLang="zh-CN" sz="1800" b="0" kern="1200" dirty="0" smtClean="0">
                          <a:solidFill>
                            <a:srgbClr val="000000"/>
                          </a:solidFill>
                          <a:latin typeface="微软雅黑" pitchFamily="34" charset="-122"/>
                          <a:ea typeface="微软雅黑" pitchFamily="34" charset="-122"/>
                          <a:cs typeface="+mn-cs"/>
                        </a:rPr>
                        <a:t>+ </a:t>
                      </a:r>
                      <a:r>
                        <a:rPr lang="zh-CN" altLang="en-US" sz="1800" b="0" kern="1200" dirty="0" smtClean="0">
                          <a:solidFill>
                            <a:srgbClr val="000000"/>
                          </a:solidFill>
                          <a:latin typeface="微软雅黑" pitchFamily="34" charset="-122"/>
                          <a:ea typeface="微软雅黑" pitchFamily="34" charset="-122"/>
                          <a:cs typeface="+mn-cs"/>
                        </a:rPr>
                        <a:t>物权变动（机动交通工具）、担保（流质流押条款无效、抵押的设定、物保与人保并存）、善意取得</a:t>
                      </a:r>
                    </a:p>
                  </a:txBody>
                  <a:tcPr marL="91429" marR="91429" marT="45711" marB="457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1"/>
                  </a:ext>
                </a:extLst>
              </a:tr>
              <a:tr h="519504">
                <a:tc>
                  <a:txBody>
                    <a:bodyPr/>
                    <a:lstStyle/>
                    <a:p>
                      <a:pPr algn="l">
                        <a:lnSpc>
                          <a:spcPct val="110000"/>
                        </a:lnSpc>
                      </a:pPr>
                      <a:r>
                        <a:rPr lang="en-US" altLang="zh-CN" sz="1800" b="0" kern="1200" dirty="0" smtClean="0">
                          <a:solidFill>
                            <a:srgbClr val="C00000"/>
                          </a:solidFill>
                          <a:latin typeface="微软雅黑" pitchFamily="34" charset="-122"/>
                          <a:ea typeface="微软雅黑" pitchFamily="34" charset="-122"/>
                          <a:cs typeface="+mn-cs"/>
                        </a:rPr>
                        <a:t>2.</a:t>
                      </a:r>
                      <a:r>
                        <a:rPr lang="zh-CN" altLang="en-US" sz="1800" b="0" kern="1200" dirty="0" smtClean="0">
                          <a:solidFill>
                            <a:srgbClr val="C00000"/>
                          </a:solidFill>
                          <a:latin typeface="微软雅黑" pitchFamily="34" charset="-122"/>
                          <a:ea typeface="微软雅黑" pitchFamily="34" charset="-122"/>
                          <a:cs typeface="+mn-cs"/>
                        </a:rPr>
                        <a:t>证券法 </a:t>
                      </a:r>
                      <a:r>
                        <a:rPr lang="en-US" altLang="zh-CN" sz="1800" b="0" kern="1200" dirty="0" smtClean="0">
                          <a:solidFill>
                            <a:srgbClr val="C00000"/>
                          </a:solidFill>
                          <a:latin typeface="微软雅黑" pitchFamily="34" charset="-122"/>
                          <a:ea typeface="微软雅黑" pitchFamily="34" charset="-122"/>
                          <a:cs typeface="+mn-cs"/>
                        </a:rPr>
                        <a:t>+ </a:t>
                      </a:r>
                      <a:r>
                        <a:rPr lang="zh-CN" altLang="en-US" sz="1800" b="0" kern="1200" dirty="0" smtClean="0">
                          <a:solidFill>
                            <a:srgbClr val="C00000"/>
                          </a:solidFill>
                          <a:latin typeface="微软雅黑" pitchFamily="34" charset="-122"/>
                          <a:ea typeface="微软雅黑" pitchFamily="34" charset="-122"/>
                          <a:cs typeface="+mn-cs"/>
                        </a:rPr>
                        <a:t>公司法</a:t>
                      </a:r>
                    </a:p>
                  </a:txBody>
                  <a:tcPr marL="91429" marR="91429" marT="45711" marB="457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0000"/>
                        </a:lnSpc>
                      </a:pPr>
                      <a:r>
                        <a:rPr lang="zh-CN" altLang="en-US" sz="1800" b="0" kern="1200" dirty="0" smtClean="0">
                          <a:solidFill>
                            <a:srgbClr val="0070C0"/>
                          </a:solidFill>
                          <a:latin typeface="微软雅黑" pitchFamily="34" charset="-122"/>
                          <a:ea typeface="微软雅黑" pitchFamily="34" charset="-122"/>
                          <a:cs typeface="+mn-cs"/>
                        </a:rPr>
                        <a:t>上市公司收购（权益变动披露规则</a:t>
                      </a:r>
                      <a:r>
                        <a:rPr lang="zh-CN" altLang="en-US" sz="1800" b="0" kern="1200" dirty="0" smtClean="0">
                          <a:solidFill>
                            <a:srgbClr val="000000"/>
                          </a:solidFill>
                          <a:latin typeface="微软雅黑" pitchFamily="34" charset="-122"/>
                          <a:ea typeface="微软雅黑" pitchFamily="34" charset="-122"/>
                          <a:cs typeface="+mn-cs"/>
                        </a:rPr>
                        <a:t>、一致行动人</a:t>
                      </a:r>
                      <a:r>
                        <a:rPr lang="zh-CN" altLang="en-US" sz="1800" b="0" kern="1200" dirty="0" smtClean="0">
                          <a:solidFill>
                            <a:srgbClr val="0070C0"/>
                          </a:solidFill>
                          <a:latin typeface="微软雅黑" pitchFamily="34" charset="-122"/>
                          <a:ea typeface="微软雅黑" pitchFamily="34" charset="-122"/>
                          <a:cs typeface="+mn-cs"/>
                        </a:rPr>
                        <a:t>）、债券发行、上市公司增发股份的条件、</a:t>
                      </a:r>
                      <a:r>
                        <a:rPr lang="zh-CN" altLang="en-US" sz="1800" b="0" kern="1200" dirty="0" smtClean="0">
                          <a:solidFill>
                            <a:srgbClr val="000000"/>
                          </a:solidFill>
                          <a:latin typeface="微软雅黑" pitchFamily="34" charset="-122"/>
                          <a:ea typeface="微软雅黑" pitchFamily="34" charset="-122"/>
                          <a:cs typeface="+mn-cs"/>
                        </a:rPr>
                        <a:t>证券欺诈的法律责任（</a:t>
                      </a:r>
                      <a:r>
                        <a:rPr lang="zh-CN" altLang="en-US" sz="1800" b="0" kern="1200" dirty="0" smtClean="0">
                          <a:solidFill>
                            <a:srgbClr val="0070C0"/>
                          </a:solidFill>
                          <a:latin typeface="微软雅黑" pitchFamily="34" charset="-122"/>
                          <a:ea typeface="微软雅黑" pitchFamily="34" charset="-122"/>
                          <a:cs typeface="+mn-cs"/>
                        </a:rPr>
                        <a:t>虚假陈述的责任、</a:t>
                      </a:r>
                      <a:r>
                        <a:rPr lang="zh-CN" altLang="en-US" sz="1800" b="0" kern="1200" dirty="0" smtClean="0">
                          <a:solidFill>
                            <a:srgbClr val="000000"/>
                          </a:solidFill>
                          <a:latin typeface="微软雅黑" pitchFamily="34" charset="-122"/>
                          <a:ea typeface="微软雅黑" pitchFamily="34" charset="-122"/>
                          <a:cs typeface="+mn-cs"/>
                        </a:rPr>
                        <a:t>内幕信息认定、</a:t>
                      </a:r>
                      <a:r>
                        <a:rPr lang="zh-CN" altLang="en-US" sz="1800" b="0" kern="1200" dirty="0" smtClean="0">
                          <a:solidFill>
                            <a:srgbClr val="0070C0"/>
                          </a:solidFill>
                          <a:latin typeface="微软雅黑" pitchFamily="34" charset="-122"/>
                          <a:ea typeface="微软雅黑" pitchFamily="34" charset="-122"/>
                          <a:cs typeface="+mn-cs"/>
                        </a:rPr>
                        <a:t>短线交易、</a:t>
                      </a:r>
                      <a:r>
                        <a:rPr lang="zh-CN" altLang="en-US" sz="1800" b="0" kern="1200" dirty="0" smtClean="0">
                          <a:solidFill>
                            <a:srgbClr val="000000"/>
                          </a:solidFill>
                          <a:latin typeface="微软雅黑" pitchFamily="34" charset="-122"/>
                          <a:ea typeface="微软雅黑" pitchFamily="34" charset="-122"/>
                          <a:cs typeface="+mn-cs"/>
                        </a:rPr>
                        <a:t>利用未公开信息交易）、重大资产重组 </a:t>
                      </a:r>
                      <a:r>
                        <a:rPr lang="en-US" altLang="zh-CN" sz="1800" b="0" kern="1200" dirty="0" smtClean="0">
                          <a:solidFill>
                            <a:srgbClr val="000000"/>
                          </a:solidFill>
                          <a:latin typeface="微软雅黑" pitchFamily="34" charset="-122"/>
                          <a:ea typeface="微软雅黑" pitchFamily="34" charset="-122"/>
                          <a:cs typeface="+mn-cs"/>
                        </a:rPr>
                        <a:t>+ </a:t>
                      </a:r>
                      <a:r>
                        <a:rPr lang="zh-CN" altLang="en-US" sz="1800" b="0" kern="1200" dirty="0" smtClean="0">
                          <a:solidFill>
                            <a:srgbClr val="000000"/>
                          </a:solidFill>
                          <a:latin typeface="微软雅黑" pitchFamily="34" charset="-122"/>
                          <a:ea typeface="微软雅黑" pitchFamily="34" charset="-122"/>
                          <a:cs typeface="+mn-cs"/>
                        </a:rPr>
                        <a:t>公司担保</a:t>
                      </a:r>
                      <a:r>
                        <a:rPr lang="en-US" altLang="zh-CN" sz="1800" b="0" kern="1200" dirty="0" smtClean="0">
                          <a:solidFill>
                            <a:srgbClr val="000000"/>
                          </a:solidFill>
                          <a:latin typeface="微软雅黑" pitchFamily="34" charset="-122"/>
                          <a:ea typeface="微软雅黑" pitchFamily="34" charset="-122"/>
                          <a:cs typeface="+mn-cs"/>
                        </a:rPr>
                        <a:t>/</a:t>
                      </a:r>
                      <a:r>
                        <a:rPr lang="zh-CN" altLang="en-US" sz="1800" b="0" kern="1200" dirty="0" smtClean="0">
                          <a:solidFill>
                            <a:srgbClr val="000000"/>
                          </a:solidFill>
                          <a:latin typeface="微软雅黑" pitchFamily="34" charset="-122"/>
                          <a:ea typeface="微软雅黑" pitchFamily="34" charset="-122"/>
                          <a:cs typeface="+mn-cs"/>
                        </a:rPr>
                        <a:t>借款限制、增资优先认缴权、代表诉讼、会议制度（股东大会临时会议、董事会职权与表决）、股份转让限制、股份回购</a:t>
                      </a:r>
                    </a:p>
                  </a:txBody>
                  <a:tcPr marL="91429" marR="91429" marT="45711" marB="457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2633282600"/>
      </p:ext>
    </p:extLst>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sz="quarter" idx="10"/>
          </p:nvPr>
        </p:nvSpPr>
        <p:spPr/>
        <p:txBody>
          <a:bodyPr wrap="square">
            <a:noAutofit/>
          </a:bodyPr>
          <a:lstStyle/>
          <a:p>
            <a:pPr marL="0" indent="540000" algn="l" eaLnBrk="1" hangingPunct="1">
              <a:lnSpc>
                <a:spcPct val="140000"/>
              </a:lnSpc>
              <a:spcBef>
                <a:spcPts val="0"/>
              </a:spcBef>
              <a:spcAft>
                <a:spcPts val="0"/>
              </a:spcAft>
            </a:pPr>
            <a:r>
              <a:rPr lang="en-US" altLang="zh-CN" sz="2000" b="0" dirty="0">
                <a:latin typeface="微软雅黑" pitchFamily="34" charset="-122"/>
                <a:ea typeface="微软雅黑" pitchFamily="34" charset="-122"/>
              </a:rPr>
              <a:t>2.</a:t>
            </a:r>
            <a:r>
              <a:rPr lang="zh-CN" altLang="en-US" sz="2000" b="0" dirty="0">
                <a:latin typeface="微软雅黑" pitchFamily="34" charset="-122"/>
                <a:ea typeface="微软雅黑" pitchFamily="34" charset="-122"/>
              </a:rPr>
              <a:t>第一次债权人会议经核查后，管理人、债务人、其他债权人等对债权无异议的，列入债权确认表中</a:t>
            </a:r>
            <a:r>
              <a:rPr lang="zh-CN" altLang="en-US" sz="2000" b="0" dirty="0" smtClean="0">
                <a:latin typeface="微软雅黑" pitchFamily="34" charset="-122"/>
                <a:ea typeface="微软雅黑" pitchFamily="34" charset="-122"/>
              </a:rPr>
              <a:t>。</a:t>
            </a:r>
            <a:endParaRPr lang="en-US" altLang="zh-CN" sz="2000" b="0" dirty="0" smtClean="0">
              <a:latin typeface="微软雅黑" pitchFamily="34" charset="-122"/>
              <a:ea typeface="微软雅黑" pitchFamily="34" charset="-122"/>
            </a:endParaRPr>
          </a:p>
          <a:p>
            <a:pPr marL="0" indent="540000" algn="l" eaLnBrk="1" hangingPunct="1">
              <a:lnSpc>
                <a:spcPct val="140000"/>
              </a:lnSpc>
              <a:spcBef>
                <a:spcPts val="0"/>
              </a:spcBef>
              <a:spcAft>
                <a:spcPts val="0"/>
              </a:spcAft>
            </a:pPr>
            <a:endParaRPr lang="en-US" altLang="zh-CN" sz="2000" b="0" dirty="0">
              <a:latin typeface="微软雅黑" pitchFamily="34" charset="-122"/>
              <a:ea typeface="微软雅黑" pitchFamily="34" charset="-122"/>
            </a:endParaRPr>
          </a:p>
          <a:p>
            <a:pPr marL="0" indent="540000" algn="l" eaLnBrk="1" hangingPunct="1">
              <a:lnSpc>
                <a:spcPct val="140000"/>
              </a:lnSpc>
              <a:spcBef>
                <a:spcPts val="0"/>
              </a:spcBef>
              <a:spcAft>
                <a:spcPts val="0"/>
              </a:spcAft>
            </a:pPr>
            <a:endParaRPr lang="en-US" altLang="zh-CN" sz="2000" b="0" dirty="0" smtClean="0">
              <a:latin typeface="微软雅黑" pitchFamily="34" charset="-122"/>
              <a:ea typeface="微软雅黑" pitchFamily="34" charset="-122"/>
            </a:endParaRPr>
          </a:p>
          <a:p>
            <a:pPr marL="0" indent="540000" algn="l" eaLnBrk="1" hangingPunct="1">
              <a:lnSpc>
                <a:spcPct val="140000"/>
              </a:lnSpc>
              <a:spcBef>
                <a:spcPts val="0"/>
              </a:spcBef>
              <a:spcAft>
                <a:spcPts val="0"/>
              </a:spcAft>
            </a:pPr>
            <a:endParaRPr lang="en-US" altLang="zh-CN" sz="2000" b="0" dirty="0">
              <a:latin typeface="微软雅黑" pitchFamily="34" charset="-122"/>
              <a:ea typeface="微软雅黑" pitchFamily="34" charset="-122"/>
            </a:endParaRPr>
          </a:p>
          <a:p>
            <a:pPr marL="0" indent="540000" algn="l" eaLnBrk="1" hangingPunct="1">
              <a:lnSpc>
                <a:spcPct val="140000"/>
              </a:lnSpc>
              <a:spcBef>
                <a:spcPts val="0"/>
              </a:spcBef>
              <a:spcAft>
                <a:spcPts val="0"/>
              </a:spcAft>
            </a:pPr>
            <a:endParaRPr lang="en-US" altLang="zh-CN" sz="2000" b="0" dirty="0" smtClean="0">
              <a:latin typeface="微软雅黑" pitchFamily="34" charset="-122"/>
              <a:ea typeface="微软雅黑" pitchFamily="34" charset="-122"/>
            </a:endParaRPr>
          </a:p>
          <a:p>
            <a:pPr marL="0" indent="540000" algn="l" eaLnBrk="1" hangingPunct="1">
              <a:lnSpc>
                <a:spcPct val="140000"/>
              </a:lnSpc>
              <a:spcBef>
                <a:spcPts val="0"/>
              </a:spcBef>
              <a:spcAft>
                <a:spcPts val="0"/>
              </a:spcAft>
            </a:pPr>
            <a:endParaRPr lang="en-US" altLang="zh-CN" sz="2000" b="0" dirty="0">
              <a:latin typeface="微软雅黑" pitchFamily="34" charset="-122"/>
              <a:ea typeface="微软雅黑" pitchFamily="34" charset="-122"/>
            </a:endParaRPr>
          </a:p>
          <a:p>
            <a:pPr marL="0" indent="540000" algn="l" eaLnBrk="1" hangingPunct="1">
              <a:lnSpc>
                <a:spcPct val="140000"/>
              </a:lnSpc>
              <a:spcBef>
                <a:spcPts val="0"/>
              </a:spcBef>
              <a:spcAft>
                <a:spcPts val="0"/>
              </a:spcAft>
            </a:pPr>
            <a:endParaRPr lang="en-US" altLang="zh-CN" sz="2000" b="0" dirty="0" smtClean="0">
              <a:latin typeface="微软雅黑" pitchFamily="34" charset="-122"/>
              <a:ea typeface="微软雅黑" pitchFamily="34" charset="-122"/>
            </a:endParaRPr>
          </a:p>
        </p:txBody>
      </p:sp>
      <p:graphicFrame>
        <p:nvGraphicFramePr>
          <p:cNvPr id="3" name="表格 2"/>
          <p:cNvGraphicFramePr>
            <a:graphicFrameLocks noGrp="1"/>
          </p:cNvGraphicFramePr>
          <p:nvPr>
            <p:extLst/>
          </p:nvPr>
        </p:nvGraphicFramePr>
        <p:xfrm>
          <a:off x="642910" y="1844802"/>
          <a:ext cx="7786742" cy="2441460"/>
        </p:xfrm>
        <a:graphic>
          <a:graphicData uri="http://schemas.openxmlformats.org/drawingml/2006/table">
            <a:tbl>
              <a:tblPr/>
              <a:tblGrid>
                <a:gridCol w="1143008">
                  <a:extLst>
                    <a:ext uri="{9D8B030D-6E8A-4147-A177-3AD203B41FA5}">
                      <a16:colId xmlns:a16="http://schemas.microsoft.com/office/drawing/2014/main" xmlns="" val="3577734800"/>
                    </a:ext>
                  </a:extLst>
                </a:gridCol>
                <a:gridCol w="6643734">
                  <a:extLst>
                    <a:ext uri="{9D8B030D-6E8A-4147-A177-3AD203B41FA5}">
                      <a16:colId xmlns:a16="http://schemas.microsoft.com/office/drawing/2014/main" xmlns="" val="1951467529"/>
                    </a:ext>
                  </a:extLst>
                </a:gridCol>
              </a:tblGrid>
              <a:tr h="625673">
                <a:tc>
                  <a:txBody>
                    <a:bodyPr/>
                    <a:lstStyle/>
                    <a:p>
                      <a:pPr marL="0" marR="0" lvl="0" indent="0" algn="l" defTabSz="0" rtl="0" eaLnBrk="1" fontAlgn="base" latinLnBrk="0" hangingPunct="1">
                        <a:lnSpc>
                          <a:spcPct val="120000"/>
                        </a:lnSpc>
                        <a:spcBef>
                          <a:spcPts val="0"/>
                        </a:spcBef>
                        <a:spcAft>
                          <a:spcPts val="0"/>
                        </a:spcAft>
                        <a:buClrTx/>
                        <a:buSzTx/>
                        <a:buFont typeface="Arial" panose="020B0604020202020204" pitchFamily="34" charset="0"/>
                        <a:buNone/>
                      </a:pPr>
                      <a:r>
                        <a:rPr kumimoji="0" lang="zh-CN" altLang="en-US" sz="1800" b="0" i="0" u="none" strike="noStrike" kern="1200" cap="none" normalizeH="0" baseline="0" dirty="0">
                          <a:ln>
                            <a:noFill/>
                          </a:ln>
                          <a:solidFill>
                            <a:srgbClr val="C00000"/>
                          </a:solidFill>
                          <a:effectLst/>
                          <a:latin typeface="微软雅黑" pitchFamily="34" charset="-122"/>
                          <a:ea typeface="微软雅黑" pitchFamily="34" charset="-122"/>
                          <a:cs typeface="+mn-cs"/>
                          <a:sym typeface="Arial" panose="020B0604020202020204" pitchFamily="34" charset="0"/>
                        </a:rPr>
                        <a:t>应当确认的债权</a:t>
                      </a:r>
                    </a:p>
                  </a:txBody>
                  <a:tcPr marL="91441" marR="91441" marT="34293" marB="3429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0" rtl="0" eaLnBrk="1" fontAlgn="base" latinLnBrk="0" hangingPunct="1">
                        <a:lnSpc>
                          <a:spcPct val="120000"/>
                        </a:lnSpc>
                        <a:spcBef>
                          <a:spcPts val="0"/>
                        </a:spcBef>
                        <a:spcAft>
                          <a:spcPts val="0"/>
                        </a:spcAft>
                        <a:buClrTx/>
                        <a:buSzTx/>
                        <a:buFont typeface="Arial" panose="020B0604020202020204" pitchFamily="34" charset="0"/>
                        <a:buNone/>
                      </a:pPr>
                      <a:r>
                        <a:rPr kumimoji="0" lang="zh-CN" altLang="en-US" sz="1800" b="0" i="0" u="none" strike="noStrike" cap="none" normalizeH="0" baseline="0" dirty="0">
                          <a:ln>
                            <a:noFill/>
                          </a:ln>
                          <a:solidFill>
                            <a:srgbClr val="000000"/>
                          </a:solidFill>
                          <a:effectLst/>
                          <a:latin typeface="微软雅黑" pitchFamily="34" charset="-122"/>
                          <a:ea typeface="微软雅黑" pitchFamily="34" charset="-122"/>
                          <a:sym typeface="Arial" panose="020B0604020202020204" pitchFamily="34" charset="0"/>
                        </a:rPr>
                        <a:t>已经生效法律文书确定的债权，管理人应当予以确认。</a:t>
                      </a:r>
                    </a:p>
                  </a:txBody>
                  <a:tcPr marL="91441" marR="91441" marT="34293" marB="3429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400905079"/>
                  </a:ext>
                </a:extLst>
              </a:tr>
              <a:tr h="625673">
                <a:tc>
                  <a:txBody>
                    <a:bodyPr/>
                    <a:lstStyle/>
                    <a:p>
                      <a:pPr marL="0" marR="0" lvl="0" indent="0" algn="l" defTabSz="0" rtl="0" eaLnBrk="1" fontAlgn="base" latinLnBrk="0" hangingPunct="1">
                        <a:lnSpc>
                          <a:spcPct val="120000"/>
                        </a:lnSpc>
                        <a:spcBef>
                          <a:spcPts val="0"/>
                        </a:spcBef>
                        <a:spcAft>
                          <a:spcPts val="0"/>
                        </a:spcAft>
                        <a:buClrTx/>
                        <a:buSzTx/>
                        <a:buFont typeface="Arial" panose="020B0604020202020204" pitchFamily="34" charset="0"/>
                        <a:buNone/>
                      </a:pPr>
                      <a:r>
                        <a:rPr kumimoji="0" lang="zh-CN" altLang="en-US" sz="1800" b="0" i="0" u="none" strike="noStrike" kern="1200" cap="none" normalizeH="0" baseline="0" dirty="0">
                          <a:ln>
                            <a:noFill/>
                          </a:ln>
                          <a:solidFill>
                            <a:srgbClr val="C00000"/>
                          </a:solidFill>
                          <a:effectLst/>
                          <a:latin typeface="微软雅黑" pitchFamily="34" charset="-122"/>
                          <a:ea typeface="微软雅黑" pitchFamily="34" charset="-122"/>
                          <a:cs typeface="+mn-cs"/>
                          <a:sym typeface="Arial" panose="020B0604020202020204" pitchFamily="34" charset="0"/>
                        </a:rPr>
                        <a:t>不予确认的债权</a:t>
                      </a:r>
                    </a:p>
                  </a:txBody>
                  <a:tcPr marL="91441" marR="91441" marT="34293" marB="3429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0" rtl="0" eaLnBrk="1" fontAlgn="base" latinLnBrk="0" hangingPunct="1">
                        <a:lnSpc>
                          <a:spcPct val="120000"/>
                        </a:lnSpc>
                        <a:spcBef>
                          <a:spcPts val="0"/>
                        </a:spcBef>
                        <a:spcAft>
                          <a:spcPts val="0"/>
                        </a:spcAft>
                        <a:buClrTx/>
                        <a:buSzTx/>
                        <a:buFont typeface="Arial" panose="020B0604020202020204" pitchFamily="34" charset="0"/>
                        <a:buNone/>
                        <a:tabLst/>
                        <a:defRPr/>
                      </a:pPr>
                      <a:r>
                        <a:rPr kumimoji="0" lang="zh-CN" altLang="en-US" sz="1800" b="0" i="0" u="none" strike="noStrike" cap="none" normalizeH="0" baseline="0" dirty="0">
                          <a:ln>
                            <a:noFill/>
                          </a:ln>
                          <a:solidFill>
                            <a:srgbClr val="000000"/>
                          </a:solidFill>
                          <a:effectLst/>
                          <a:latin typeface="微软雅黑" pitchFamily="34" charset="-122"/>
                          <a:ea typeface="微软雅黑" pitchFamily="34" charset="-122"/>
                          <a:sym typeface="Arial" panose="020B0604020202020204" pitchFamily="34" charset="0"/>
                        </a:rPr>
                        <a:t>破产申请受理后，</a:t>
                      </a:r>
                      <a:r>
                        <a:rPr kumimoji="0" lang="zh-CN" altLang="en-US" sz="1800" b="0" i="0" u="none" strike="noStrike" cap="none" normalizeH="0" baseline="0" dirty="0" smtClean="0">
                          <a:ln>
                            <a:noFill/>
                          </a:ln>
                          <a:solidFill>
                            <a:srgbClr val="000000"/>
                          </a:solidFill>
                          <a:effectLst/>
                          <a:latin typeface="微软雅黑" pitchFamily="34" charset="-122"/>
                          <a:ea typeface="微软雅黑" pitchFamily="34" charset="-122"/>
                          <a:sym typeface="Arial" panose="020B0604020202020204" pitchFamily="34" charset="0"/>
                        </a:rPr>
                        <a:t>债务人欠缴款项产生的</a:t>
                      </a:r>
                      <a:r>
                        <a:rPr kumimoji="0" lang="zh-CN" altLang="en-US" sz="1800" b="0" i="0" u="none" strike="noStrike" cap="none" normalizeH="0" baseline="0" dirty="0" smtClean="0">
                          <a:ln>
                            <a:noFill/>
                          </a:ln>
                          <a:solidFill>
                            <a:srgbClr val="C00000"/>
                          </a:solidFill>
                          <a:effectLst/>
                          <a:latin typeface="微软雅黑" pitchFamily="34" charset="-122"/>
                          <a:ea typeface="微软雅黑" pitchFamily="34" charset="-122"/>
                          <a:sym typeface="Arial" panose="020B0604020202020204" pitchFamily="34" charset="0"/>
                        </a:rPr>
                        <a:t>滞纳金</a:t>
                      </a:r>
                      <a:r>
                        <a:rPr kumimoji="0" lang="zh-CN" altLang="en-US" sz="1800" b="0" i="0" u="none" strike="noStrike" cap="none" normalizeH="0" baseline="0" dirty="0" smtClean="0">
                          <a:ln>
                            <a:noFill/>
                          </a:ln>
                          <a:solidFill>
                            <a:srgbClr val="000000"/>
                          </a:solidFill>
                          <a:effectLst/>
                          <a:latin typeface="微软雅黑" pitchFamily="34" charset="-122"/>
                          <a:ea typeface="微软雅黑" pitchFamily="34" charset="-122"/>
                          <a:sym typeface="Arial" panose="020B0604020202020204" pitchFamily="34" charset="0"/>
                        </a:rPr>
                        <a:t>，</a:t>
                      </a:r>
                      <a:r>
                        <a:rPr kumimoji="0" lang="zh-CN" altLang="en-US" sz="1800" b="0" i="0" u="none" strike="noStrike" cap="none" normalizeH="0" baseline="0" dirty="0">
                          <a:ln>
                            <a:noFill/>
                          </a:ln>
                          <a:solidFill>
                            <a:srgbClr val="000000"/>
                          </a:solidFill>
                          <a:effectLst/>
                          <a:latin typeface="微软雅黑" pitchFamily="34" charset="-122"/>
                          <a:ea typeface="微软雅黑" pitchFamily="34" charset="-122"/>
                          <a:sym typeface="Arial" panose="020B0604020202020204" pitchFamily="34" charset="0"/>
                        </a:rPr>
                        <a:t>包括债务人未履行生效法律文书应当加倍支付的迟延利息和劳动保险金的滞纳金，债权人作为破产债权申报的，人民法院</a:t>
                      </a:r>
                      <a:r>
                        <a:rPr kumimoji="0" lang="zh-CN" altLang="en-US" sz="1800" b="0" i="0" u="none" strike="noStrike" cap="none" normalizeH="0" baseline="0" dirty="0">
                          <a:ln>
                            <a:noFill/>
                          </a:ln>
                          <a:solidFill>
                            <a:srgbClr val="C00000"/>
                          </a:solidFill>
                          <a:effectLst/>
                          <a:latin typeface="微软雅黑" pitchFamily="34" charset="-122"/>
                          <a:ea typeface="微软雅黑" pitchFamily="34" charset="-122"/>
                          <a:sym typeface="Arial" panose="020B0604020202020204" pitchFamily="34" charset="0"/>
                        </a:rPr>
                        <a:t>不予确认</a:t>
                      </a:r>
                      <a:r>
                        <a:rPr kumimoji="0" lang="zh-CN" altLang="en-US" sz="1800" b="0" i="0" u="none" strike="noStrike" cap="none" normalizeH="0" baseline="0" dirty="0" smtClean="0">
                          <a:ln>
                            <a:noFill/>
                          </a:ln>
                          <a:solidFill>
                            <a:srgbClr val="000000"/>
                          </a:solidFill>
                          <a:effectLst/>
                          <a:latin typeface="微软雅黑" pitchFamily="34" charset="-122"/>
                          <a:ea typeface="微软雅黑" pitchFamily="34" charset="-122"/>
                          <a:sym typeface="Arial" panose="020B0604020202020204" pitchFamily="34" charset="0"/>
                        </a:rPr>
                        <a:t>。</a:t>
                      </a:r>
                      <a:endParaRPr kumimoji="0" lang="en-US" altLang="zh-CN" sz="1800" b="0" i="0" u="none" strike="noStrike" cap="none" normalizeH="0" baseline="0" dirty="0" smtClean="0">
                        <a:ln>
                          <a:noFill/>
                        </a:ln>
                        <a:solidFill>
                          <a:srgbClr val="000000"/>
                        </a:solidFill>
                        <a:effectLst/>
                        <a:latin typeface="微软雅黑" pitchFamily="34" charset="-122"/>
                        <a:ea typeface="微软雅黑" pitchFamily="34" charset="-122"/>
                        <a:sym typeface="Arial" panose="020B0604020202020204" pitchFamily="34" charset="0"/>
                      </a:endParaRPr>
                    </a:p>
                    <a:p>
                      <a:pPr marL="0" marR="0" lvl="0" indent="0" algn="l" defTabSz="0" rtl="0" eaLnBrk="1" fontAlgn="base" latinLnBrk="0" hangingPunct="1">
                        <a:lnSpc>
                          <a:spcPct val="120000"/>
                        </a:lnSpc>
                        <a:spcBef>
                          <a:spcPts val="0"/>
                        </a:spcBef>
                        <a:spcAft>
                          <a:spcPts val="0"/>
                        </a:spcAft>
                        <a:buClrTx/>
                        <a:buSzTx/>
                        <a:buFont typeface="Arial" panose="020B0604020202020204" pitchFamily="34" charset="0"/>
                        <a:buNone/>
                        <a:tabLst/>
                        <a:defRPr/>
                      </a:pPr>
                      <a:r>
                        <a:rPr kumimoji="0" lang="en-US" altLang="zh-CN" sz="1800" b="0" i="0" u="none" strike="noStrike" kern="1200" cap="none" normalizeH="0" baseline="0" dirty="0" smtClean="0">
                          <a:ln>
                            <a:noFill/>
                          </a:ln>
                          <a:solidFill>
                            <a:srgbClr val="000000"/>
                          </a:solidFill>
                          <a:effectLst/>
                          <a:latin typeface="微软雅黑" pitchFamily="34" charset="-122"/>
                          <a:ea typeface="微软雅黑" pitchFamily="34" charset="-122"/>
                          <a:cs typeface="+mn-cs"/>
                        </a:rPr>
                        <a:t>【</a:t>
                      </a:r>
                      <a:r>
                        <a:rPr kumimoji="0" lang="zh-CN" altLang="en-US" sz="1800" b="0" i="0" u="none" strike="noStrike" kern="1200" cap="none" normalizeH="0" baseline="0" dirty="0" smtClean="0">
                          <a:ln>
                            <a:noFill/>
                          </a:ln>
                          <a:solidFill>
                            <a:srgbClr val="000000"/>
                          </a:solidFill>
                          <a:effectLst/>
                          <a:latin typeface="微软雅黑" pitchFamily="34" charset="-122"/>
                          <a:ea typeface="微软雅黑" pitchFamily="34" charset="-122"/>
                          <a:cs typeface="+mn-cs"/>
                        </a:rPr>
                        <a:t>链接</a:t>
                      </a:r>
                      <a:r>
                        <a:rPr kumimoji="0" lang="en-US" altLang="zh-CN" sz="1800" b="0" i="0" u="none" strike="noStrike" kern="1200" cap="none" normalizeH="0" baseline="0" dirty="0" smtClean="0">
                          <a:ln>
                            <a:noFill/>
                          </a:ln>
                          <a:solidFill>
                            <a:srgbClr val="000000"/>
                          </a:solidFill>
                          <a:effectLst/>
                          <a:latin typeface="微软雅黑" pitchFamily="34" charset="-122"/>
                          <a:ea typeface="微软雅黑" pitchFamily="34" charset="-122"/>
                          <a:cs typeface="+mn-cs"/>
                        </a:rPr>
                        <a:t>】</a:t>
                      </a:r>
                      <a:r>
                        <a:rPr kumimoji="0" lang="zh-CN" altLang="en-US" sz="1800" b="0" i="0" u="none" strike="noStrike" kern="1200" cap="none" normalizeH="0" baseline="0" dirty="0" smtClean="0">
                          <a:ln>
                            <a:noFill/>
                          </a:ln>
                          <a:solidFill>
                            <a:srgbClr val="000000"/>
                          </a:solidFill>
                          <a:effectLst/>
                          <a:latin typeface="微软雅黑" pitchFamily="34" charset="-122"/>
                          <a:ea typeface="微软雅黑" pitchFamily="34" charset="-122"/>
                          <a:cs typeface="+mn-cs"/>
                        </a:rPr>
                        <a:t>附利息的债权在破产申请受理时停止计付利息；</a:t>
                      </a:r>
                      <a:endParaRPr kumimoji="0" lang="en-US" altLang="zh-CN" sz="1800" b="0" i="0" u="none" strike="noStrike" kern="1200" cap="none" normalizeH="0" baseline="0" dirty="0" smtClean="0">
                        <a:ln>
                          <a:noFill/>
                        </a:ln>
                        <a:solidFill>
                          <a:srgbClr val="000000"/>
                        </a:solidFill>
                        <a:effectLst/>
                        <a:latin typeface="微软雅黑" pitchFamily="34" charset="-122"/>
                        <a:ea typeface="微软雅黑" pitchFamily="34" charset="-122"/>
                        <a:cs typeface="+mn-cs"/>
                      </a:endParaRPr>
                    </a:p>
                    <a:p>
                      <a:pPr marL="0" marR="0" lvl="0" indent="0" algn="l" defTabSz="0" rtl="0" eaLnBrk="1" fontAlgn="base" latinLnBrk="0" hangingPunct="1">
                        <a:lnSpc>
                          <a:spcPct val="120000"/>
                        </a:lnSpc>
                        <a:spcBef>
                          <a:spcPts val="0"/>
                        </a:spcBef>
                        <a:spcAft>
                          <a:spcPts val="0"/>
                        </a:spcAft>
                        <a:buClrTx/>
                        <a:buSzTx/>
                        <a:buFont typeface="Arial" panose="020B0604020202020204" pitchFamily="34" charset="0"/>
                        <a:buNone/>
                        <a:tabLst/>
                        <a:defRPr/>
                      </a:pPr>
                      <a:r>
                        <a:rPr kumimoji="0" lang="en-US" altLang="zh-CN" sz="1800" b="0" i="0" u="none" strike="noStrike" kern="1200" cap="none" normalizeH="0" baseline="0" dirty="0" smtClean="0">
                          <a:ln>
                            <a:noFill/>
                          </a:ln>
                          <a:solidFill>
                            <a:schemeClr val="tx1"/>
                          </a:solidFill>
                          <a:effectLst/>
                          <a:latin typeface="微软雅黑" pitchFamily="34" charset="-122"/>
                          <a:ea typeface="微软雅黑" pitchFamily="34" charset="-122"/>
                          <a:cs typeface="+mn-cs"/>
                        </a:rPr>
                        <a:t>【</a:t>
                      </a:r>
                      <a:r>
                        <a:rPr kumimoji="0" lang="zh-CN" altLang="en-US" sz="1800" b="0" i="0" u="none" strike="noStrike" kern="1200" cap="none" normalizeH="0" baseline="0" dirty="0" smtClean="0">
                          <a:ln>
                            <a:noFill/>
                          </a:ln>
                          <a:solidFill>
                            <a:schemeClr val="tx1"/>
                          </a:solidFill>
                          <a:effectLst/>
                          <a:latin typeface="微软雅黑" pitchFamily="34" charset="-122"/>
                          <a:ea typeface="微软雅黑" pitchFamily="34" charset="-122"/>
                          <a:cs typeface="+mn-cs"/>
                        </a:rPr>
                        <a:t>链接</a:t>
                      </a:r>
                      <a:r>
                        <a:rPr kumimoji="0" lang="en-US" altLang="zh-CN" sz="1800" b="0" i="0" u="none" strike="noStrike" kern="1200" cap="none" normalizeH="0" baseline="0" dirty="0" smtClean="0">
                          <a:ln>
                            <a:noFill/>
                          </a:ln>
                          <a:solidFill>
                            <a:schemeClr val="tx1"/>
                          </a:solidFill>
                          <a:effectLst/>
                          <a:latin typeface="微软雅黑" pitchFamily="34" charset="-122"/>
                          <a:ea typeface="微软雅黑" pitchFamily="34" charset="-122"/>
                          <a:cs typeface="+mn-cs"/>
                        </a:rPr>
                        <a:t>】</a:t>
                      </a:r>
                      <a:r>
                        <a:rPr kumimoji="0" lang="zh-CN" altLang="en-US" sz="1800" b="0" i="0" u="none" strike="noStrike" kern="1200" cap="none" normalizeH="0" baseline="0" dirty="0" smtClean="0">
                          <a:ln>
                            <a:noFill/>
                          </a:ln>
                          <a:solidFill>
                            <a:srgbClr val="000000"/>
                          </a:solidFill>
                          <a:effectLst/>
                          <a:latin typeface="微软雅黑" pitchFamily="34" charset="-122"/>
                          <a:ea typeface="微软雅黑" pitchFamily="34" charset="-122"/>
                          <a:cs typeface="+mn-cs"/>
                        </a:rPr>
                        <a:t>破产申请受理前的税收滞纳金，按普通债权。</a:t>
                      </a:r>
                    </a:p>
                  </a:txBody>
                  <a:tcPr marL="91441" marR="91441" marT="34293" marB="3429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246616651"/>
                  </a:ext>
                </a:extLst>
              </a:tr>
            </a:tbl>
          </a:graphicData>
        </a:graphic>
      </p:graphicFrame>
    </p:spTree>
    <p:extLst>
      <p:ext uri="{BB962C8B-B14F-4D97-AF65-F5344CB8AC3E}">
        <p14:creationId xmlns:p14="http://schemas.microsoft.com/office/powerpoint/2010/main" xmlns="" val="2405526149"/>
      </p:ext>
    </p:extLst>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xmlns="" val="3101060315"/>
              </p:ext>
            </p:extLst>
          </p:nvPr>
        </p:nvGraphicFramePr>
        <p:xfrm>
          <a:off x="466720" y="928676"/>
          <a:ext cx="8105808" cy="2372874"/>
        </p:xfrm>
        <a:graphic>
          <a:graphicData uri="http://schemas.openxmlformats.org/drawingml/2006/table">
            <a:tbl>
              <a:tblPr/>
              <a:tblGrid>
                <a:gridCol w="830987">
                  <a:extLst>
                    <a:ext uri="{9D8B030D-6E8A-4147-A177-3AD203B41FA5}">
                      <a16:colId xmlns:a16="http://schemas.microsoft.com/office/drawing/2014/main" xmlns="" val="4227425594"/>
                    </a:ext>
                  </a:extLst>
                </a:gridCol>
                <a:gridCol w="7274821">
                  <a:extLst>
                    <a:ext uri="{9D8B030D-6E8A-4147-A177-3AD203B41FA5}">
                      <a16:colId xmlns:a16="http://schemas.microsoft.com/office/drawing/2014/main" xmlns="" val="3660671016"/>
                    </a:ext>
                  </a:extLst>
                </a:gridCol>
              </a:tblGrid>
              <a:tr h="1925450">
                <a:tc>
                  <a:txBody>
                    <a:bodyPr/>
                    <a:lstStyle/>
                    <a:p>
                      <a:pPr algn="ctr" eaLnBrk="1" hangingPunct="1">
                        <a:lnSpc>
                          <a:spcPct val="120000"/>
                        </a:lnSpc>
                        <a:spcBef>
                          <a:spcPts val="0"/>
                        </a:spcBef>
                        <a:spcAft>
                          <a:spcPts val="0"/>
                        </a:spcAft>
                      </a:pPr>
                      <a:r>
                        <a:rPr kumimoji="0" lang="zh-CN" altLang="en-US" sz="1800" b="0" i="0" u="none" strike="noStrike" kern="1200" cap="none" normalizeH="0" baseline="0" dirty="0">
                          <a:ln>
                            <a:noFill/>
                          </a:ln>
                          <a:solidFill>
                            <a:srgbClr val="C00000"/>
                          </a:solidFill>
                          <a:effectLst/>
                          <a:latin typeface="微软雅黑" pitchFamily="34" charset="-122"/>
                          <a:ea typeface="微软雅黑" pitchFamily="34" charset="-122"/>
                          <a:cs typeface="+mn-cs"/>
                          <a:sym typeface="Arial" panose="020B0604020202020204" pitchFamily="34" charset="0"/>
                        </a:rPr>
                        <a:t>重新确定债权</a:t>
                      </a:r>
                    </a:p>
                  </a:txBody>
                  <a:tcPr marL="91441" marR="91441" marT="34293" marB="3429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0" rtl="0" eaLnBrk="1" fontAlgn="base" latinLnBrk="0" hangingPunct="1">
                        <a:lnSpc>
                          <a:spcPct val="120000"/>
                        </a:lnSpc>
                        <a:spcBef>
                          <a:spcPts val="0"/>
                        </a:spcBef>
                        <a:spcAft>
                          <a:spcPts val="0"/>
                        </a:spcAft>
                        <a:buClrTx/>
                        <a:buSzTx/>
                        <a:buFont typeface="Arial" panose="020B0604020202020204" pitchFamily="34" charset="0"/>
                        <a:buNone/>
                        <a:tabLst/>
                        <a:defRPr/>
                      </a:pPr>
                      <a:r>
                        <a:rPr kumimoji="0" lang="zh-CN" altLang="en-US" sz="1800" b="0" i="0" u="none" strike="noStrike" cap="none" normalizeH="0" baseline="0" dirty="0" smtClean="0">
                          <a:ln>
                            <a:noFill/>
                          </a:ln>
                          <a:solidFill>
                            <a:srgbClr val="000000"/>
                          </a:solidFill>
                          <a:effectLst/>
                          <a:latin typeface="微软雅黑" pitchFamily="34" charset="-122"/>
                          <a:ea typeface="微软雅黑" pitchFamily="34" charset="-122"/>
                          <a:sym typeface="Arial" panose="020B0604020202020204" pitchFamily="34" charset="0"/>
                        </a:rPr>
                        <a:t>管理人认为</a:t>
                      </a:r>
                      <a:r>
                        <a:rPr kumimoji="0" lang="zh-CN" altLang="en-US" sz="1800" b="0" i="0" u="none" strike="noStrike" cap="none" normalizeH="0" baseline="0" dirty="0">
                          <a:ln>
                            <a:noFill/>
                          </a:ln>
                          <a:solidFill>
                            <a:srgbClr val="000000"/>
                          </a:solidFill>
                          <a:effectLst/>
                          <a:latin typeface="微软雅黑" pitchFamily="34" charset="-122"/>
                          <a:ea typeface="微软雅黑" pitchFamily="34" charset="-122"/>
                          <a:sym typeface="Arial" panose="020B0604020202020204" pitchFamily="34" charset="0"/>
                        </a:rPr>
                        <a:t>债权人据以申报债权的生效法律文书确定的</a:t>
                      </a:r>
                      <a:r>
                        <a:rPr kumimoji="0" lang="zh-CN" altLang="en-US" sz="1800" b="0" i="0" u="none" strike="noStrike" cap="none" normalizeH="0" baseline="0" dirty="0">
                          <a:ln>
                            <a:noFill/>
                          </a:ln>
                          <a:solidFill>
                            <a:srgbClr val="C00000"/>
                          </a:solidFill>
                          <a:effectLst/>
                          <a:latin typeface="微软雅黑" pitchFamily="34" charset="-122"/>
                          <a:ea typeface="微软雅黑" pitchFamily="34" charset="-122"/>
                          <a:sym typeface="Arial" panose="020B0604020202020204" pitchFamily="34" charset="0"/>
                        </a:rPr>
                        <a:t>债权错误</a:t>
                      </a:r>
                      <a:r>
                        <a:rPr kumimoji="0" lang="zh-CN" altLang="en-US" sz="1800" b="0" i="0" u="none" strike="noStrike" cap="none" normalizeH="0" baseline="0" dirty="0">
                          <a:ln>
                            <a:noFill/>
                          </a:ln>
                          <a:solidFill>
                            <a:srgbClr val="000000"/>
                          </a:solidFill>
                          <a:effectLst/>
                          <a:latin typeface="微软雅黑" pitchFamily="34" charset="-122"/>
                          <a:ea typeface="微软雅黑" pitchFamily="34" charset="-122"/>
                          <a:sym typeface="Arial" panose="020B0604020202020204" pitchFamily="34" charset="0"/>
                        </a:rPr>
                        <a:t>，或者有证据证明债权人与债务人恶意通过诉讼、仲裁或者公证机关赋予强制执行力公证文书的形式</a:t>
                      </a:r>
                      <a:r>
                        <a:rPr kumimoji="0" lang="zh-CN" altLang="en-US" sz="1800" b="0" i="0" u="none" strike="noStrike" cap="none" normalizeH="0" baseline="0" dirty="0">
                          <a:ln>
                            <a:noFill/>
                          </a:ln>
                          <a:solidFill>
                            <a:srgbClr val="C00000"/>
                          </a:solidFill>
                          <a:effectLst/>
                          <a:latin typeface="微软雅黑" pitchFamily="34" charset="-122"/>
                          <a:ea typeface="微软雅黑" pitchFamily="34" charset="-122"/>
                          <a:sym typeface="Arial" panose="020B0604020202020204" pitchFamily="34" charset="0"/>
                        </a:rPr>
                        <a:t>虚构债权债务</a:t>
                      </a:r>
                      <a:r>
                        <a:rPr kumimoji="0" lang="zh-CN" altLang="en-US" sz="1800" b="0" i="0" u="none" strike="noStrike" cap="none" normalizeH="0" baseline="0" dirty="0" smtClean="0">
                          <a:ln>
                            <a:noFill/>
                          </a:ln>
                          <a:solidFill>
                            <a:srgbClr val="000000"/>
                          </a:solidFill>
                          <a:effectLst/>
                          <a:latin typeface="微软雅黑" pitchFamily="34" charset="-122"/>
                          <a:ea typeface="微软雅黑" pitchFamily="34" charset="-122"/>
                          <a:sym typeface="Arial" panose="020B0604020202020204" pitchFamily="34" charset="0"/>
                        </a:rPr>
                        <a:t>的：</a:t>
                      </a:r>
                      <a:endParaRPr kumimoji="0" lang="en-US" altLang="zh-CN" sz="1800" b="0" i="0" u="none" strike="noStrike" cap="none" normalizeH="0" baseline="0" dirty="0" smtClean="0">
                        <a:ln>
                          <a:noFill/>
                        </a:ln>
                        <a:solidFill>
                          <a:srgbClr val="000000"/>
                        </a:solidFill>
                        <a:effectLst/>
                        <a:latin typeface="微软雅黑" pitchFamily="34" charset="-122"/>
                        <a:ea typeface="微软雅黑" pitchFamily="34" charset="-122"/>
                        <a:sym typeface="Arial" panose="020B0604020202020204" pitchFamily="34" charset="0"/>
                      </a:endParaRPr>
                    </a:p>
                    <a:p>
                      <a:pPr marL="0" marR="0" lvl="0" indent="0" algn="l" defTabSz="0" rtl="0" eaLnBrk="1" fontAlgn="base" latinLnBrk="0" hangingPunct="1">
                        <a:lnSpc>
                          <a:spcPct val="120000"/>
                        </a:lnSpc>
                        <a:spcBef>
                          <a:spcPts val="0"/>
                        </a:spcBef>
                        <a:spcAft>
                          <a:spcPts val="0"/>
                        </a:spcAft>
                        <a:buClrTx/>
                        <a:buSzTx/>
                        <a:buFont typeface="Arial" panose="020B0604020202020204" pitchFamily="34" charset="0"/>
                        <a:buNone/>
                        <a:tabLst/>
                        <a:defRPr/>
                      </a:pPr>
                      <a:r>
                        <a:rPr kumimoji="0" lang="zh-CN" altLang="en-US" sz="1800" b="0" i="0" u="none" strike="noStrike" cap="none" normalizeH="0" baseline="0" dirty="0" smtClean="0">
                          <a:ln>
                            <a:noFill/>
                          </a:ln>
                          <a:solidFill>
                            <a:srgbClr val="000000"/>
                          </a:solidFill>
                          <a:effectLst/>
                          <a:latin typeface="微软雅黑" pitchFamily="34" charset="-122"/>
                          <a:ea typeface="微软雅黑" pitchFamily="34" charset="-122"/>
                          <a:sym typeface="Arial" panose="020B0604020202020204" pitchFamily="34" charset="0"/>
                        </a:rPr>
                        <a:t>（针对法院文书）应当</a:t>
                      </a:r>
                      <a:r>
                        <a:rPr kumimoji="0" lang="zh-CN" altLang="en-US" sz="1800" b="0" i="0" u="none" strike="noStrike" cap="none" normalizeH="0" baseline="0" dirty="0">
                          <a:ln>
                            <a:noFill/>
                          </a:ln>
                          <a:solidFill>
                            <a:srgbClr val="000000"/>
                          </a:solidFill>
                          <a:effectLst/>
                          <a:latin typeface="微软雅黑" pitchFamily="34" charset="-122"/>
                          <a:ea typeface="微软雅黑" pitchFamily="34" charset="-122"/>
                          <a:sym typeface="Arial" panose="020B0604020202020204" pitchFamily="34" charset="0"/>
                        </a:rPr>
                        <a:t>依法通过审判监督程序向作出该判决、裁定、调解书的人民法院或者上一级人民法院</a:t>
                      </a:r>
                      <a:r>
                        <a:rPr kumimoji="0" lang="zh-CN" altLang="en-US" sz="1800" b="0" i="0" u="none" strike="noStrike" cap="none" normalizeH="0" baseline="0" dirty="0">
                          <a:ln>
                            <a:noFill/>
                          </a:ln>
                          <a:solidFill>
                            <a:srgbClr val="C00000"/>
                          </a:solidFill>
                          <a:effectLst/>
                          <a:latin typeface="微软雅黑" pitchFamily="34" charset="-122"/>
                          <a:ea typeface="微软雅黑" pitchFamily="34" charset="-122"/>
                          <a:sym typeface="Arial" panose="020B0604020202020204" pitchFamily="34" charset="0"/>
                        </a:rPr>
                        <a:t>申请撤销</a:t>
                      </a:r>
                      <a:r>
                        <a:rPr kumimoji="0" lang="zh-CN" altLang="en-US" sz="1800" b="0" i="0" u="none" strike="noStrike" cap="none" normalizeH="0" baseline="0" dirty="0">
                          <a:ln>
                            <a:noFill/>
                          </a:ln>
                          <a:solidFill>
                            <a:srgbClr val="000000"/>
                          </a:solidFill>
                          <a:effectLst/>
                          <a:latin typeface="微软雅黑" pitchFamily="34" charset="-122"/>
                          <a:ea typeface="微软雅黑" pitchFamily="34" charset="-122"/>
                          <a:sym typeface="Arial" panose="020B0604020202020204" pitchFamily="34" charset="0"/>
                        </a:rPr>
                        <a:t>生效法律文书，</a:t>
                      </a:r>
                      <a:r>
                        <a:rPr kumimoji="0" lang="zh-CN" altLang="en-US" sz="1800" b="0" i="0" u="none" strike="noStrike" cap="none" normalizeH="0" baseline="0" dirty="0" smtClean="0">
                          <a:ln>
                            <a:noFill/>
                          </a:ln>
                          <a:solidFill>
                            <a:srgbClr val="000000"/>
                          </a:solidFill>
                          <a:effectLst/>
                          <a:latin typeface="微软雅黑" pitchFamily="34" charset="-122"/>
                          <a:ea typeface="微软雅黑" pitchFamily="34" charset="-122"/>
                          <a:sym typeface="Arial" panose="020B0604020202020204" pitchFamily="34" charset="0"/>
                        </a:rPr>
                        <a:t>或者（针对仲裁裁决、公证文书）向</a:t>
                      </a:r>
                      <a:r>
                        <a:rPr kumimoji="0" lang="zh-CN" altLang="en-US" sz="1800" b="0" i="0" u="none" strike="noStrike" cap="none" normalizeH="0" baseline="0" dirty="0">
                          <a:ln>
                            <a:noFill/>
                          </a:ln>
                          <a:solidFill>
                            <a:srgbClr val="000000"/>
                          </a:solidFill>
                          <a:effectLst/>
                          <a:latin typeface="微软雅黑" pitchFamily="34" charset="-122"/>
                          <a:ea typeface="微软雅黑" pitchFamily="34" charset="-122"/>
                          <a:sym typeface="Arial" panose="020B0604020202020204" pitchFamily="34" charset="0"/>
                        </a:rPr>
                        <a:t>受理破产申请的人民法院</a:t>
                      </a:r>
                      <a:r>
                        <a:rPr kumimoji="0" lang="zh-CN" altLang="en-US" sz="1800" b="0" i="0" u="none" strike="noStrike" cap="none" normalizeH="0" baseline="0" dirty="0">
                          <a:ln>
                            <a:noFill/>
                          </a:ln>
                          <a:solidFill>
                            <a:srgbClr val="C00000"/>
                          </a:solidFill>
                          <a:effectLst/>
                          <a:latin typeface="微软雅黑" pitchFamily="34" charset="-122"/>
                          <a:ea typeface="微软雅黑" pitchFamily="34" charset="-122"/>
                          <a:sym typeface="Arial" panose="020B0604020202020204" pitchFamily="34" charset="0"/>
                        </a:rPr>
                        <a:t>申请撤销</a:t>
                      </a:r>
                      <a:r>
                        <a:rPr kumimoji="0" lang="zh-CN" altLang="en-US" sz="1800" b="0" i="0" u="none" strike="noStrike" cap="none" normalizeH="0" baseline="0" dirty="0" smtClean="0">
                          <a:ln>
                            <a:noFill/>
                          </a:ln>
                          <a:solidFill>
                            <a:srgbClr val="C00000"/>
                          </a:solidFill>
                          <a:effectLst/>
                          <a:latin typeface="微软雅黑" pitchFamily="34" charset="-122"/>
                          <a:ea typeface="微软雅黑" pitchFamily="34" charset="-122"/>
                          <a:sym typeface="Arial" panose="020B0604020202020204" pitchFamily="34" charset="0"/>
                        </a:rPr>
                        <a:t>或不予</a:t>
                      </a:r>
                      <a:r>
                        <a:rPr kumimoji="0" lang="zh-CN" altLang="en-US" sz="1800" b="0" i="0" u="none" strike="noStrike" cap="none" normalizeH="0" baseline="0" dirty="0">
                          <a:ln>
                            <a:noFill/>
                          </a:ln>
                          <a:solidFill>
                            <a:srgbClr val="C00000"/>
                          </a:solidFill>
                          <a:effectLst/>
                          <a:latin typeface="微软雅黑" pitchFamily="34" charset="-122"/>
                          <a:ea typeface="微软雅黑" pitchFamily="34" charset="-122"/>
                          <a:sym typeface="Arial" panose="020B0604020202020204" pitchFamily="34" charset="0"/>
                        </a:rPr>
                        <a:t>执行</a:t>
                      </a:r>
                      <a:r>
                        <a:rPr kumimoji="0" lang="zh-CN" altLang="en-US" sz="1800" b="0" i="0" u="none" strike="noStrike" cap="none" normalizeH="0" baseline="0" dirty="0">
                          <a:ln>
                            <a:noFill/>
                          </a:ln>
                          <a:solidFill>
                            <a:srgbClr val="000000"/>
                          </a:solidFill>
                          <a:effectLst/>
                          <a:latin typeface="微软雅黑" pitchFamily="34" charset="-122"/>
                          <a:ea typeface="微软雅黑" pitchFamily="34" charset="-122"/>
                          <a:sym typeface="Arial" panose="020B0604020202020204" pitchFamily="34" charset="0"/>
                        </a:rPr>
                        <a:t>仲裁裁决、不予执行公证债权文书后，重新确定债权</a:t>
                      </a:r>
                      <a:r>
                        <a:rPr kumimoji="0" lang="zh-CN" altLang="en-US" sz="1800" b="0" i="0" u="none" strike="noStrike" cap="none" normalizeH="0" baseline="0" dirty="0" smtClean="0">
                          <a:ln>
                            <a:noFill/>
                          </a:ln>
                          <a:solidFill>
                            <a:srgbClr val="000000"/>
                          </a:solidFill>
                          <a:effectLst/>
                          <a:latin typeface="微软雅黑" pitchFamily="34" charset="-122"/>
                          <a:ea typeface="微软雅黑" pitchFamily="34" charset="-122"/>
                          <a:sym typeface="Arial" panose="020B0604020202020204" pitchFamily="34" charset="0"/>
                        </a:rPr>
                        <a:t>。</a:t>
                      </a:r>
                      <a:endParaRPr kumimoji="0" lang="en-US" altLang="zh-CN" sz="1800" b="0" i="0" u="none" strike="noStrike" cap="none" normalizeH="0" baseline="0" dirty="0" smtClean="0">
                        <a:ln>
                          <a:noFill/>
                        </a:ln>
                        <a:solidFill>
                          <a:srgbClr val="000000"/>
                        </a:solidFill>
                        <a:effectLst/>
                        <a:latin typeface="微软雅黑" pitchFamily="34" charset="-122"/>
                        <a:ea typeface="微软雅黑" pitchFamily="34" charset="-122"/>
                        <a:sym typeface="Arial" panose="020B0604020202020204" pitchFamily="34" charset="0"/>
                      </a:endParaRPr>
                    </a:p>
                  </a:txBody>
                  <a:tcPr marL="91441" marR="91441" marT="34293" marB="3429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67586352"/>
                  </a:ext>
                </a:extLst>
              </a:tr>
            </a:tbl>
          </a:graphicData>
        </a:graphic>
      </p:graphicFrame>
      <p:sp>
        <p:nvSpPr>
          <p:cNvPr id="2" name="文本框 1"/>
          <p:cNvSpPr txBox="1"/>
          <p:nvPr/>
        </p:nvSpPr>
        <p:spPr>
          <a:xfrm>
            <a:off x="755576" y="3298005"/>
            <a:ext cx="7994724" cy="1384995"/>
          </a:xfrm>
          <a:prstGeom prst="rect">
            <a:avLst/>
          </a:prstGeom>
          <a:noFill/>
        </p:spPr>
        <p:txBody>
          <a:bodyPr wrap="square" rtlCol="0">
            <a:spAutoFit/>
          </a:bodyPr>
          <a:lstStyle/>
          <a:p>
            <a:pPr>
              <a:lnSpc>
                <a:spcPct val="140000"/>
              </a:lnSpc>
            </a:pPr>
            <a:r>
              <a:rPr lang="zh-CN" altLang="en-US" sz="2000" dirty="0" smtClean="0">
                <a:solidFill>
                  <a:srgbClr val="000000"/>
                </a:solidFill>
                <a:latin typeface="微软雅黑" panose="020B0503020204020204" pitchFamily="34" charset="-122"/>
                <a:ea typeface="微软雅黑" panose="020B0503020204020204" pitchFamily="34" charset="-122"/>
              </a:rPr>
              <a:t>法院判决错误</a:t>
            </a:r>
            <a:r>
              <a:rPr lang="en-US" altLang="zh-CN" sz="2000" dirty="0" smtClean="0">
                <a:solidFill>
                  <a:srgbClr val="000000"/>
                </a:solidFill>
                <a:latin typeface="微软雅黑" panose="020B0503020204020204" pitchFamily="34" charset="-122"/>
                <a:ea typeface="微软雅黑" panose="020B0503020204020204" pitchFamily="34" charset="-122"/>
              </a:rPr>
              <a:t>——</a:t>
            </a:r>
            <a:r>
              <a:rPr lang="zh-CN" altLang="en-US" sz="2000" dirty="0" smtClean="0">
                <a:solidFill>
                  <a:srgbClr val="000000"/>
                </a:solidFill>
                <a:latin typeface="微软雅黑" panose="020B0503020204020204" pitchFamily="34" charset="-122"/>
                <a:ea typeface="微软雅黑" panose="020B0503020204020204" pitchFamily="34" charset="-122"/>
              </a:rPr>
              <a:t>申请上级法院撤销</a:t>
            </a:r>
            <a:endParaRPr lang="en-US" altLang="zh-CN" sz="2000" dirty="0" smtClean="0">
              <a:solidFill>
                <a:srgbClr val="000000"/>
              </a:solidFill>
              <a:latin typeface="微软雅黑" panose="020B0503020204020204" pitchFamily="34" charset="-122"/>
              <a:ea typeface="微软雅黑" panose="020B0503020204020204" pitchFamily="34" charset="-122"/>
            </a:endParaRPr>
          </a:p>
          <a:p>
            <a:pPr>
              <a:lnSpc>
                <a:spcPct val="140000"/>
              </a:lnSpc>
            </a:pPr>
            <a:r>
              <a:rPr lang="zh-CN" altLang="en-US" sz="2000" dirty="0" smtClean="0">
                <a:solidFill>
                  <a:srgbClr val="000000"/>
                </a:solidFill>
                <a:latin typeface="微软雅黑" panose="020B0503020204020204" pitchFamily="34" charset="-122"/>
                <a:ea typeface="微软雅黑" panose="020B0503020204020204" pitchFamily="34" charset="-122"/>
              </a:rPr>
              <a:t>仲裁裁决、公证文书</a:t>
            </a:r>
            <a:r>
              <a:rPr lang="en-US" altLang="zh-CN" sz="2000" dirty="0" smtClean="0">
                <a:solidFill>
                  <a:srgbClr val="000000"/>
                </a:solidFill>
                <a:latin typeface="微软雅黑" panose="020B0503020204020204" pitchFamily="34" charset="-122"/>
                <a:ea typeface="微软雅黑" panose="020B0503020204020204" pitchFamily="34" charset="-122"/>
              </a:rPr>
              <a:t>——</a:t>
            </a:r>
            <a:r>
              <a:rPr lang="zh-CN" altLang="en-US" sz="2000" dirty="0" smtClean="0">
                <a:solidFill>
                  <a:srgbClr val="000000"/>
                </a:solidFill>
                <a:latin typeface="微软雅黑" panose="020B0503020204020204" pitchFamily="34" charset="-122"/>
                <a:ea typeface="微软雅黑" panose="020B0503020204020204" pitchFamily="34" charset="-122"/>
              </a:rPr>
              <a:t>申请受理破产申请的法院撤销或不予执行</a:t>
            </a:r>
            <a:endParaRPr lang="en-US" altLang="zh-CN" sz="2000" dirty="0" smtClean="0">
              <a:solidFill>
                <a:srgbClr val="000000"/>
              </a:solidFill>
              <a:latin typeface="微软雅黑" panose="020B0503020204020204" pitchFamily="34" charset="-122"/>
              <a:ea typeface="微软雅黑" panose="020B0503020204020204" pitchFamily="34" charset="-122"/>
            </a:endParaRPr>
          </a:p>
          <a:p>
            <a:pPr>
              <a:lnSpc>
                <a:spcPct val="140000"/>
              </a:lnSpc>
            </a:pPr>
            <a:r>
              <a:rPr lang="zh-CN" altLang="en-US" sz="2000" dirty="0" smtClean="0">
                <a:solidFill>
                  <a:srgbClr val="000000"/>
                </a:solidFill>
                <a:latin typeface="微软雅黑" panose="020B0503020204020204" pitchFamily="34" charset="-122"/>
                <a:ea typeface="微软雅黑" panose="020B0503020204020204" pitchFamily="34" charset="-122"/>
              </a:rPr>
              <a:t>然后，重新确定债权</a:t>
            </a:r>
            <a:endParaRPr lang="zh-CN" altLang="en-US" sz="2000" dirty="0">
              <a:solidFill>
                <a:srgbClr val="0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xmlns="" val="3571322485"/>
      </p:ext>
    </p:extLst>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sz="quarter" idx="10"/>
          </p:nvPr>
        </p:nvSpPr>
        <p:spPr/>
        <p:txBody>
          <a:bodyPr wrap="square">
            <a:noAutofit/>
          </a:bodyPr>
          <a:lstStyle/>
          <a:p>
            <a:pPr marL="0" indent="540000" algn="l" eaLnBrk="1" hangingPunct="1">
              <a:lnSpc>
                <a:spcPct val="140000"/>
              </a:lnSpc>
              <a:spcBef>
                <a:spcPts val="0"/>
              </a:spcBef>
              <a:spcAft>
                <a:spcPts val="0"/>
              </a:spcAft>
            </a:pPr>
            <a:r>
              <a:rPr lang="en-US" altLang="zh-CN" sz="2000" b="0" dirty="0" smtClean="0">
                <a:solidFill>
                  <a:srgbClr val="C00000"/>
                </a:solidFill>
                <a:latin typeface="微软雅黑" pitchFamily="34" charset="-122"/>
                <a:ea typeface="微软雅黑" pitchFamily="34" charset="-122"/>
              </a:rPr>
              <a:t>3.</a:t>
            </a:r>
            <a:r>
              <a:rPr lang="zh-CN" altLang="en-US" sz="2000" b="0" dirty="0">
                <a:solidFill>
                  <a:srgbClr val="C00000"/>
                </a:solidFill>
                <a:latin typeface="微软雅黑" pitchFamily="34" charset="-122"/>
                <a:ea typeface="微软雅黑" pitchFamily="34" charset="-122"/>
              </a:rPr>
              <a:t>关于债权确认的诉讼</a:t>
            </a:r>
            <a:r>
              <a:rPr lang="zh-CN" altLang="en-US" sz="2000" b="0" dirty="0" smtClean="0">
                <a:solidFill>
                  <a:srgbClr val="C00000"/>
                </a:solidFill>
                <a:latin typeface="微软雅黑" pitchFamily="34" charset="-122"/>
                <a:ea typeface="微软雅黑" pitchFamily="34" charset="-122"/>
              </a:rPr>
              <a:t>。</a:t>
            </a:r>
            <a:endParaRPr lang="zh-CN" altLang="en-US" sz="2000" b="0" dirty="0">
              <a:solidFill>
                <a:srgbClr val="C00000"/>
              </a:solidFill>
              <a:latin typeface="微软雅黑" pitchFamily="34" charset="-122"/>
              <a:ea typeface="微软雅黑" pitchFamily="34" charset="-122"/>
            </a:endParaRPr>
          </a:p>
          <a:p>
            <a:pPr marL="0" indent="540000" algn="l" eaLnBrk="1" hangingPunct="1">
              <a:lnSpc>
                <a:spcPct val="140000"/>
              </a:lnSpc>
              <a:spcBef>
                <a:spcPts val="0"/>
              </a:spcBef>
              <a:spcAft>
                <a:spcPts val="0"/>
              </a:spcAft>
            </a:pPr>
            <a:r>
              <a:rPr lang="zh-CN" altLang="en-US" sz="2000" b="0" dirty="0" smtClean="0">
                <a:solidFill>
                  <a:srgbClr val="C00000"/>
                </a:solidFill>
                <a:latin typeface="微软雅黑" pitchFamily="34" charset="-122"/>
                <a:ea typeface="微软雅黑" pitchFamily="34" charset="-122"/>
              </a:rPr>
              <a:t>（</a:t>
            </a:r>
            <a:r>
              <a:rPr lang="en-US" altLang="zh-CN" sz="2000" b="0" dirty="0" smtClean="0">
                <a:solidFill>
                  <a:srgbClr val="C00000"/>
                </a:solidFill>
                <a:latin typeface="微软雅黑" pitchFamily="34" charset="-122"/>
                <a:ea typeface="微软雅黑" pitchFamily="34" charset="-122"/>
              </a:rPr>
              <a:t>1</a:t>
            </a:r>
            <a:r>
              <a:rPr lang="zh-CN" altLang="en-US" sz="2000" b="0" dirty="0" smtClean="0">
                <a:solidFill>
                  <a:srgbClr val="C00000"/>
                </a:solidFill>
                <a:latin typeface="微软雅黑" pitchFamily="34" charset="-122"/>
                <a:ea typeface="微软雅黑" pitchFamily="34" charset="-122"/>
              </a:rPr>
              <a:t>）程序：</a:t>
            </a:r>
            <a:r>
              <a:rPr lang="zh-CN" altLang="en-US" sz="2000" b="0" dirty="0">
                <a:latin typeface="微软雅黑" pitchFamily="34" charset="-122"/>
                <a:ea typeface="微软雅黑" pitchFamily="34" charset="-122"/>
              </a:rPr>
              <a:t>当事人</a:t>
            </a:r>
            <a:r>
              <a:rPr lang="zh-CN" altLang="en-US" sz="2000" b="0" dirty="0" smtClean="0">
                <a:latin typeface="微软雅黑" pitchFamily="34" charset="-122"/>
                <a:ea typeface="微软雅黑" pitchFamily="34" charset="-122"/>
              </a:rPr>
              <a:t>异议</a:t>
            </a:r>
            <a:r>
              <a:rPr lang="en-US" altLang="zh-CN" sz="2000" b="0" dirty="0">
                <a:latin typeface="微软雅黑" pitchFamily="34" charset="-122"/>
                <a:ea typeface="微软雅黑" pitchFamily="34" charset="-122"/>
              </a:rPr>
              <a:t>——</a:t>
            </a:r>
            <a:r>
              <a:rPr lang="zh-CN" altLang="en-US" sz="2000" b="0" dirty="0">
                <a:latin typeface="微软雅黑" pitchFamily="34" charset="-122"/>
                <a:ea typeface="微软雅黑" pitchFamily="34" charset="-122"/>
              </a:rPr>
              <a:t>管理人解释或调整</a:t>
            </a:r>
            <a:r>
              <a:rPr lang="en-US" altLang="zh-CN" sz="2000" b="0" dirty="0">
                <a:latin typeface="微软雅黑" pitchFamily="34" charset="-122"/>
                <a:ea typeface="微软雅黑" pitchFamily="34" charset="-122"/>
              </a:rPr>
              <a:t>——</a:t>
            </a:r>
            <a:r>
              <a:rPr lang="zh-CN" altLang="en-US" sz="2000" b="0" dirty="0">
                <a:latin typeface="微软雅黑" pitchFamily="34" charset="-122"/>
                <a:ea typeface="微软雅黑" pitchFamily="34" charset="-122"/>
              </a:rPr>
              <a:t>异议人不服或管理人不解释或调整</a:t>
            </a:r>
            <a:r>
              <a:rPr lang="en-US" altLang="zh-CN" sz="2000" b="0" dirty="0">
                <a:latin typeface="微软雅黑" pitchFamily="34" charset="-122"/>
                <a:ea typeface="微软雅黑" pitchFamily="34" charset="-122"/>
              </a:rPr>
              <a:t>——</a:t>
            </a:r>
            <a:r>
              <a:rPr lang="zh-CN" altLang="en-US" sz="2000" b="0" dirty="0">
                <a:latin typeface="微软雅黑" pitchFamily="34" charset="-122"/>
                <a:ea typeface="微软雅黑" pitchFamily="34" charset="-122"/>
              </a:rPr>
              <a:t>诉讼（有仲裁协议的仲裁</a:t>
            </a:r>
            <a:r>
              <a:rPr lang="zh-CN" altLang="en-US" sz="2000" b="0" dirty="0" smtClean="0">
                <a:latin typeface="微软雅黑" pitchFamily="34" charset="-122"/>
                <a:ea typeface="微软雅黑" pitchFamily="34" charset="-122"/>
              </a:rPr>
              <a:t>）</a:t>
            </a:r>
            <a:endParaRPr lang="zh-CN" altLang="en-US" sz="2000" b="0" dirty="0">
              <a:latin typeface="微软雅黑" pitchFamily="34" charset="-122"/>
              <a:ea typeface="微软雅黑" pitchFamily="34" charset="-122"/>
            </a:endParaRPr>
          </a:p>
        </p:txBody>
      </p:sp>
    </p:spTree>
    <p:extLst>
      <p:ext uri="{BB962C8B-B14F-4D97-AF65-F5344CB8AC3E}">
        <p14:creationId xmlns:p14="http://schemas.microsoft.com/office/powerpoint/2010/main" xmlns="" val="3957680661"/>
      </p:ext>
    </p:extLst>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sz="quarter" idx="10"/>
          </p:nvPr>
        </p:nvSpPr>
        <p:spPr/>
        <p:txBody>
          <a:bodyPr wrap="square">
            <a:noAutofit/>
          </a:bodyPr>
          <a:lstStyle/>
          <a:p>
            <a:pPr marL="0" indent="540000" algn="l" eaLnBrk="1" hangingPunct="1">
              <a:lnSpc>
                <a:spcPct val="140000"/>
              </a:lnSpc>
              <a:spcBef>
                <a:spcPts val="0"/>
              </a:spcBef>
              <a:spcAft>
                <a:spcPts val="0"/>
              </a:spcAft>
            </a:pPr>
            <a:r>
              <a:rPr lang="zh-CN" altLang="en-US" sz="2000" b="0" smtClean="0">
                <a:solidFill>
                  <a:srgbClr val="C00000"/>
                </a:solidFill>
                <a:latin typeface="微软雅黑" pitchFamily="34" charset="-122"/>
                <a:ea typeface="微软雅黑" pitchFamily="34" charset="-122"/>
              </a:rPr>
              <a:t>（</a:t>
            </a:r>
            <a:r>
              <a:rPr lang="en-US" altLang="zh-CN" sz="2000" b="0" smtClean="0">
                <a:solidFill>
                  <a:srgbClr val="C00000"/>
                </a:solidFill>
                <a:latin typeface="微软雅黑" pitchFamily="34" charset="-122"/>
                <a:ea typeface="微软雅黑" pitchFamily="34" charset="-122"/>
              </a:rPr>
              <a:t>2</a:t>
            </a:r>
            <a:r>
              <a:rPr lang="zh-CN" altLang="en-US" sz="2000" b="0" smtClean="0">
                <a:solidFill>
                  <a:srgbClr val="C00000"/>
                </a:solidFill>
                <a:latin typeface="微软雅黑" pitchFamily="34" charset="-122"/>
                <a:ea typeface="微软雅黑" pitchFamily="34" charset="-122"/>
              </a:rPr>
              <a:t>）诉讼</a:t>
            </a:r>
            <a:r>
              <a:rPr lang="zh-CN" altLang="en-US" sz="2000" b="0" dirty="0">
                <a:solidFill>
                  <a:srgbClr val="C00000"/>
                </a:solidFill>
                <a:latin typeface="微软雅黑" pitchFamily="34" charset="-122"/>
                <a:ea typeface="微软雅黑" pitchFamily="34" charset="-122"/>
              </a:rPr>
              <a:t>当事人：</a:t>
            </a:r>
            <a:r>
              <a:rPr lang="zh-CN" altLang="en-US" sz="2000" b="0" dirty="0">
                <a:latin typeface="微软雅黑" pitchFamily="34" charset="-122"/>
                <a:ea typeface="微软雅黑" pitchFamily="34" charset="-122"/>
              </a:rPr>
              <a:t>对他人的债权有异议，被告是被异议的债权人；对自己的债权有异议，被告是债务人。具体：</a:t>
            </a:r>
          </a:p>
          <a:p>
            <a:pPr marL="0" indent="540000" algn="l" eaLnBrk="1" hangingPunct="1">
              <a:lnSpc>
                <a:spcPct val="140000"/>
              </a:lnSpc>
              <a:spcBef>
                <a:spcPts val="0"/>
              </a:spcBef>
              <a:spcAft>
                <a:spcPts val="0"/>
              </a:spcAft>
            </a:pPr>
            <a:r>
              <a:rPr lang="en-US" altLang="zh-CN" sz="2000" b="0" dirty="0" smtClean="0">
                <a:solidFill>
                  <a:srgbClr val="C00000"/>
                </a:solidFill>
                <a:latin typeface="微软雅黑" pitchFamily="34" charset="-122"/>
                <a:ea typeface="微软雅黑" pitchFamily="34" charset="-122"/>
              </a:rPr>
              <a:t>①</a:t>
            </a:r>
            <a:r>
              <a:rPr lang="zh-CN" altLang="en-US" sz="2000" b="0" dirty="0" smtClean="0">
                <a:solidFill>
                  <a:srgbClr val="C00000"/>
                </a:solidFill>
                <a:latin typeface="微软雅黑" pitchFamily="34" charset="-122"/>
                <a:ea typeface="微软雅黑" pitchFamily="34" charset="-122"/>
              </a:rPr>
              <a:t>债务人</a:t>
            </a:r>
            <a:r>
              <a:rPr lang="zh-CN" altLang="en-US" sz="2000" b="0" dirty="0">
                <a:latin typeface="微软雅黑" pitchFamily="34" charset="-122"/>
                <a:ea typeface="微软雅黑" pitchFamily="34" charset="-122"/>
              </a:rPr>
              <a:t>对债权表记载的债权有异议向人民法院提起诉讼的，应将被异议债权人列为被告</a:t>
            </a:r>
            <a:r>
              <a:rPr lang="zh-CN" altLang="en-US" sz="2000" b="0" dirty="0" smtClean="0">
                <a:latin typeface="微软雅黑" pitchFamily="34" charset="-122"/>
                <a:ea typeface="微软雅黑" pitchFamily="34" charset="-122"/>
              </a:rPr>
              <a:t>。（债务人</a:t>
            </a:r>
            <a:r>
              <a:rPr lang="en-US" altLang="zh-CN" sz="2000" b="0" dirty="0" smtClean="0">
                <a:latin typeface="微软雅黑" pitchFamily="34" charset="-122"/>
                <a:ea typeface="微软雅黑" pitchFamily="34" charset="-122"/>
              </a:rPr>
              <a:t>——</a:t>
            </a:r>
            <a:r>
              <a:rPr lang="zh-CN" altLang="en-US" sz="2000" b="0" dirty="0" smtClean="0">
                <a:latin typeface="微软雅黑" pitchFamily="34" charset="-122"/>
                <a:ea typeface="微软雅黑" pitchFamily="34" charset="-122"/>
              </a:rPr>
              <a:t>债权人）</a:t>
            </a:r>
            <a:endParaRPr lang="en-US" altLang="zh-CN" sz="2000" b="0" dirty="0" smtClean="0">
              <a:latin typeface="微软雅黑" pitchFamily="34" charset="-122"/>
              <a:ea typeface="微软雅黑" pitchFamily="34" charset="-122"/>
            </a:endParaRPr>
          </a:p>
          <a:p>
            <a:pPr marL="0" indent="540000" algn="l" eaLnBrk="1" hangingPunct="1">
              <a:lnSpc>
                <a:spcPct val="140000"/>
              </a:lnSpc>
              <a:spcBef>
                <a:spcPts val="0"/>
              </a:spcBef>
              <a:spcAft>
                <a:spcPts val="0"/>
              </a:spcAft>
            </a:pPr>
            <a:r>
              <a:rPr lang="en-US" altLang="zh-CN" sz="2000" b="0" dirty="0" smtClean="0">
                <a:solidFill>
                  <a:srgbClr val="C00000"/>
                </a:solidFill>
                <a:latin typeface="微软雅黑" pitchFamily="34" charset="-122"/>
                <a:ea typeface="微软雅黑" pitchFamily="34" charset="-122"/>
              </a:rPr>
              <a:t>②</a:t>
            </a:r>
            <a:r>
              <a:rPr lang="zh-CN" altLang="en-US" sz="2000" b="0" dirty="0" smtClean="0">
                <a:solidFill>
                  <a:srgbClr val="C00000"/>
                </a:solidFill>
                <a:latin typeface="微软雅黑" pitchFamily="34" charset="-122"/>
                <a:ea typeface="微软雅黑" pitchFamily="34" charset="-122"/>
              </a:rPr>
              <a:t>债权人</a:t>
            </a:r>
            <a:r>
              <a:rPr lang="zh-CN" altLang="en-US" sz="2000" b="0" dirty="0">
                <a:latin typeface="微软雅黑" pitchFamily="34" charset="-122"/>
                <a:ea typeface="微软雅黑" pitchFamily="34" charset="-122"/>
              </a:rPr>
              <a:t>对债权表记载的</a:t>
            </a:r>
            <a:r>
              <a:rPr lang="zh-CN" altLang="en-US" sz="2000" b="0" dirty="0">
                <a:solidFill>
                  <a:srgbClr val="C00000"/>
                </a:solidFill>
                <a:latin typeface="微软雅黑" pitchFamily="34" charset="-122"/>
                <a:ea typeface="微软雅黑" pitchFamily="34" charset="-122"/>
              </a:rPr>
              <a:t>他人债权</a:t>
            </a:r>
            <a:r>
              <a:rPr lang="zh-CN" altLang="en-US" sz="2000" b="0" dirty="0">
                <a:latin typeface="微软雅黑" pitchFamily="34" charset="-122"/>
                <a:ea typeface="微软雅黑" pitchFamily="34" charset="-122"/>
              </a:rPr>
              <a:t>有异议的，应将被异议债权人列为被告</a:t>
            </a:r>
            <a:r>
              <a:rPr lang="zh-CN" altLang="en-US" sz="2000" b="0" dirty="0" smtClean="0">
                <a:latin typeface="微软雅黑" pitchFamily="34" charset="-122"/>
                <a:ea typeface="微软雅黑" pitchFamily="34" charset="-122"/>
              </a:rPr>
              <a:t>；（债权人</a:t>
            </a:r>
            <a:r>
              <a:rPr lang="en-US" altLang="zh-CN" sz="2000" b="0" dirty="0" smtClean="0">
                <a:latin typeface="微软雅黑" pitchFamily="34" charset="-122"/>
                <a:ea typeface="微软雅黑" pitchFamily="34" charset="-122"/>
              </a:rPr>
              <a:t>——</a:t>
            </a:r>
            <a:r>
              <a:rPr lang="zh-CN" altLang="en-US" sz="2000" b="0" smtClean="0">
                <a:latin typeface="微软雅黑" pitchFamily="34" charset="-122"/>
                <a:ea typeface="微软雅黑" pitchFamily="34" charset="-122"/>
              </a:rPr>
              <a:t>其他债权人）</a:t>
            </a:r>
            <a:endParaRPr lang="en-US" altLang="zh-CN" sz="2000" b="0" dirty="0">
              <a:latin typeface="微软雅黑" pitchFamily="34" charset="-122"/>
              <a:ea typeface="微软雅黑" pitchFamily="34" charset="-122"/>
            </a:endParaRPr>
          </a:p>
        </p:txBody>
      </p:sp>
    </p:spTree>
    <p:extLst>
      <p:ext uri="{BB962C8B-B14F-4D97-AF65-F5344CB8AC3E}">
        <p14:creationId xmlns:p14="http://schemas.microsoft.com/office/powerpoint/2010/main" xmlns="" val="3280825930"/>
      </p:ext>
    </p:extLst>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sz="quarter" idx="10"/>
          </p:nvPr>
        </p:nvSpPr>
        <p:spPr/>
        <p:txBody>
          <a:bodyPr wrap="square">
            <a:noAutofit/>
          </a:bodyPr>
          <a:lstStyle/>
          <a:p>
            <a:pPr marL="0" indent="540000" algn="l" eaLnBrk="1" hangingPunct="1">
              <a:lnSpc>
                <a:spcPct val="140000"/>
              </a:lnSpc>
              <a:spcBef>
                <a:spcPts val="0"/>
              </a:spcBef>
              <a:spcAft>
                <a:spcPts val="0"/>
              </a:spcAft>
            </a:pPr>
            <a:r>
              <a:rPr lang="en-US" altLang="zh-CN" sz="2000" b="0" smtClean="0">
                <a:solidFill>
                  <a:srgbClr val="C00000"/>
                </a:solidFill>
                <a:latin typeface="微软雅黑" pitchFamily="34" charset="-122"/>
                <a:ea typeface="微软雅黑" pitchFamily="34" charset="-122"/>
              </a:rPr>
              <a:t>③</a:t>
            </a:r>
            <a:r>
              <a:rPr lang="zh-CN" altLang="en-US" sz="2000" b="0" dirty="0" smtClean="0">
                <a:solidFill>
                  <a:srgbClr val="C00000"/>
                </a:solidFill>
                <a:latin typeface="微软雅黑" pitchFamily="34" charset="-122"/>
                <a:ea typeface="微软雅黑" pitchFamily="34" charset="-122"/>
              </a:rPr>
              <a:t>债权人</a:t>
            </a:r>
            <a:r>
              <a:rPr lang="zh-CN" altLang="en-US" sz="2000" b="0" dirty="0">
                <a:latin typeface="微软雅黑" pitchFamily="34" charset="-122"/>
                <a:ea typeface="微软雅黑" pitchFamily="34" charset="-122"/>
              </a:rPr>
              <a:t>对债权表记载的</a:t>
            </a:r>
            <a:r>
              <a:rPr lang="zh-CN" altLang="en-US" sz="2000" b="0" dirty="0">
                <a:solidFill>
                  <a:srgbClr val="C00000"/>
                </a:solidFill>
                <a:latin typeface="微软雅黑" pitchFamily="34" charset="-122"/>
                <a:ea typeface="微软雅黑" pitchFamily="34" charset="-122"/>
              </a:rPr>
              <a:t>本人债权</a:t>
            </a:r>
            <a:r>
              <a:rPr lang="zh-CN" altLang="en-US" sz="2000" b="0" dirty="0">
                <a:latin typeface="微软雅黑" pitchFamily="34" charset="-122"/>
                <a:ea typeface="微软雅黑" pitchFamily="34" charset="-122"/>
              </a:rPr>
              <a:t>有异议的，应将债务人列为被告</a:t>
            </a:r>
            <a:r>
              <a:rPr lang="zh-CN" altLang="en-US" sz="2000" b="0" dirty="0" smtClean="0">
                <a:latin typeface="微软雅黑" pitchFamily="34" charset="-122"/>
                <a:ea typeface="微软雅黑" pitchFamily="34" charset="-122"/>
              </a:rPr>
              <a:t>。（债权人</a:t>
            </a:r>
            <a:r>
              <a:rPr lang="en-US" altLang="zh-CN" sz="2000" b="0" dirty="0" smtClean="0">
                <a:latin typeface="微软雅黑" pitchFamily="34" charset="-122"/>
                <a:ea typeface="微软雅黑" pitchFamily="34" charset="-122"/>
              </a:rPr>
              <a:t>——</a:t>
            </a:r>
            <a:r>
              <a:rPr lang="zh-CN" altLang="en-US" sz="2000" b="0" dirty="0" smtClean="0">
                <a:latin typeface="微软雅黑" pitchFamily="34" charset="-122"/>
                <a:ea typeface="微软雅黑" pitchFamily="34" charset="-122"/>
              </a:rPr>
              <a:t>债务人）</a:t>
            </a:r>
            <a:endParaRPr lang="zh-CN" altLang="en-US" sz="2000" b="0" dirty="0">
              <a:latin typeface="微软雅黑" pitchFamily="34" charset="-122"/>
              <a:ea typeface="微软雅黑" pitchFamily="34" charset="-122"/>
            </a:endParaRPr>
          </a:p>
          <a:p>
            <a:pPr marL="0" indent="540000" algn="l" eaLnBrk="1" hangingPunct="1">
              <a:lnSpc>
                <a:spcPct val="140000"/>
              </a:lnSpc>
              <a:spcBef>
                <a:spcPts val="0"/>
              </a:spcBef>
              <a:spcAft>
                <a:spcPts val="0"/>
              </a:spcAft>
            </a:pPr>
            <a:r>
              <a:rPr lang="zh-CN" altLang="en-US" sz="2000" b="0" dirty="0">
                <a:latin typeface="微软雅黑" pitchFamily="34" charset="-122"/>
                <a:ea typeface="微软雅黑" pitchFamily="34" charset="-122"/>
              </a:rPr>
              <a:t>对同一笔债权存在多个异议人，其他异议人申请参加诉讼的，应当列为共同原告</a:t>
            </a:r>
            <a:r>
              <a:rPr lang="zh-CN" altLang="en-US" sz="2000" b="0" dirty="0" smtClean="0">
                <a:latin typeface="微软雅黑" pitchFamily="34" charset="-122"/>
                <a:ea typeface="微软雅黑" pitchFamily="34" charset="-122"/>
              </a:rPr>
              <a:t>。</a:t>
            </a:r>
            <a:r>
              <a:rPr lang="zh-CN" altLang="en-US" sz="2000" b="0" dirty="0">
                <a:latin typeface="微软雅黑" pitchFamily="34" charset="-122"/>
                <a:ea typeface="微软雅黑" pitchFamily="34" charset="-122"/>
              </a:rPr>
              <a:t>（</a:t>
            </a:r>
            <a:r>
              <a:rPr lang="zh-CN" altLang="en-US" sz="2000" b="0" dirty="0" smtClean="0">
                <a:latin typeface="微软雅黑" pitchFamily="34" charset="-122"/>
                <a:ea typeface="微软雅黑" pitchFamily="34" charset="-122"/>
              </a:rPr>
              <a:t>法院判决后，债权确定</a:t>
            </a:r>
            <a:r>
              <a:rPr lang="zh-CN" altLang="en-US" sz="2000" b="0" smtClean="0">
                <a:latin typeface="微软雅黑" pitchFamily="34" charset="-122"/>
                <a:ea typeface="微软雅黑" pitchFamily="34" charset="-122"/>
              </a:rPr>
              <a:t>。）</a:t>
            </a:r>
            <a:endParaRPr lang="zh-CN" altLang="en-US" sz="2000" b="0" dirty="0">
              <a:latin typeface="微软雅黑" pitchFamily="34" charset="-122"/>
              <a:ea typeface="微软雅黑" pitchFamily="34" charset="-122"/>
            </a:endParaRPr>
          </a:p>
        </p:txBody>
      </p:sp>
    </p:spTree>
    <p:extLst>
      <p:ext uri="{BB962C8B-B14F-4D97-AF65-F5344CB8AC3E}">
        <p14:creationId xmlns:p14="http://schemas.microsoft.com/office/powerpoint/2010/main" xmlns="" val="3280825930"/>
      </p:ext>
    </p:extLst>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sz="quarter" idx="10"/>
          </p:nvPr>
        </p:nvSpPr>
        <p:spPr>
          <a:xfrm>
            <a:off x="393700" y="863600"/>
            <a:ext cx="8107390" cy="3803650"/>
          </a:xfrm>
        </p:spPr>
        <p:txBody>
          <a:bodyPr/>
          <a:lstStyle/>
          <a:p>
            <a:pPr marL="0" indent="540000" algn="l" eaLnBrk="1" hangingPunct="1">
              <a:lnSpc>
                <a:spcPct val="140000"/>
              </a:lnSpc>
              <a:spcBef>
                <a:spcPts val="0"/>
              </a:spcBef>
              <a:spcAft>
                <a:spcPts val="0"/>
              </a:spcAft>
            </a:pPr>
            <a:r>
              <a:rPr lang="en-US" altLang="zh-CN" sz="2000" b="0" dirty="0" smtClean="0">
                <a:solidFill>
                  <a:srgbClr val="C00000"/>
                </a:solidFill>
                <a:latin typeface="微软雅黑" pitchFamily="34" charset="-122"/>
                <a:ea typeface="微软雅黑" pitchFamily="34" charset="-122"/>
              </a:rPr>
              <a:t>【</a:t>
            </a:r>
            <a:r>
              <a:rPr lang="zh-CN" altLang="en-US" sz="2000" b="0" dirty="0" smtClean="0">
                <a:solidFill>
                  <a:srgbClr val="C00000"/>
                </a:solidFill>
                <a:latin typeface="微软雅黑" pitchFamily="34" charset="-122"/>
                <a:ea typeface="微软雅黑" pitchFamily="34" charset="-122"/>
              </a:rPr>
              <a:t>破产法</a:t>
            </a:r>
            <a:r>
              <a:rPr lang="en-US" altLang="zh-CN" sz="2000" b="0" dirty="0" smtClean="0">
                <a:solidFill>
                  <a:srgbClr val="C00000"/>
                </a:solidFill>
                <a:latin typeface="微软雅黑" pitchFamily="34" charset="-122"/>
                <a:ea typeface="微软雅黑" pitchFamily="34" charset="-122"/>
              </a:rPr>
              <a:t>】</a:t>
            </a:r>
            <a:r>
              <a:rPr lang="zh-CN" altLang="en-US" sz="2000" b="0" dirty="0" smtClean="0">
                <a:solidFill>
                  <a:srgbClr val="C00000"/>
                </a:solidFill>
                <a:latin typeface="微软雅黑" pitchFamily="34" charset="-122"/>
                <a:ea typeface="微软雅黑" pitchFamily="34" charset="-122"/>
              </a:rPr>
              <a:t>债务人和保证人均破产</a:t>
            </a:r>
            <a:r>
              <a:rPr lang="zh-CN" altLang="en-US" sz="2000" b="1" dirty="0" smtClean="0">
                <a:solidFill>
                  <a:srgbClr val="00B050"/>
                </a:solidFill>
                <a:latin typeface="微软雅黑" pitchFamily="34" charset="-122"/>
                <a:ea typeface="微软雅黑" pitchFamily="34" charset="-122"/>
              </a:rPr>
              <a:t>（</a:t>
            </a:r>
            <a:r>
              <a:rPr lang="en-US" altLang="zh-CN" sz="2000" b="1" dirty="0" smtClean="0">
                <a:solidFill>
                  <a:srgbClr val="00B050"/>
                </a:solidFill>
                <a:latin typeface="微软雅黑" pitchFamily="34" charset="-122"/>
                <a:ea typeface="微软雅黑" pitchFamily="34" charset="-122"/>
              </a:rPr>
              <a:t>20</a:t>
            </a:r>
            <a:r>
              <a:rPr lang="zh-CN" altLang="en-US" sz="2000" b="1" dirty="0" smtClean="0">
                <a:solidFill>
                  <a:srgbClr val="00B050"/>
                </a:solidFill>
                <a:latin typeface="微软雅黑" pitchFamily="34" charset="-122"/>
                <a:ea typeface="微软雅黑" pitchFamily="34" charset="-122"/>
              </a:rPr>
              <a:t>新增）</a:t>
            </a:r>
            <a:r>
              <a:rPr lang="zh-CN" altLang="en-US" sz="2000" b="0" kern="1200" dirty="0">
                <a:solidFill>
                  <a:srgbClr val="FF7C80"/>
                </a:solidFill>
                <a:latin typeface="微软雅黑" pitchFamily="34" charset="-122"/>
                <a:ea typeface="微软雅黑" pitchFamily="34" charset="-122"/>
                <a:sym typeface="Arial" panose="020B0604020202020204" pitchFamily="34" charset="0"/>
              </a:rPr>
              <a:t>▲</a:t>
            </a:r>
            <a:endParaRPr lang="en-US" altLang="zh-CN" sz="2000" b="0" dirty="0" smtClean="0">
              <a:solidFill>
                <a:srgbClr val="C00000"/>
              </a:solidFill>
              <a:latin typeface="微软雅黑" pitchFamily="34" charset="-122"/>
              <a:ea typeface="微软雅黑" pitchFamily="34" charset="-122"/>
            </a:endParaRPr>
          </a:p>
          <a:p>
            <a:pPr marL="0" indent="540000" algn="l" eaLnBrk="1" hangingPunct="1">
              <a:lnSpc>
                <a:spcPct val="140000"/>
              </a:lnSpc>
              <a:spcBef>
                <a:spcPts val="0"/>
              </a:spcBef>
              <a:spcAft>
                <a:spcPts val="0"/>
              </a:spcAft>
            </a:pPr>
            <a:r>
              <a:rPr lang="zh-CN" altLang="en-US" sz="2000" b="0" dirty="0">
                <a:latin typeface="微软雅黑" pitchFamily="34" charset="-122"/>
                <a:ea typeface="微软雅黑" pitchFamily="34" charset="-122"/>
              </a:rPr>
              <a:t>（</a:t>
            </a:r>
            <a:r>
              <a:rPr lang="en-US" altLang="zh-CN" sz="2000" b="0" dirty="0">
                <a:latin typeface="微软雅黑" pitchFamily="34" charset="-122"/>
                <a:ea typeface="微软雅黑" pitchFamily="34" charset="-122"/>
              </a:rPr>
              <a:t>1</a:t>
            </a:r>
            <a:r>
              <a:rPr lang="zh-CN" altLang="en-US" sz="2000" b="0" dirty="0">
                <a:latin typeface="微软雅黑" pitchFamily="34" charset="-122"/>
                <a:ea typeface="微软雅黑" pitchFamily="34" charset="-122"/>
              </a:rPr>
              <a:t>）债权人有权向债务人、保证人分别申报债权。</a:t>
            </a:r>
          </a:p>
          <a:p>
            <a:pPr marL="0" indent="540000" algn="l" eaLnBrk="1" hangingPunct="1">
              <a:lnSpc>
                <a:spcPct val="140000"/>
              </a:lnSpc>
              <a:spcBef>
                <a:spcPts val="0"/>
              </a:spcBef>
              <a:spcAft>
                <a:spcPts val="0"/>
              </a:spcAft>
            </a:pPr>
            <a:r>
              <a:rPr lang="zh-CN" altLang="en-US" sz="2000" b="0" dirty="0">
                <a:latin typeface="微软雅黑" pitchFamily="34" charset="-122"/>
                <a:ea typeface="微软雅黑" pitchFamily="34" charset="-122"/>
              </a:rPr>
              <a:t>（</a:t>
            </a:r>
            <a:r>
              <a:rPr lang="en-US" altLang="zh-CN" sz="2000" b="0" dirty="0">
                <a:latin typeface="微软雅黑" pitchFamily="34" charset="-122"/>
                <a:ea typeface="微软雅黑" pitchFamily="34" charset="-122"/>
              </a:rPr>
              <a:t>2</a:t>
            </a:r>
            <a:r>
              <a:rPr lang="zh-CN" altLang="en-US" sz="2000" b="0" dirty="0">
                <a:latin typeface="微软雅黑" pitchFamily="34" charset="-122"/>
                <a:ea typeface="微软雅黑" pitchFamily="34" charset="-122"/>
              </a:rPr>
              <a:t>）债权人向债务人、保证人均申报全部债权的，从一方破产程序中获得清偿后，其对另一方的债权额不作调整，但债权人的受偿额不得超出其债权总额。保证人履行保证责任后不再享有求偿权（债务人已不存在）</a:t>
            </a:r>
            <a:r>
              <a:rPr lang="zh-CN" altLang="en-US" sz="2000" b="0" dirty="0" smtClean="0">
                <a:latin typeface="微软雅黑" pitchFamily="34" charset="-122"/>
                <a:ea typeface="微软雅黑" pitchFamily="34" charset="-122"/>
              </a:rPr>
              <a:t>。</a:t>
            </a:r>
            <a:endParaRPr lang="en-US" altLang="zh-CN" sz="2000" b="0" dirty="0" smtClean="0">
              <a:latin typeface="微软雅黑" pitchFamily="34" charset="-122"/>
              <a:ea typeface="微软雅黑" pitchFamily="34" charset="-122"/>
            </a:endParaRPr>
          </a:p>
          <a:p>
            <a:pPr marL="0" indent="540000" algn="l" eaLnBrk="1" hangingPunct="1">
              <a:lnSpc>
                <a:spcPct val="140000"/>
              </a:lnSpc>
              <a:spcBef>
                <a:spcPts val="0"/>
              </a:spcBef>
              <a:spcAft>
                <a:spcPts val="0"/>
              </a:spcAft>
            </a:pPr>
            <a:r>
              <a:rPr lang="zh-CN" altLang="en-US" sz="2000" b="0" dirty="0" smtClean="0">
                <a:latin typeface="微软雅黑" pitchFamily="34" charset="-122"/>
                <a:ea typeface="微软雅黑" pitchFamily="34" charset="-122"/>
              </a:rPr>
              <a:t>*类似于连带债务人破产。</a:t>
            </a:r>
            <a:endParaRPr lang="zh-CN" altLang="en-US" sz="2000" b="0" dirty="0">
              <a:latin typeface="微软雅黑" pitchFamily="34" charset="-122"/>
              <a:ea typeface="微软雅黑" pitchFamily="34" charset="-122"/>
            </a:endParaRPr>
          </a:p>
        </p:txBody>
      </p:sp>
    </p:spTree>
    <p:extLst>
      <p:ext uri="{BB962C8B-B14F-4D97-AF65-F5344CB8AC3E}">
        <p14:creationId xmlns:p14="http://schemas.microsoft.com/office/powerpoint/2010/main" xmlns="" val="132175049"/>
      </p:ext>
    </p:extLst>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文本占位符 3"/>
          <p:cNvSpPr>
            <a:spLocks noGrp="1" noChangeArrowheads="1"/>
          </p:cNvSpPr>
          <p:nvPr>
            <p:ph sz="quarter" idx="10"/>
          </p:nvPr>
        </p:nvSpPr>
        <p:spPr/>
        <p:txBody>
          <a:bodyPr wrap="square">
            <a:noAutofit/>
          </a:bodyPr>
          <a:lstStyle/>
          <a:p>
            <a:pPr lvl="0" indent="540000" defTabSz="0" eaLnBrk="1" hangingPunct="1">
              <a:lnSpc>
                <a:spcPct val="140000"/>
              </a:lnSpc>
              <a:spcBef>
                <a:spcPts val="0"/>
              </a:spcBef>
              <a:spcAft>
                <a:spcPts val="0"/>
              </a:spcAft>
            </a:pPr>
            <a:r>
              <a:rPr lang="en-US" altLang="zh-CN" sz="2000" b="0" dirty="0" smtClean="0">
                <a:solidFill>
                  <a:srgbClr val="C00000"/>
                </a:solidFill>
                <a:latin typeface="微软雅黑" pitchFamily="34" charset="-122"/>
                <a:ea typeface="微软雅黑" pitchFamily="34" charset="-122"/>
              </a:rPr>
              <a:t>【</a:t>
            </a:r>
            <a:r>
              <a:rPr lang="zh-CN" altLang="en-US" sz="2000" b="0" dirty="0" smtClean="0">
                <a:solidFill>
                  <a:srgbClr val="C00000"/>
                </a:solidFill>
                <a:latin typeface="微软雅黑" pitchFamily="34" charset="-122"/>
                <a:ea typeface="微软雅黑" pitchFamily="34" charset="-122"/>
              </a:rPr>
              <a:t>破产法</a:t>
            </a:r>
            <a:r>
              <a:rPr lang="en-US" altLang="zh-CN" sz="2000" b="0" dirty="0" smtClean="0">
                <a:solidFill>
                  <a:srgbClr val="C00000"/>
                </a:solidFill>
                <a:latin typeface="微软雅黑" pitchFamily="34" charset="-122"/>
                <a:ea typeface="微软雅黑" pitchFamily="34" charset="-122"/>
              </a:rPr>
              <a:t>】</a:t>
            </a:r>
            <a:r>
              <a:rPr lang="zh-CN" altLang="en-US" sz="2000" b="0" dirty="0" smtClean="0">
                <a:solidFill>
                  <a:srgbClr val="C00000"/>
                </a:solidFill>
                <a:latin typeface="微软雅黑" pitchFamily="34" charset="-122"/>
                <a:ea typeface="微软雅黑" pitchFamily="34" charset="-122"/>
              </a:rPr>
              <a:t>违法</a:t>
            </a:r>
            <a:r>
              <a:rPr lang="zh-CN" altLang="en-US" sz="2000" b="0" dirty="0">
                <a:solidFill>
                  <a:srgbClr val="C00000"/>
                </a:solidFill>
                <a:latin typeface="微软雅黑" pitchFamily="34" charset="-122"/>
                <a:ea typeface="微软雅黑" pitchFamily="34" charset="-122"/>
              </a:rPr>
              <a:t>决议</a:t>
            </a:r>
            <a:r>
              <a:rPr lang="zh-CN" altLang="en-US" sz="2000" b="0" dirty="0" smtClean="0">
                <a:solidFill>
                  <a:srgbClr val="C00000"/>
                </a:solidFill>
                <a:latin typeface="微软雅黑" pitchFamily="34" charset="-122"/>
                <a:ea typeface="微软雅黑" pitchFamily="34" charset="-122"/>
              </a:rPr>
              <a:t>撤销</a:t>
            </a:r>
            <a:r>
              <a:rPr lang="zh-CN" altLang="en-US" sz="2000" b="0" kern="0" dirty="0" smtClean="0">
                <a:solidFill>
                  <a:srgbClr val="C00000"/>
                </a:solidFill>
                <a:latin typeface="微软雅黑" pitchFamily="34" charset="-122"/>
                <a:ea typeface="微软雅黑" pitchFamily="34" charset="-122"/>
              </a:rPr>
              <a:t>★★★</a:t>
            </a:r>
            <a:endParaRPr lang="en-US" altLang="zh-CN" sz="2000" b="0" kern="0" dirty="0" smtClean="0">
              <a:solidFill>
                <a:srgbClr val="C00000"/>
              </a:solidFill>
              <a:latin typeface="微软雅黑" pitchFamily="34" charset="-122"/>
              <a:ea typeface="微软雅黑" pitchFamily="34" charset="-122"/>
            </a:endParaRPr>
          </a:p>
          <a:p>
            <a:pPr lvl="0" indent="540000" defTabSz="0" eaLnBrk="1" hangingPunct="1">
              <a:lnSpc>
                <a:spcPct val="140000"/>
              </a:lnSpc>
              <a:spcBef>
                <a:spcPts val="0"/>
              </a:spcBef>
              <a:spcAft>
                <a:spcPts val="0"/>
              </a:spcAft>
            </a:pPr>
            <a:r>
              <a:rPr lang="zh-CN" altLang="en-US" sz="2000" dirty="0" smtClean="0">
                <a:solidFill>
                  <a:srgbClr val="000000"/>
                </a:solidFill>
                <a:latin typeface="微软雅黑" pitchFamily="34" charset="-122"/>
                <a:ea typeface="微软雅黑" pitchFamily="34" charset="-122"/>
                <a:sym typeface="Wingdings" panose="05000000000000000000" pitchFamily="2" charset="2"/>
              </a:rPr>
              <a:t>债权人</a:t>
            </a:r>
            <a:r>
              <a:rPr lang="zh-CN" altLang="en-US" sz="2000" dirty="0">
                <a:solidFill>
                  <a:srgbClr val="000000"/>
                </a:solidFill>
                <a:latin typeface="微软雅黑" pitchFamily="34" charset="-122"/>
                <a:ea typeface="微软雅黑" pitchFamily="34" charset="-122"/>
                <a:sym typeface="Wingdings" panose="05000000000000000000" pitchFamily="2" charset="2"/>
              </a:rPr>
              <a:t>会议的决议具有以下情形之一，损害债权人利益，债权人申请撤销的，人民法院应予支持</a:t>
            </a:r>
            <a:r>
              <a:rPr lang="zh-CN" altLang="en-US" sz="2000" dirty="0" smtClean="0">
                <a:solidFill>
                  <a:srgbClr val="000000"/>
                </a:solidFill>
                <a:latin typeface="微软雅黑" pitchFamily="34" charset="-122"/>
                <a:ea typeface="微软雅黑" pitchFamily="34" charset="-122"/>
                <a:sym typeface="Wingdings" panose="05000000000000000000" pitchFamily="2" charset="2"/>
              </a:rPr>
              <a:t>：</a:t>
            </a:r>
            <a:endParaRPr lang="en-US" altLang="zh-CN" sz="2000" dirty="0" smtClean="0">
              <a:solidFill>
                <a:srgbClr val="000000"/>
              </a:solidFill>
              <a:latin typeface="微软雅黑" pitchFamily="34" charset="-122"/>
              <a:ea typeface="微软雅黑" pitchFamily="34" charset="-122"/>
              <a:sym typeface="Wingdings" panose="05000000000000000000" pitchFamily="2" charset="2"/>
            </a:endParaRPr>
          </a:p>
          <a:p>
            <a:pPr lvl="0" indent="540000" defTabSz="0" eaLnBrk="1" hangingPunct="1">
              <a:lnSpc>
                <a:spcPct val="140000"/>
              </a:lnSpc>
              <a:spcBef>
                <a:spcPts val="0"/>
              </a:spcBef>
              <a:spcAft>
                <a:spcPts val="0"/>
              </a:spcAft>
            </a:pPr>
            <a:r>
              <a:rPr lang="zh-CN" altLang="en-US" sz="2000" dirty="0" smtClean="0">
                <a:solidFill>
                  <a:srgbClr val="000000"/>
                </a:solidFill>
                <a:latin typeface="微软雅黑" pitchFamily="34" charset="-122"/>
                <a:ea typeface="微软雅黑" pitchFamily="34" charset="-122"/>
                <a:sym typeface="Wingdings" panose="05000000000000000000" pitchFamily="2" charset="2"/>
              </a:rPr>
              <a:t>①</a:t>
            </a:r>
            <a:r>
              <a:rPr lang="zh-CN" altLang="en-US" sz="2000" dirty="0">
                <a:solidFill>
                  <a:srgbClr val="000000"/>
                </a:solidFill>
                <a:latin typeface="微软雅黑" pitchFamily="34" charset="-122"/>
                <a:ea typeface="微软雅黑" pitchFamily="34" charset="-122"/>
                <a:sym typeface="Wingdings" panose="05000000000000000000" pitchFamily="2" charset="2"/>
              </a:rPr>
              <a:t>债权人会议的召开违反法定程序</a:t>
            </a:r>
            <a:r>
              <a:rPr lang="zh-CN" altLang="en-US" sz="2000" dirty="0" smtClean="0">
                <a:solidFill>
                  <a:srgbClr val="000000"/>
                </a:solidFill>
                <a:latin typeface="微软雅黑" pitchFamily="34" charset="-122"/>
                <a:ea typeface="微软雅黑" pitchFamily="34" charset="-122"/>
                <a:sym typeface="Wingdings" panose="05000000000000000000" pitchFamily="2" charset="2"/>
              </a:rPr>
              <a:t>；</a:t>
            </a:r>
            <a:endParaRPr lang="en-US" altLang="zh-CN" sz="2000" dirty="0" smtClean="0">
              <a:solidFill>
                <a:srgbClr val="000000"/>
              </a:solidFill>
              <a:latin typeface="微软雅黑" pitchFamily="34" charset="-122"/>
              <a:ea typeface="微软雅黑" pitchFamily="34" charset="-122"/>
              <a:sym typeface="Wingdings" panose="05000000000000000000" pitchFamily="2" charset="2"/>
            </a:endParaRPr>
          </a:p>
          <a:p>
            <a:pPr lvl="0" indent="540000" defTabSz="0" eaLnBrk="1" hangingPunct="1">
              <a:lnSpc>
                <a:spcPct val="140000"/>
              </a:lnSpc>
              <a:spcBef>
                <a:spcPts val="0"/>
              </a:spcBef>
              <a:spcAft>
                <a:spcPts val="0"/>
              </a:spcAft>
            </a:pPr>
            <a:r>
              <a:rPr lang="zh-CN" altLang="en-US" sz="2000" dirty="0" smtClean="0">
                <a:solidFill>
                  <a:srgbClr val="000000"/>
                </a:solidFill>
                <a:latin typeface="微软雅黑" pitchFamily="34" charset="-122"/>
                <a:ea typeface="微软雅黑" pitchFamily="34" charset="-122"/>
                <a:sym typeface="Wingdings" panose="05000000000000000000" pitchFamily="2" charset="2"/>
              </a:rPr>
              <a:t>②</a:t>
            </a:r>
            <a:r>
              <a:rPr lang="zh-CN" altLang="en-US" sz="2000" dirty="0">
                <a:solidFill>
                  <a:srgbClr val="000000"/>
                </a:solidFill>
                <a:latin typeface="微软雅黑" pitchFamily="34" charset="-122"/>
                <a:ea typeface="微软雅黑" pitchFamily="34" charset="-122"/>
                <a:sym typeface="Wingdings" panose="05000000000000000000" pitchFamily="2" charset="2"/>
              </a:rPr>
              <a:t>债权人会议的表决违反法定程序</a:t>
            </a:r>
            <a:r>
              <a:rPr lang="zh-CN" altLang="en-US" sz="2000" dirty="0" smtClean="0">
                <a:solidFill>
                  <a:srgbClr val="000000"/>
                </a:solidFill>
                <a:latin typeface="微软雅黑" pitchFamily="34" charset="-122"/>
                <a:ea typeface="微软雅黑" pitchFamily="34" charset="-122"/>
                <a:sym typeface="Wingdings" panose="05000000000000000000" pitchFamily="2" charset="2"/>
              </a:rPr>
              <a:t>；</a:t>
            </a:r>
            <a:endParaRPr lang="en-US" altLang="zh-CN" sz="2000" dirty="0" smtClean="0">
              <a:solidFill>
                <a:srgbClr val="000000"/>
              </a:solidFill>
              <a:latin typeface="微软雅黑" pitchFamily="34" charset="-122"/>
              <a:ea typeface="微软雅黑" pitchFamily="34" charset="-122"/>
              <a:sym typeface="Wingdings" panose="05000000000000000000" pitchFamily="2" charset="2"/>
            </a:endParaRPr>
          </a:p>
          <a:p>
            <a:pPr lvl="0" indent="540000" defTabSz="0" eaLnBrk="1" hangingPunct="1">
              <a:lnSpc>
                <a:spcPct val="140000"/>
              </a:lnSpc>
              <a:spcBef>
                <a:spcPts val="0"/>
              </a:spcBef>
              <a:spcAft>
                <a:spcPts val="0"/>
              </a:spcAft>
            </a:pPr>
            <a:r>
              <a:rPr lang="zh-CN" altLang="en-US" sz="2000" dirty="0" smtClean="0">
                <a:solidFill>
                  <a:srgbClr val="000000"/>
                </a:solidFill>
                <a:latin typeface="微软雅黑" pitchFamily="34" charset="-122"/>
                <a:ea typeface="微软雅黑" pitchFamily="34" charset="-122"/>
                <a:sym typeface="Wingdings" panose="05000000000000000000" pitchFamily="2" charset="2"/>
              </a:rPr>
              <a:t>③</a:t>
            </a:r>
            <a:r>
              <a:rPr lang="zh-CN" altLang="en-US" sz="2000" dirty="0">
                <a:solidFill>
                  <a:srgbClr val="000000"/>
                </a:solidFill>
                <a:latin typeface="微软雅黑" pitchFamily="34" charset="-122"/>
                <a:ea typeface="微软雅黑" pitchFamily="34" charset="-122"/>
                <a:sym typeface="Wingdings" panose="05000000000000000000" pitchFamily="2" charset="2"/>
              </a:rPr>
              <a:t>债权人会议的决议内容违法</a:t>
            </a:r>
            <a:r>
              <a:rPr lang="zh-CN" altLang="en-US" sz="2000" dirty="0" smtClean="0">
                <a:solidFill>
                  <a:srgbClr val="000000"/>
                </a:solidFill>
                <a:latin typeface="微软雅黑" pitchFamily="34" charset="-122"/>
                <a:ea typeface="微软雅黑" pitchFamily="34" charset="-122"/>
                <a:sym typeface="Wingdings" panose="05000000000000000000" pitchFamily="2" charset="2"/>
              </a:rPr>
              <a:t>；</a:t>
            </a:r>
            <a:endParaRPr lang="en-US" altLang="zh-CN" sz="2000" dirty="0" smtClean="0">
              <a:solidFill>
                <a:srgbClr val="000000"/>
              </a:solidFill>
              <a:latin typeface="微软雅黑" pitchFamily="34" charset="-122"/>
              <a:ea typeface="微软雅黑" pitchFamily="34" charset="-122"/>
              <a:sym typeface="Wingdings" panose="05000000000000000000" pitchFamily="2" charset="2"/>
            </a:endParaRPr>
          </a:p>
          <a:p>
            <a:pPr lvl="0" indent="540000" defTabSz="0" eaLnBrk="1" hangingPunct="1">
              <a:lnSpc>
                <a:spcPct val="140000"/>
              </a:lnSpc>
              <a:spcBef>
                <a:spcPts val="0"/>
              </a:spcBef>
              <a:spcAft>
                <a:spcPts val="0"/>
              </a:spcAft>
            </a:pPr>
            <a:r>
              <a:rPr lang="zh-CN" altLang="en-US" sz="2000" dirty="0" smtClean="0">
                <a:solidFill>
                  <a:srgbClr val="000000"/>
                </a:solidFill>
                <a:latin typeface="微软雅黑" pitchFamily="34" charset="-122"/>
                <a:ea typeface="微软雅黑" pitchFamily="34" charset="-122"/>
                <a:sym typeface="Wingdings" panose="05000000000000000000" pitchFamily="2" charset="2"/>
              </a:rPr>
              <a:t>④</a:t>
            </a:r>
            <a:r>
              <a:rPr lang="zh-CN" altLang="en-US" sz="2000" dirty="0">
                <a:solidFill>
                  <a:srgbClr val="000000"/>
                </a:solidFill>
                <a:latin typeface="微软雅黑" pitchFamily="34" charset="-122"/>
                <a:ea typeface="微软雅黑" pitchFamily="34" charset="-122"/>
                <a:sym typeface="Wingdings" panose="05000000000000000000" pitchFamily="2" charset="2"/>
              </a:rPr>
              <a:t>债权人会议的决议超出债权人会议的职权</a:t>
            </a:r>
            <a:r>
              <a:rPr lang="zh-CN" altLang="en-US" sz="2000">
                <a:solidFill>
                  <a:srgbClr val="000000"/>
                </a:solidFill>
                <a:latin typeface="微软雅黑" pitchFamily="34" charset="-122"/>
                <a:ea typeface="微软雅黑" pitchFamily="34" charset="-122"/>
                <a:sym typeface="Wingdings" panose="05000000000000000000" pitchFamily="2" charset="2"/>
              </a:rPr>
              <a:t>范围</a:t>
            </a:r>
            <a:r>
              <a:rPr lang="zh-CN" altLang="en-US" sz="2000" smtClean="0">
                <a:solidFill>
                  <a:srgbClr val="000000"/>
                </a:solidFill>
                <a:latin typeface="微软雅黑" pitchFamily="34" charset="-122"/>
                <a:ea typeface="微软雅黑" pitchFamily="34" charset="-122"/>
                <a:sym typeface="Wingdings" panose="05000000000000000000" pitchFamily="2" charset="2"/>
              </a:rPr>
              <a:t>。</a:t>
            </a:r>
            <a:endParaRPr lang="zh-CN" altLang="en-US" sz="2000" b="0" dirty="0">
              <a:solidFill>
                <a:srgbClr val="C00000"/>
              </a:solidFill>
              <a:latin typeface="微软雅黑" pitchFamily="34" charset="-122"/>
              <a:ea typeface="微软雅黑" pitchFamily="34" charset="-122"/>
            </a:endParaRPr>
          </a:p>
        </p:txBody>
      </p:sp>
    </p:spTree>
    <p:extLst>
      <p:ext uri="{BB962C8B-B14F-4D97-AF65-F5344CB8AC3E}">
        <p14:creationId xmlns:p14="http://schemas.microsoft.com/office/powerpoint/2010/main" xmlns="" val="1744751581"/>
      </p:ext>
    </p:extLst>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3"/>
          <p:cNvSpPr>
            <a:spLocks noGrp="1" noChangeArrowheads="1"/>
          </p:cNvSpPr>
          <p:nvPr>
            <p:ph sz="quarter" idx="10"/>
          </p:nvPr>
        </p:nvSpPr>
        <p:spPr/>
        <p:txBody>
          <a:bodyPr wrap="square">
            <a:noAutofit/>
          </a:bodyPr>
          <a:lstStyle/>
          <a:p>
            <a:pPr marL="0" lvl="0" indent="540000" algn="l" defTabSz="914400" eaLnBrk="1" fontAlgn="base" hangingPunct="1">
              <a:lnSpc>
                <a:spcPct val="140000"/>
              </a:lnSpc>
              <a:spcBef>
                <a:spcPts val="0"/>
              </a:spcBef>
              <a:spcAft>
                <a:spcPts val="0"/>
              </a:spcAft>
            </a:pPr>
            <a:r>
              <a:rPr lang="en-US" altLang="zh-CN" sz="2000" b="0" dirty="0" smtClean="0">
                <a:solidFill>
                  <a:srgbClr val="C00000"/>
                </a:solidFill>
                <a:latin typeface="微软雅黑" pitchFamily="34" charset="-122"/>
                <a:ea typeface="微软雅黑" pitchFamily="34" charset="-122"/>
              </a:rPr>
              <a:t>【</a:t>
            </a:r>
            <a:r>
              <a:rPr lang="zh-CN" altLang="en-US" sz="2000" b="0" dirty="0" smtClean="0">
                <a:solidFill>
                  <a:srgbClr val="C00000"/>
                </a:solidFill>
                <a:latin typeface="微软雅黑" pitchFamily="34" charset="-122"/>
                <a:ea typeface="微软雅黑" pitchFamily="34" charset="-122"/>
              </a:rPr>
              <a:t>破产法</a:t>
            </a:r>
            <a:r>
              <a:rPr lang="en-US" altLang="zh-CN" sz="2000" b="0" dirty="0" smtClean="0">
                <a:solidFill>
                  <a:srgbClr val="C00000"/>
                </a:solidFill>
                <a:latin typeface="微软雅黑" pitchFamily="34" charset="-122"/>
                <a:ea typeface="微软雅黑" pitchFamily="34" charset="-122"/>
              </a:rPr>
              <a:t>】</a:t>
            </a:r>
            <a:r>
              <a:rPr lang="zh-CN" altLang="en-US" sz="2000" b="0" dirty="0" smtClean="0">
                <a:solidFill>
                  <a:srgbClr val="C00000"/>
                </a:solidFill>
                <a:latin typeface="微软雅黑" pitchFamily="34" charset="-122"/>
                <a:ea typeface="微软雅黑" pitchFamily="34" charset="-122"/>
              </a:rPr>
              <a:t>债权人委员会</a:t>
            </a:r>
            <a:r>
              <a:rPr lang="zh-CN" altLang="en-US" sz="2000" b="0" kern="0" dirty="0" smtClean="0">
                <a:solidFill>
                  <a:srgbClr val="C00000"/>
                </a:solidFill>
                <a:latin typeface="微软雅黑" pitchFamily="34" charset="-122"/>
                <a:ea typeface="微软雅黑" pitchFamily="34" charset="-122"/>
              </a:rPr>
              <a:t>★★★</a:t>
            </a:r>
            <a:endParaRPr lang="en-US" altLang="zh-CN" sz="2000" b="0" dirty="0">
              <a:solidFill>
                <a:srgbClr val="C00000"/>
              </a:solidFill>
              <a:latin typeface="微软雅黑" pitchFamily="34" charset="-122"/>
              <a:ea typeface="微软雅黑" pitchFamily="34" charset="-122"/>
            </a:endParaRPr>
          </a:p>
          <a:p>
            <a:pPr marL="0" indent="540000" algn="l" eaLnBrk="1" hangingPunct="1">
              <a:lnSpc>
                <a:spcPct val="140000"/>
              </a:lnSpc>
              <a:spcBef>
                <a:spcPts val="0"/>
              </a:spcBef>
              <a:spcAft>
                <a:spcPts val="0"/>
              </a:spcAft>
            </a:pPr>
            <a:endParaRPr lang="zh-CN" altLang="en-US" sz="2000" b="0" dirty="0">
              <a:solidFill>
                <a:srgbClr val="FFFF00"/>
              </a:solidFill>
              <a:latin typeface="微软雅黑" pitchFamily="34" charset="-122"/>
              <a:ea typeface="微软雅黑" pitchFamily="34" charset="-122"/>
            </a:endParaRPr>
          </a:p>
        </p:txBody>
      </p:sp>
      <p:graphicFrame>
        <p:nvGraphicFramePr>
          <p:cNvPr id="5" name="表格 4"/>
          <p:cNvGraphicFramePr>
            <a:graphicFrameLocks noGrp="1"/>
          </p:cNvGraphicFramePr>
          <p:nvPr>
            <p:extLst>
              <p:ext uri="{D42A27DB-BD31-4B8C-83A1-F6EECF244321}">
                <p14:modId xmlns:p14="http://schemas.microsoft.com/office/powerpoint/2010/main" xmlns="" val="9582522"/>
              </p:ext>
            </p:extLst>
          </p:nvPr>
        </p:nvGraphicFramePr>
        <p:xfrm>
          <a:off x="466974" y="1392038"/>
          <a:ext cx="7905492" cy="1036836"/>
        </p:xfrm>
        <a:graphic>
          <a:graphicData uri="http://schemas.openxmlformats.org/drawingml/2006/table">
            <a:tbl>
              <a:tblPr/>
              <a:tblGrid>
                <a:gridCol w="656876">
                  <a:extLst>
                    <a:ext uri="{9D8B030D-6E8A-4147-A177-3AD203B41FA5}">
                      <a16:colId xmlns:a16="http://schemas.microsoft.com/office/drawing/2014/main" xmlns="" val="20000"/>
                    </a:ext>
                  </a:extLst>
                </a:gridCol>
                <a:gridCol w="7248616">
                  <a:extLst>
                    <a:ext uri="{9D8B030D-6E8A-4147-A177-3AD203B41FA5}">
                      <a16:colId xmlns:a16="http://schemas.microsoft.com/office/drawing/2014/main" xmlns="" val="20001"/>
                    </a:ext>
                  </a:extLst>
                </a:gridCol>
              </a:tblGrid>
              <a:tr h="792009">
                <a:tc>
                  <a:txBody>
                    <a:bodyPr/>
                    <a:lstStyle/>
                    <a:p>
                      <a:pPr algn="ctr">
                        <a:lnSpc>
                          <a:spcPct val="120000"/>
                        </a:lnSpc>
                      </a:pPr>
                      <a:r>
                        <a:rPr lang="zh-CN" altLang="en-US" sz="1800" b="0" kern="100" dirty="0">
                          <a:solidFill>
                            <a:srgbClr val="C00000"/>
                          </a:solidFill>
                          <a:latin typeface="微软雅黑" pitchFamily="34" charset="-122"/>
                          <a:ea typeface="微软雅黑" pitchFamily="34" charset="-122"/>
                          <a:cs typeface="Times New Roman" panose="02020603050405020304"/>
                        </a:rPr>
                        <a:t>组成</a:t>
                      </a:r>
                    </a:p>
                  </a:txBody>
                  <a:tcPr marL="65707" marR="65707" marT="24642" marB="2464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20000"/>
                        </a:lnSpc>
                        <a:spcBef>
                          <a:spcPts val="0"/>
                        </a:spcBef>
                        <a:spcAft>
                          <a:spcPts val="0"/>
                        </a:spcAft>
                        <a:buClrTx/>
                        <a:buSzTx/>
                        <a:buFontTx/>
                        <a:buNone/>
                        <a:tabLst/>
                        <a:defRPr/>
                      </a:pPr>
                      <a:r>
                        <a:rPr lang="zh-CN" altLang="en-US" sz="1800" b="0" kern="100" dirty="0">
                          <a:solidFill>
                            <a:srgbClr val="000000"/>
                          </a:solidFill>
                          <a:latin typeface="微软雅黑" pitchFamily="34" charset="-122"/>
                          <a:ea typeface="微软雅黑" pitchFamily="34" charset="-122"/>
                          <a:cs typeface="Times New Roman" panose="02020603050405020304"/>
                        </a:rPr>
                        <a:t>债权人会议选任的</a:t>
                      </a:r>
                      <a:r>
                        <a:rPr lang="zh-CN" altLang="en-US" sz="1800" b="0" kern="100" dirty="0">
                          <a:solidFill>
                            <a:srgbClr val="C00000"/>
                          </a:solidFill>
                          <a:latin typeface="微软雅黑" pitchFamily="34" charset="-122"/>
                          <a:ea typeface="微软雅黑" pitchFamily="34" charset="-122"/>
                          <a:cs typeface="Times New Roman" panose="02020603050405020304"/>
                        </a:rPr>
                        <a:t>债权人代表和1名债务人的职工代表</a:t>
                      </a:r>
                      <a:r>
                        <a:rPr lang="zh-CN" altLang="en-US" sz="1800" b="0" kern="100" dirty="0">
                          <a:solidFill>
                            <a:srgbClr val="000000"/>
                          </a:solidFill>
                          <a:latin typeface="微软雅黑" pitchFamily="34" charset="-122"/>
                          <a:ea typeface="微软雅黑" pitchFamily="34" charset="-122"/>
                          <a:cs typeface="Times New Roman" panose="02020603050405020304"/>
                        </a:rPr>
                        <a:t>或者工会代表组成。债权人委员会成员人数原则上为奇数，最多不得超过</a:t>
                      </a:r>
                      <a:r>
                        <a:rPr lang="en-US" altLang="zh-CN" sz="1800" b="0" kern="100" dirty="0">
                          <a:solidFill>
                            <a:srgbClr val="000000"/>
                          </a:solidFill>
                          <a:latin typeface="微软雅黑" pitchFamily="34" charset="-122"/>
                          <a:ea typeface="微软雅黑" pitchFamily="34" charset="-122"/>
                          <a:cs typeface="Times New Roman" panose="02020603050405020304"/>
                        </a:rPr>
                        <a:t>9</a:t>
                      </a:r>
                      <a:r>
                        <a:rPr lang="zh-CN" altLang="en-US" sz="1800" b="0" kern="100" dirty="0">
                          <a:solidFill>
                            <a:srgbClr val="000000"/>
                          </a:solidFill>
                          <a:latin typeface="微软雅黑" pitchFamily="34" charset="-122"/>
                          <a:ea typeface="微软雅黑" pitchFamily="34" charset="-122"/>
                          <a:cs typeface="Times New Roman" panose="02020603050405020304"/>
                        </a:rPr>
                        <a:t>人</a:t>
                      </a:r>
                      <a:r>
                        <a:rPr lang="zh-CN" altLang="en-US" sz="1800" b="0" kern="100" dirty="0" smtClean="0">
                          <a:solidFill>
                            <a:srgbClr val="000000"/>
                          </a:solidFill>
                          <a:latin typeface="微软雅黑" pitchFamily="34" charset="-122"/>
                          <a:ea typeface="微软雅黑" pitchFamily="34" charset="-122"/>
                          <a:cs typeface="Times New Roman" panose="02020603050405020304"/>
                        </a:rPr>
                        <a:t>。</a:t>
                      </a:r>
                      <a:endParaRPr lang="en-US" altLang="zh-CN" sz="1800" b="0" kern="100" dirty="0" smtClean="0">
                        <a:solidFill>
                          <a:srgbClr val="000000"/>
                        </a:solidFill>
                        <a:latin typeface="微软雅黑" pitchFamily="34" charset="-122"/>
                        <a:ea typeface="微软雅黑" pitchFamily="34" charset="-122"/>
                        <a:cs typeface="Times New Roman" panose="02020603050405020304"/>
                      </a:endParaRPr>
                    </a:p>
                    <a:p>
                      <a:pPr marL="0" marR="0" indent="0" algn="l" defTabSz="914400" rtl="0" eaLnBrk="1" fontAlgn="auto" latinLnBrk="0" hangingPunct="1">
                        <a:lnSpc>
                          <a:spcPct val="120000"/>
                        </a:lnSpc>
                        <a:spcBef>
                          <a:spcPts val="0"/>
                        </a:spcBef>
                        <a:spcAft>
                          <a:spcPts val="0"/>
                        </a:spcAft>
                        <a:buClrTx/>
                        <a:buSzTx/>
                        <a:buFontTx/>
                        <a:buNone/>
                        <a:tabLst/>
                        <a:defRPr/>
                      </a:pPr>
                      <a:r>
                        <a:rPr lang="zh-CN" altLang="en-US" sz="1800" b="0" kern="100" dirty="0" smtClean="0">
                          <a:solidFill>
                            <a:srgbClr val="0070C0"/>
                          </a:solidFill>
                          <a:latin typeface="微软雅黑" pitchFamily="34" charset="-122"/>
                          <a:ea typeface="微软雅黑" pitchFamily="34" charset="-122"/>
                          <a:cs typeface="Times New Roman" panose="02020603050405020304"/>
                        </a:rPr>
                        <a:t>决议需全体成员过半数通过。</a:t>
                      </a:r>
                      <a:endParaRPr lang="zh-CN" altLang="en-US" sz="1800" b="0" kern="100" dirty="0">
                        <a:solidFill>
                          <a:srgbClr val="0070C0"/>
                        </a:solidFill>
                        <a:latin typeface="微软雅黑" pitchFamily="34" charset="-122"/>
                        <a:ea typeface="微软雅黑" pitchFamily="34" charset="-122"/>
                        <a:cs typeface="Times New Roman" panose="02020603050405020304"/>
                      </a:endParaRPr>
                    </a:p>
                  </a:txBody>
                  <a:tcPr marL="65707" marR="65707" marT="24642" marB="2464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xmlns="" val="2583909966"/>
      </p:ext>
    </p:extLst>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3"/>
          <p:cNvSpPr>
            <a:spLocks noGrp="1" noChangeArrowheads="1"/>
          </p:cNvSpPr>
          <p:nvPr>
            <p:ph sz="quarter" idx="10"/>
          </p:nvPr>
        </p:nvSpPr>
        <p:spPr/>
        <p:txBody>
          <a:bodyPr wrap="square">
            <a:noAutofit/>
          </a:bodyPr>
          <a:lstStyle/>
          <a:p>
            <a:pPr marL="0" indent="540000" algn="l" eaLnBrk="1" hangingPunct="1">
              <a:lnSpc>
                <a:spcPct val="140000"/>
              </a:lnSpc>
              <a:spcBef>
                <a:spcPts val="0"/>
              </a:spcBef>
              <a:spcAft>
                <a:spcPts val="0"/>
              </a:spcAft>
            </a:pPr>
            <a:r>
              <a:rPr lang="zh-CN" altLang="en-US" sz="2000" b="0" smtClean="0">
                <a:latin typeface="微软雅黑" pitchFamily="34" charset="-122"/>
                <a:ea typeface="微软雅黑" pitchFamily="34" charset="-122"/>
              </a:rPr>
              <a:t>续表</a:t>
            </a:r>
            <a:endParaRPr lang="zh-CN" altLang="en-US" sz="2000" b="0" dirty="0">
              <a:latin typeface="微软雅黑" pitchFamily="34" charset="-122"/>
              <a:ea typeface="微软雅黑" pitchFamily="34" charset="-122"/>
            </a:endParaRPr>
          </a:p>
        </p:txBody>
      </p:sp>
      <p:graphicFrame>
        <p:nvGraphicFramePr>
          <p:cNvPr id="5" name="表格 4"/>
          <p:cNvGraphicFramePr>
            <a:graphicFrameLocks noGrp="1"/>
          </p:cNvGraphicFramePr>
          <p:nvPr>
            <p:extLst>
              <p:ext uri="{D42A27DB-BD31-4B8C-83A1-F6EECF244321}">
                <p14:modId xmlns:p14="http://schemas.microsoft.com/office/powerpoint/2010/main" xmlns="" val="9582522"/>
              </p:ext>
            </p:extLst>
          </p:nvPr>
        </p:nvGraphicFramePr>
        <p:xfrm>
          <a:off x="466974" y="1389192"/>
          <a:ext cx="7905492" cy="2682756"/>
        </p:xfrm>
        <a:graphic>
          <a:graphicData uri="http://schemas.openxmlformats.org/drawingml/2006/table">
            <a:tbl>
              <a:tblPr/>
              <a:tblGrid>
                <a:gridCol w="656876">
                  <a:extLst>
                    <a:ext uri="{9D8B030D-6E8A-4147-A177-3AD203B41FA5}">
                      <a16:colId xmlns:a16="http://schemas.microsoft.com/office/drawing/2014/main" xmlns="" val="20000"/>
                    </a:ext>
                  </a:extLst>
                </a:gridCol>
                <a:gridCol w="7248616">
                  <a:extLst>
                    <a:ext uri="{9D8B030D-6E8A-4147-A177-3AD203B41FA5}">
                      <a16:colId xmlns:a16="http://schemas.microsoft.com/office/drawing/2014/main" xmlns="" val="20001"/>
                    </a:ext>
                  </a:extLst>
                </a:gridCol>
              </a:tblGrid>
              <a:tr h="720008">
                <a:tc>
                  <a:txBody>
                    <a:bodyPr/>
                    <a:lstStyle/>
                    <a:p>
                      <a:pPr algn="ctr">
                        <a:lnSpc>
                          <a:spcPct val="120000"/>
                        </a:lnSpc>
                        <a:spcAft>
                          <a:spcPts val="0"/>
                        </a:spcAft>
                      </a:pPr>
                      <a:endParaRPr lang="en-US" altLang="zh-CN" sz="1800" b="0" kern="100" dirty="0">
                        <a:solidFill>
                          <a:srgbClr val="C00000"/>
                        </a:solidFill>
                        <a:latin typeface="微软雅黑" pitchFamily="34" charset="-122"/>
                        <a:ea typeface="微软雅黑" pitchFamily="34" charset="-122"/>
                        <a:cs typeface="Times New Roman" panose="02020603050405020304"/>
                      </a:endParaRPr>
                    </a:p>
                    <a:p>
                      <a:pPr algn="ctr">
                        <a:lnSpc>
                          <a:spcPct val="120000"/>
                        </a:lnSpc>
                        <a:spcAft>
                          <a:spcPts val="0"/>
                        </a:spcAft>
                      </a:pPr>
                      <a:r>
                        <a:rPr lang="zh-CN" sz="1800" b="0" kern="100" dirty="0">
                          <a:solidFill>
                            <a:srgbClr val="C00000"/>
                          </a:solidFill>
                          <a:latin typeface="微软雅黑" pitchFamily="34" charset="-122"/>
                          <a:ea typeface="微软雅黑" pitchFamily="34" charset="-122"/>
                          <a:cs typeface="Times New Roman" panose="02020603050405020304"/>
                        </a:rPr>
                        <a:t>职权</a:t>
                      </a:r>
                    </a:p>
                  </a:txBody>
                  <a:tcPr marL="65707" marR="65707" marT="24642" marB="2464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20000"/>
                        </a:lnSpc>
                        <a:spcAft>
                          <a:spcPts val="0"/>
                        </a:spcAft>
                      </a:pPr>
                      <a:r>
                        <a:rPr lang="zh-CN" altLang="en-US" sz="1800" b="0" kern="100" dirty="0">
                          <a:solidFill>
                            <a:srgbClr val="000000"/>
                          </a:solidFill>
                          <a:latin typeface="微软雅黑" pitchFamily="34" charset="-122"/>
                          <a:ea typeface="微软雅黑" pitchFamily="34" charset="-122"/>
                          <a:cs typeface="Times New Roman" panose="02020603050405020304"/>
                        </a:rPr>
                        <a:t>（</a:t>
                      </a:r>
                      <a:r>
                        <a:rPr lang="en-US" altLang="en-US" sz="1800" b="0" kern="100" dirty="0">
                          <a:solidFill>
                            <a:srgbClr val="000000"/>
                          </a:solidFill>
                          <a:latin typeface="微软雅黑" pitchFamily="34" charset="-122"/>
                          <a:ea typeface="微软雅黑" pitchFamily="34" charset="-122"/>
                          <a:cs typeface="Times New Roman" panose="02020603050405020304"/>
                        </a:rPr>
                        <a:t>1</a:t>
                      </a:r>
                      <a:r>
                        <a:rPr lang="zh-CN" altLang="en-US" sz="1800" b="0" kern="100" dirty="0">
                          <a:solidFill>
                            <a:srgbClr val="000000"/>
                          </a:solidFill>
                          <a:latin typeface="微软雅黑" pitchFamily="34" charset="-122"/>
                          <a:ea typeface="微软雅黑" pitchFamily="34" charset="-122"/>
                          <a:cs typeface="Times New Roman" panose="02020603050405020304"/>
                        </a:rPr>
                        <a:t>）监督债务人财产的管理和处分；</a:t>
                      </a:r>
                    </a:p>
                    <a:p>
                      <a:pPr algn="l">
                        <a:lnSpc>
                          <a:spcPct val="120000"/>
                        </a:lnSpc>
                        <a:spcAft>
                          <a:spcPts val="0"/>
                        </a:spcAft>
                      </a:pPr>
                      <a:r>
                        <a:rPr lang="zh-CN" altLang="en-US" sz="1800" b="0" kern="100" dirty="0">
                          <a:solidFill>
                            <a:srgbClr val="000000"/>
                          </a:solidFill>
                          <a:latin typeface="微软雅黑" pitchFamily="34" charset="-122"/>
                          <a:ea typeface="微软雅黑" pitchFamily="34" charset="-122"/>
                          <a:cs typeface="Times New Roman" panose="02020603050405020304"/>
                        </a:rPr>
                        <a:t>（</a:t>
                      </a:r>
                      <a:r>
                        <a:rPr lang="en-US" altLang="en-US" sz="1800" b="0" kern="100" dirty="0">
                          <a:solidFill>
                            <a:srgbClr val="000000"/>
                          </a:solidFill>
                          <a:latin typeface="微软雅黑" pitchFamily="34" charset="-122"/>
                          <a:ea typeface="微软雅黑" pitchFamily="34" charset="-122"/>
                          <a:cs typeface="Times New Roman" panose="02020603050405020304"/>
                        </a:rPr>
                        <a:t>2</a:t>
                      </a:r>
                      <a:r>
                        <a:rPr lang="zh-CN" altLang="en-US" sz="1800" b="0" kern="100" dirty="0">
                          <a:solidFill>
                            <a:srgbClr val="000000"/>
                          </a:solidFill>
                          <a:latin typeface="微软雅黑" pitchFamily="34" charset="-122"/>
                          <a:ea typeface="微软雅黑" pitchFamily="34" charset="-122"/>
                          <a:cs typeface="Times New Roman" panose="02020603050405020304"/>
                        </a:rPr>
                        <a:t>）监督破产财产分配；</a:t>
                      </a:r>
                    </a:p>
                    <a:p>
                      <a:pPr algn="l">
                        <a:lnSpc>
                          <a:spcPct val="120000"/>
                        </a:lnSpc>
                        <a:spcAft>
                          <a:spcPts val="0"/>
                        </a:spcAft>
                      </a:pPr>
                      <a:r>
                        <a:rPr lang="zh-CN" altLang="en-US" sz="1800" b="0" kern="100" dirty="0">
                          <a:solidFill>
                            <a:srgbClr val="000000"/>
                          </a:solidFill>
                          <a:latin typeface="微软雅黑" pitchFamily="34" charset="-122"/>
                          <a:ea typeface="微软雅黑" pitchFamily="34" charset="-122"/>
                          <a:cs typeface="Times New Roman" panose="02020603050405020304"/>
                        </a:rPr>
                        <a:t>（</a:t>
                      </a:r>
                      <a:r>
                        <a:rPr lang="en-US" altLang="en-US" sz="1800" b="0" kern="100" dirty="0">
                          <a:solidFill>
                            <a:srgbClr val="000000"/>
                          </a:solidFill>
                          <a:latin typeface="微软雅黑" pitchFamily="34" charset="-122"/>
                          <a:ea typeface="微软雅黑" pitchFamily="34" charset="-122"/>
                          <a:cs typeface="Times New Roman" panose="02020603050405020304"/>
                        </a:rPr>
                        <a:t>3</a:t>
                      </a:r>
                      <a:r>
                        <a:rPr lang="zh-CN" altLang="en-US" sz="1800" b="0" kern="100" dirty="0">
                          <a:solidFill>
                            <a:srgbClr val="000000"/>
                          </a:solidFill>
                          <a:latin typeface="微软雅黑" pitchFamily="34" charset="-122"/>
                          <a:ea typeface="微软雅黑" pitchFamily="34" charset="-122"/>
                          <a:cs typeface="Times New Roman" panose="02020603050405020304"/>
                        </a:rPr>
                        <a:t>）提议召开债权人会议；</a:t>
                      </a:r>
                    </a:p>
                    <a:p>
                      <a:pPr algn="l">
                        <a:lnSpc>
                          <a:spcPct val="120000"/>
                        </a:lnSpc>
                        <a:spcAft>
                          <a:spcPts val="0"/>
                        </a:spcAft>
                      </a:pPr>
                      <a:r>
                        <a:rPr lang="zh-CN" altLang="en-US" sz="1800" b="0" kern="100" dirty="0">
                          <a:solidFill>
                            <a:srgbClr val="000000"/>
                          </a:solidFill>
                          <a:latin typeface="微软雅黑" pitchFamily="34" charset="-122"/>
                          <a:ea typeface="微软雅黑" pitchFamily="34" charset="-122"/>
                          <a:cs typeface="Times New Roman" panose="02020603050405020304"/>
                        </a:rPr>
                        <a:t>（</a:t>
                      </a:r>
                      <a:r>
                        <a:rPr lang="en-US" altLang="en-US" sz="1800" b="0" kern="100" dirty="0">
                          <a:solidFill>
                            <a:srgbClr val="000000"/>
                          </a:solidFill>
                          <a:latin typeface="微软雅黑" pitchFamily="34" charset="-122"/>
                          <a:ea typeface="微软雅黑" pitchFamily="34" charset="-122"/>
                          <a:cs typeface="Times New Roman" panose="02020603050405020304"/>
                        </a:rPr>
                        <a:t>4</a:t>
                      </a:r>
                      <a:r>
                        <a:rPr lang="zh-CN" altLang="en-US" sz="1800" b="0" kern="100" dirty="0">
                          <a:solidFill>
                            <a:srgbClr val="000000"/>
                          </a:solidFill>
                          <a:latin typeface="微软雅黑" pitchFamily="34" charset="-122"/>
                          <a:ea typeface="微软雅黑" pitchFamily="34" charset="-122"/>
                          <a:cs typeface="Times New Roman" panose="02020603050405020304"/>
                        </a:rPr>
                        <a:t>）债权人会议</a:t>
                      </a:r>
                      <a:r>
                        <a:rPr lang="zh-CN" altLang="en-US" sz="1800" b="0" kern="100" dirty="0">
                          <a:solidFill>
                            <a:srgbClr val="C00000"/>
                          </a:solidFill>
                          <a:latin typeface="微软雅黑" pitchFamily="34" charset="-122"/>
                          <a:ea typeface="微软雅黑" pitchFamily="34" charset="-122"/>
                          <a:cs typeface="Times New Roman" panose="02020603050405020304"/>
                        </a:rPr>
                        <a:t>委托的其他</a:t>
                      </a:r>
                      <a:r>
                        <a:rPr lang="zh-CN" altLang="en-US" sz="1800" b="0" kern="100" dirty="0" smtClean="0">
                          <a:solidFill>
                            <a:srgbClr val="C00000"/>
                          </a:solidFill>
                          <a:latin typeface="微软雅黑" pitchFamily="34" charset="-122"/>
                          <a:ea typeface="微软雅黑" pitchFamily="34" charset="-122"/>
                          <a:cs typeface="Times New Roman" panose="02020603050405020304"/>
                        </a:rPr>
                        <a:t>职权</a:t>
                      </a:r>
                      <a:r>
                        <a:rPr lang="zh-CN" altLang="en-US" sz="1800" b="0" kern="100" dirty="0" smtClean="0">
                          <a:solidFill>
                            <a:srgbClr val="000000"/>
                          </a:solidFill>
                          <a:latin typeface="微软雅黑" pitchFamily="34" charset="-122"/>
                          <a:ea typeface="微软雅黑" pitchFamily="34" charset="-122"/>
                          <a:cs typeface="Times New Roman" panose="02020603050405020304"/>
                        </a:rPr>
                        <a:t>：</a:t>
                      </a:r>
                      <a:endParaRPr lang="en-US" altLang="zh-CN" sz="1800" b="0" kern="100" dirty="0">
                        <a:solidFill>
                          <a:srgbClr val="000000"/>
                        </a:solidFill>
                        <a:latin typeface="微软雅黑" pitchFamily="34" charset="-122"/>
                        <a:ea typeface="微软雅黑" pitchFamily="34" charset="-122"/>
                        <a:cs typeface="Times New Roman" panose="02020603050405020304"/>
                      </a:endParaRPr>
                    </a:p>
                    <a:p>
                      <a:pPr algn="l">
                        <a:lnSpc>
                          <a:spcPct val="120000"/>
                        </a:lnSpc>
                        <a:spcAft>
                          <a:spcPts val="0"/>
                        </a:spcAft>
                      </a:pPr>
                      <a:r>
                        <a:rPr lang="zh-CN" altLang="en-US" sz="1800" b="0" kern="100" dirty="0" smtClean="0">
                          <a:solidFill>
                            <a:srgbClr val="000000"/>
                          </a:solidFill>
                          <a:latin typeface="微软雅黑" pitchFamily="34" charset="-122"/>
                          <a:ea typeface="微软雅黑" pitchFamily="34" charset="-122"/>
                          <a:cs typeface="Times New Roman" panose="02020603050405020304"/>
                        </a:rPr>
                        <a:t>债权人</a:t>
                      </a:r>
                      <a:r>
                        <a:rPr lang="zh-CN" altLang="en-US" sz="1800" b="0" kern="100" dirty="0">
                          <a:solidFill>
                            <a:srgbClr val="000000"/>
                          </a:solidFill>
                          <a:latin typeface="微软雅黑" pitchFamily="34" charset="-122"/>
                          <a:ea typeface="微软雅黑" pitchFamily="34" charset="-122"/>
                          <a:cs typeface="Times New Roman" panose="02020603050405020304"/>
                        </a:rPr>
                        <a:t>会议不得作出概括性授权，委托其行使债权人会议所有职权。</a:t>
                      </a:r>
                      <a:r>
                        <a:rPr lang="zh-CN" altLang="en-US" sz="1800" b="0" kern="100" dirty="0">
                          <a:solidFill>
                            <a:srgbClr val="C00000"/>
                          </a:solidFill>
                          <a:latin typeface="微软雅黑" pitchFamily="34" charset="-122"/>
                          <a:ea typeface="微软雅黑" pitchFamily="34" charset="-122"/>
                          <a:cs typeface="Times New Roman" panose="02020603050405020304"/>
                        </a:rPr>
                        <a:t>债权人会议可以委托</a:t>
                      </a:r>
                      <a:r>
                        <a:rPr lang="zh-CN" altLang="en-US" sz="1800" b="0" kern="100" dirty="0">
                          <a:solidFill>
                            <a:srgbClr val="000000"/>
                          </a:solidFill>
                          <a:latin typeface="微软雅黑" pitchFamily="34" charset="-122"/>
                          <a:ea typeface="微软雅黑" pitchFamily="34" charset="-122"/>
                          <a:cs typeface="Times New Roman" panose="02020603050405020304"/>
                        </a:rPr>
                        <a:t>债权人委员会行使债权人会议的部分</a:t>
                      </a:r>
                      <a:r>
                        <a:rPr lang="zh-CN" altLang="en-US" sz="1800" b="0" kern="100" dirty="0" smtClean="0">
                          <a:solidFill>
                            <a:srgbClr val="000000"/>
                          </a:solidFill>
                          <a:latin typeface="微软雅黑" pitchFamily="34" charset="-122"/>
                          <a:ea typeface="微软雅黑" pitchFamily="34" charset="-122"/>
                          <a:cs typeface="Times New Roman" panose="02020603050405020304"/>
                        </a:rPr>
                        <a:t>职权：</a:t>
                      </a:r>
                      <a:endParaRPr lang="en-US" altLang="zh-CN" sz="1800" b="0" kern="100" dirty="0" smtClean="0">
                        <a:solidFill>
                          <a:srgbClr val="000000"/>
                        </a:solidFill>
                        <a:latin typeface="微软雅黑" pitchFamily="34" charset="-122"/>
                        <a:ea typeface="微软雅黑" pitchFamily="34" charset="-122"/>
                        <a:cs typeface="Times New Roman" panose="02020603050405020304"/>
                      </a:endParaRPr>
                    </a:p>
                    <a:p>
                      <a:pPr algn="l">
                        <a:lnSpc>
                          <a:spcPct val="120000"/>
                        </a:lnSpc>
                        <a:spcAft>
                          <a:spcPts val="0"/>
                        </a:spcAft>
                      </a:pPr>
                      <a:r>
                        <a:rPr lang="zh-CN" altLang="en-US" sz="1800" b="0" kern="100" dirty="0" smtClean="0">
                          <a:solidFill>
                            <a:srgbClr val="000000"/>
                          </a:solidFill>
                          <a:latin typeface="微软雅黑" pitchFamily="34" charset="-122"/>
                          <a:ea typeface="微软雅黑" pitchFamily="34" charset="-122"/>
                          <a:cs typeface="Times New Roman" panose="02020603050405020304"/>
                        </a:rPr>
                        <a:t>①</a:t>
                      </a:r>
                      <a:r>
                        <a:rPr lang="zh-CN" altLang="en-US" sz="1800" b="0" kern="100" dirty="0">
                          <a:solidFill>
                            <a:srgbClr val="000000"/>
                          </a:solidFill>
                          <a:latin typeface="微软雅黑" pitchFamily="34" charset="-122"/>
                          <a:ea typeface="微软雅黑" pitchFamily="34" charset="-122"/>
                          <a:cs typeface="Times New Roman" panose="02020603050405020304"/>
                        </a:rPr>
                        <a:t>申请人民法院更换管理人，审查管理人的费用和报酬；</a:t>
                      </a:r>
                      <a:endParaRPr lang="en-US" altLang="zh-CN" sz="1800" b="0" kern="100" dirty="0">
                        <a:solidFill>
                          <a:srgbClr val="000000"/>
                        </a:solidFill>
                        <a:latin typeface="微软雅黑" pitchFamily="34" charset="-122"/>
                        <a:ea typeface="微软雅黑" pitchFamily="34" charset="-122"/>
                        <a:cs typeface="Times New Roman" panose="02020603050405020304"/>
                      </a:endParaRPr>
                    </a:p>
                    <a:p>
                      <a:pPr algn="l">
                        <a:lnSpc>
                          <a:spcPct val="120000"/>
                        </a:lnSpc>
                        <a:spcAft>
                          <a:spcPts val="0"/>
                        </a:spcAft>
                      </a:pPr>
                      <a:r>
                        <a:rPr lang="zh-CN" altLang="en-US" sz="1800" b="0" kern="100" dirty="0">
                          <a:solidFill>
                            <a:srgbClr val="000000"/>
                          </a:solidFill>
                          <a:latin typeface="微软雅黑" pitchFamily="34" charset="-122"/>
                          <a:ea typeface="微软雅黑" pitchFamily="34" charset="-122"/>
                          <a:cs typeface="Times New Roman" panose="02020603050405020304"/>
                        </a:rPr>
                        <a:t>②监督管理人；③决定继续或者停止债务人的营业。</a:t>
                      </a:r>
                      <a:r>
                        <a:rPr lang="zh-CN" altLang="en-US" sz="1800" b="0" kern="100" dirty="0">
                          <a:solidFill>
                            <a:srgbClr val="C00000"/>
                          </a:solidFill>
                          <a:latin typeface="微软雅黑" pitchFamily="34" charset="-122"/>
                          <a:ea typeface="微软雅黑" pitchFamily="34" charset="-122"/>
                          <a:cs typeface="Times New Roman" panose="02020603050405020304"/>
                        </a:rPr>
                        <a:t>（</a:t>
                      </a:r>
                      <a:r>
                        <a:rPr lang="en-US" altLang="zh-CN" sz="1800" b="0" kern="100" dirty="0">
                          <a:solidFill>
                            <a:srgbClr val="C00000"/>
                          </a:solidFill>
                          <a:latin typeface="微软雅黑" pitchFamily="34" charset="-122"/>
                          <a:ea typeface="微软雅黑" pitchFamily="34" charset="-122"/>
                          <a:cs typeface="Times New Roman" panose="02020603050405020304"/>
                        </a:rPr>
                        <a:t>20</a:t>
                      </a:r>
                      <a:r>
                        <a:rPr lang="zh-CN" altLang="en-US" sz="1800" b="0" kern="100" dirty="0">
                          <a:solidFill>
                            <a:srgbClr val="C00000"/>
                          </a:solidFill>
                          <a:latin typeface="微软雅黑" pitchFamily="34" charset="-122"/>
                          <a:ea typeface="微软雅黑" pitchFamily="34" charset="-122"/>
                          <a:cs typeface="Times New Roman" panose="02020603050405020304"/>
                        </a:rPr>
                        <a:t>年新增）</a:t>
                      </a:r>
                    </a:p>
                  </a:txBody>
                  <a:tcPr marL="65707" marR="65707" marT="24642" marB="2464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2583909966"/>
      </p:ext>
    </p:extLst>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a:extLst>
              <a:ext uri="{FF2B5EF4-FFF2-40B4-BE49-F238E27FC236}">
                <a16:creationId xmlns="" xmlns:a16="http://schemas.microsoft.com/office/drawing/2014/main" id="{2DC7DBF2-0135-DB41-B525-7F5068CFD62E}"/>
              </a:ext>
            </a:extLst>
          </p:cNvPr>
          <p:cNvSpPr/>
          <p:nvPr/>
        </p:nvSpPr>
        <p:spPr>
          <a:xfrm>
            <a:off x="-58981" y="-38961"/>
            <a:ext cx="9469120" cy="6061354"/>
          </a:xfrm>
          <a:prstGeom prst="rect">
            <a:avLst/>
          </a:prstGeom>
          <a:solidFill>
            <a:srgbClr val="14ADB7"/>
          </a:solidFill>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endParaRPr kumimoji="1" lang="zh-CN" altLang="en-US"/>
          </a:p>
        </p:txBody>
      </p:sp>
      <p:pic>
        <p:nvPicPr>
          <p:cNvPr id="6" name="图片 5"/>
          <p:cNvPicPr>
            <a:picLocks noChangeAspect="1"/>
          </p:cNvPicPr>
          <p:nvPr/>
        </p:nvPicPr>
        <p:blipFill>
          <a:blip r:embed="rId3" cstate="print">
            <a:lum bright="-5000" contrast="5000"/>
          </a:blip>
          <a:stretch>
            <a:fillRect/>
          </a:stretch>
        </p:blipFill>
        <p:spPr>
          <a:xfrm>
            <a:off x="-146" y="630104"/>
            <a:ext cx="9144291" cy="4101440"/>
          </a:xfrm>
          <a:prstGeom prst="rect">
            <a:avLst/>
          </a:prstGeom>
        </p:spPr>
      </p:pic>
      <p:sp>
        <p:nvSpPr>
          <p:cNvPr id="2" name="矩形 1">
            <a:extLst>
              <a:ext uri="{FF2B5EF4-FFF2-40B4-BE49-F238E27FC236}">
                <a16:creationId xmlns="" xmlns:a16="http://schemas.microsoft.com/office/drawing/2014/main" id="{BD5F60AA-33A6-D24F-9AC9-4BD8BE0609F6}"/>
              </a:ext>
            </a:extLst>
          </p:cNvPr>
          <p:cNvSpPr/>
          <p:nvPr/>
        </p:nvSpPr>
        <p:spPr>
          <a:xfrm>
            <a:off x="3065432" y="2271943"/>
            <a:ext cx="2901305" cy="896654"/>
          </a:xfrm>
          <a:prstGeom prst="rect">
            <a:avLst/>
          </a:prstGeom>
        </p:spPr>
        <p:txBody>
          <a:bodyPr wrap="none" lIns="65023" tIns="32511" rIns="65023" bIns="32511">
            <a:spAutoFit/>
          </a:bodyPr>
          <a:lstStyle/>
          <a:p>
            <a:r>
              <a:rPr lang="zh-CN" altLang="en-US" sz="5400" b="1" dirty="0" smtClean="0">
                <a:solidFill>
                  <a:srgbClr val="19AEB7"/>
                </a:solidFill>
                <a:latin typeface="微软雅黑" pitchFamily="34" charset="-122"/>
                <a:ea typeface="微软雅黑" pitchFamily="34" charset="-122"/>
              </a:rPr>
              <a:t>谢谢大家</a:t>
            </a:r>
            <a:endParaRPr lang="zh-CN" altLang="zh-CN" sz="5400" b="1" dirty="0">
              <a:solidFill>
                <a:srgbClr val="19AEB7"/>
              </a:solidFill>
              <a:latin typeface="微软雅黑" pitchFamily="34" charset="-122"/>
              <a:ea typeface="微软雅黑" pitchFamily="34" charset="-122"/>
            </a:endParaRPr>
          </a:p>
        </p:txBody>
      </p:sp>
      <p:pic>
        <p:nvPicPr>
          <p:cNvPr id="11" name="图片 10" descr="卡通人物&#10;&#10;描述已自动生成">
            <a:extLst>
              <a:ext uri="{FF2B5EF4-FFF2-40B4-BE49-F238E27FC236}">
                <a16:creationId xmlns="" xmlns:a16="http://schemas.microsoft.com/office/drawing/2014/main" id="{E2CCC1CF-DE28-514F-981F-33EC0D9F69E7}"/>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rot="20292175">
            <a:off x="6723742" y="1618284"/>
            <a:ext cx="2303584" cy="2303710"/>
          </a:xfrm>
          <a:prstGeom prst="rect">
            <a:avLst/>
          </a:prstGeom>
        </p:spPr>
      </p:pic>
      <p:pic>
        <p:nvPicPr>
          <p:cNvPr id="4" name="图片 3"/>
          <p:cNvPicPr>
            <a:picLocks noChangeAspect="1"/>
          </p:cNvPicPr>
          <p:nvPr/>
        </p:nvPicPr>
        <p:blipFill rotWithShape="1">
          <a:blip r:embed="rId5" cstate="screen">
            <a:extLst>
              <a:ext uri="{28A0092B-C50C-407E-A947-70E740481C1C}">
                <a14:useLocalDpi xmlns="" xmlns:a14="http://schemas.microsoft.com/office/drawing/2010/main"/>
              </a:ext>
            </a:extLst>
          </a:blip>
          <a:srcRect l="24427" r="2524" b="45155"/>
          <a:stretch/>
        </p:blipFill>
        <p:spPr>
          <a:xfrm>
            <a:off x="251" y="2680824"/>
            <a:ext cx="9143498" cy="2462676"/>
          </a:xfrm>
          <a:prstGeom prst="rect">
            <a:avLst/>
          </a:prstGeom>
        </p:spPr>
      </p:pic>
      <p:pic>
        <p:nvPicPr>
          <p:cNvPr id="10" name="Picture 1" descr="E:\软件\新课程logo\浅绿\会计网.png"/>
          <p:cNvPicPr>
            <a:picLocks noChangeAspect="1" noChangeArrowheads="1"/>
          </p:cNvPicPr>
          <p:nvPr/>
        </p:nvPicPr>
        <p:blipFill>
          <a:blip r:embed="rId6" cstate="print"/>
          <a:srcRect l="79116" b="87268"/>
          <a:stretch>
            <a:fillRect/>
          </a:stretch>
        </p:blipFill>
        <p:spPr bwMode="auto">
          <a:xfrm>
            <a:off x="0" y="0"/>
            <a:ext cx="1803400" cy="618474"/>
          </a:xfrm>
          <a:prstGeom prst="rect">
            <a:avLst/>
          </a:prstGeom>
          <a:noFill/>
        </p:spPr>
      </p:pic>
    </p:spTree>
    <p:extLst>
      <p:ext uri="{BB962C8B-B14F-4D97-AF65-F5344CB8AC3E}">
        <p14:creationId xmlns="" xmlns:p14="http://schemas.microsoft.com/office/powerpoint/2010/main" val="3980242069"/>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内容占位符 2"/>
          <p:cNvGraphicFramePr>
            <a:graphicFrameLocks noGrp="1"/>
          </p:cNvGraphicFramePr>
          <p:nvPr>
            <p:ph sz="quarter" idx="10"/>
            <p:extLst>
              <p:ext uri="{D42A27DB-BD31-4B8C-83A1-F6EECF244321}">
                <p14:modId xmlns:p14="http://schemas.microsoft.com/office/powerpoint/2010/main" xmlns="" val="881262765"/>
              </p:ext>
            </p:extLst>
          </p:nvPr>
        </p:nvGraphicFramePr>
        <p:xfrm>
          <a:off x="393700" y="863600"/>
          <a:ext cx="8357154" cy="2663150"/>
        </p:xfrm>
        <a:graphic>
          <a:graphicData uri="http://schemas.openxmlformats.org/drawingml/2006/table">
            <a:tbl>
              <a:tblPr firstRow="1" bandRow="1">
                <a:tableStyleId>{5C22544A-7EE6-4342-B048-85BDC9FD1C3A}</a:tableStyleId>
              </a:tblPr>
              <a:tblGrid>
                <a:gridCol w="1414242">
                  <a:extLst>
                    <a:ext uri="{9D8B030D-6E8A-4147-A177-3AD203B41FA5}">
                      <a16:colId xmlns:a16="http://schemas.microsoft.com/office/drawing/2014/main" xmlns="" val="3340013886"/>
                    </a:ext>
                  </a:extLst>
                </a:gridCol>
                <a:gridCol w="6942912">
                  <a:extLst>
                    <a:ext uri="{9D8B030D-6E8A-4147-A177-3AD203B41FA5}">
                      <a16:colId xmlns:a16="http://schemas.microsoft.com/office/drawing/2014/main" xmlns="" val="1292482418"/>
                    </a:ext>
                  </a:extLst>
                </a:gridCol>
              </a:tblGrid>
              <a:tr h="1584176">
                <a:tc>
                  <a:txBody>
                    <a:bodyPr/>
                    <a:lstStyle/>
                    <a:p>
                      <a:pPr algn="l">
                        <a:lnSpc>
                          <a:spcPct val="120000"/>
                        </a:lnSpc>
                      </a:pPr>
                      <a:r>
                        <a:rPr lang="en-US" altLang="zh-CN" sz="1800" b="0" kern="1200" dirty="0" smtClean="0">
                          <a:solidFill>
                            <a:srgbClr val="C00000"/>
                          </a:solidFill>
                          <a:latin typeface="微软雅黑" pitchFamily="34" charset="-122"/>
                          <a:ea typeface="微软雅黑" pitchFamily="34" charset="-122"/>
                          <a:cs typeface="+mn-cs"/>
                        </a:rPr>
                        <a:t>3.</a:t>
                      </a:r>
                      <a:r>
                        <a:rPr lang="zh-CN" altLang="en-US" sz="1800" b="0" kern="1200" dirty="0" smtClean="0">
                          <a:solidFill>
                            <a:srgbClr val="C00000"/>
                          </a:solidFill>
                          <a:latin typeface="微软雅黑" pitchFamily="34" charset="-122"/>
                          <a:ea typeface="微软雅黑" pitchFamily="34" charset="-122"/>
                          <a:cs typeface="+mn-cs"/>
                        </a:rPr>
                        <a:t>破产法</a:t>
                      </a:r>
                    </a:p>
                  </a:txBody>
                  <a:tcPr marL="97288" marR="97288" marT="45711" marB="457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20000"/>
                        </a:lnSpc>
                      </a:pPr>
                      <a:r>
                        <a:rPr lang="zh-CN" altLang="en-US" sz="1800" b="0" kern="1200" dirty="0" smtClean="0">
                          <a:solidFill>
                            <a:srgbClr val="000000"/>
                          </a:solidFill>
                          <a:latin typeface="微软雅黑" pitchFamily="34" charset="-122"/>
                          <a:ea typeface="微软雅黑" pitchFamily="34" charset="-122"/>
                          <a:cs typeface="+mn-cs"/>
                        </a:rPr>
                        <a:t>破产原因（债务人的异议不成立）、破产案件受理效力、债务人财产（追回、破产取回权、撤销权、抵销权）、债权申报（</a:t>
                      </a:r>
                      <a:r>
                        <a:rPr lang="zh-CN" altLang="en-US" sz="1800" b="0" kern="1200" dirty="0" smtClean="0">
                          <a:solidFill>
                            <a:srgbClr val="0070C0"/>
                          </a:solidFill>
                          <a:latin typeface="微软雅黑" pitchFamily="34" charset="-122"/>
                          <a:ea typeface="微软雅黑" pitchFamily="34" charset="-122"/>
                          <a:cs typeface="+mn-cs"/>
                        </a:rPr>
                        <a:t>债务人、保证人都破产如何申报</a:t>
                      </a:r>
                      <a:r>
                        <a:rPr lang="zh-CN" altLang="en-US" sz="1800" b="0" kern="1200" dirty="0" smtClean="0">
                          <a:solidFill>
                            <a:srgbClr val="000000"/>
                          </a:solidFill>
                          <a:latin typeface="微软雅黑" pitchFamily="34" charset="-122"/>
                          <a:ea typeface="微软雅黑" pitchFamily="34" charset="-122"/>
                          <a:cs typeface="+mn-cs"/>
                        </a:rPr>
                        <a:t>）、</a:t>
                      </a:r>
                      <a:r>
                        <a:rPr lang="zh-CN" altLang="en-US" sz="1800" b="0" kern="1200" dirty="0" smtClean="0">
                          <a:solidFill>
                            <a:srgbClr val="0070C0"/>
                          </a:solidFill>
                          <a:latin typeface="微软雅黑" pitchFamily="34" charset="-122"/>
                          <a:ea typeface="微软雅黑" pitchFamily="34" charset="-122"/>
                          <a:cs typeface="+mn-cs"/>
                        </a:rPr>
                        <a:t>债权确认问题、</a:t>
                      </a:r>
                      <a:r>
                        <a:rPr lang="zh-CN" altLang="en-US" sz="1800" b="0" kern="1200" dirty="0" smtClean="0">
                          <a:solidFill>
                            <a:srgbClr val="000000"/>
                          </a:solidFill>
                          <a:latin typeface="微软雅黑" pitchFamily="34" charset="-122"/>
                          <a:ea typeface="微软雅黑" pitchFamily="34" charset="-122"/>
                          <a:cs typeface="+mn-cs"/>
                        </a:rPr>
                        <a:t>债权人会议（</a:t>
                      </a:r>
                      <a:r>
                        <a:rPr lang="zh-CN" altLang="en-US" sz="1800" b="0" kern="1200" dirty="0" smtClean="0">
                          <a:solidFill>
                            <a:srgbClr val="0070C0"/>
                          </a:solidFill>
                          <a:latin typeface="微软雅黑" pitchFamily="34" charset="-122"/>
                          <a:ea typeface="微软雅黑" pitchFamily="34" charset="-122"/>
                          <a:cs typeface="+mn-cs"/>
                        </a:rPr>
                        <a:t>债权人委员会</a:t>
                      </a:r>
                      <a:r>
                        <a:rPr lang="zh-CN" altLang="en-US" sz="1800" b="0" kern="1200" dirty="0" smtClean="0">
                          <a:solidFill>
                            <a:srgbClr val="000000"/>
                          </a:solidFill>
                          <a:latin typeface="微软雅黑" pitchFamily="34" charset="-122"/>
                          <a:ea typeface="微软雅黑" pitchFamily="34" charset="-122"/>
                          <a:cs typeface="+mn-cs"/>
                        </a:rPr>
                        <a:t>）、破产财产分配、关联企业合并破产</a:t>
                      </a:r>
                    </a:p>
                  </a:txBody>
                  <a:tcPr marL="97288" marR="97288" marT="45711" marB="457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12163606"/>
                  </a:ext>
                </a:extLst>
              </a:tr>
              <a:tr h="494703">
                <a:tc>
                  <a:txBody>
                    <a:bodyPr/>
                    <a:lstStyle/>
                    <a:p>
                      <a:pPr algn="l">
                        <a:lnSpc>
                          <a:spcPct val="120000"/>
                        </a:lnSpc>
                      </a:pPr>
                      <a:r>
                        <a:rPr lang="en-US" altLang="zh-CN" sz="1800" b="0" kern="1200" dirty="0" smtClean="0">
                          <a:solidFill>
                            <a:srgbClr val="C00000"/>
                          </a:solidFill>
                          <a:latin typeface="微软雅黑" pitchFamily="34" charset="-122"/>
                          <a:ea typeface="微软雅黑" pitchFamily="34" charset="-122"/>
                          <a:cs typeface="+mn-cs"/>
                        </a:rPr>
                        <a:t>4.</a:t>
                      </a:r>
                      <a:r>
                        <a:rPr lang="zh-CN" altLang="en-US" sz="1800" b="0" kern="1200" dirty="0" smtClean="0">
                          <a:solidFill>
                            <a:srgbClr val="C00000"/>
                          </a:solidFill>
                          <a:latin typeface="微软雅黑" pitchFamily="34" charset="-122"/>
                          <a:ea typeface="微软雅黑" pitchFamily="34" charset="-122"/>
                          <a:cs typeface="+mn-cs"/>
                        </a:rPr>
                        <a:t>票据法</a:t>
                      </a:r>
                    </a:p>
                  </a:txBody>
                  <a:tcPr marL="97288" marR="97288" marT="45711" marB="457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20000"/>
                        </a:lnSpc>
                      </a:pPr>
                      <a:r>
                        <a:rPr lang="zh-CN" altLang="en-US" sz="1800" b="0" kern="1200" dirty="0" smtClean="0">
                          <a:solidFill>
                            <a:srgbClr val="0070C0"/>
                          </a:solidFill>
                          <a:latin typeface="微软雅黑" pitchFamily="34" charset="-122"/>
                          <a:ea typeface="微软雅黑" pitchFamily="34" charset="-122"/>
                          <a:cs typeface="+mn-cs"/>
                        </a:rPr>
                        <a:t>票据行为无因性、</a:t>
                      </a:r>
                      <a:r>
                        <a:rPr lang="zh-CN" altLang="en-US" sz="1800" b="0" kern="1200" dirty="0" smtClean="0">
                          <a:solidFill>
                            <a:srgbClr val="000000"/>
                          </a:solidFill>
                          <a:latin typeface="微软雅黑" pitchFamily="34" charset="-122"/>
                          <a:ea typeface="微软雅黑" pitchFamily="34" charset="-122"/>
                          <a:cs typeface="+mn-cs"/>
                        </a:rPr>
                        <a:t>票据权利的取得</a:t>
                      </a:r>
                      <a:r>
                        <a:rPr lang="zh-CN" altLang="en-US" sz="1800" b="0" kern="1200" dirty="0" smtClean="0">
                          <a:solidFill>
                            <a:srgbClr val="0070C0"/>
                          </a:solidFill>
                          <a:latin typeface="微软雅黑" pitchFamily="34" charset="-122"/>
                          <a:ea typeface="微软雅黑" pitchFamily="34" charset="-122"/>
                          <a:cs typeface="+mn-cs"/>
                        </a:rPr>
                        <a:t>（取得限制、善意取得）</a:t>
                      </a:r>
                      <a:r>
                        <a:rPr lang="zh-CN" altLang="en-US" sz="1800" b="0" kern="1200" dirty="0" smtClean="0">
                          <a:solidFill>
                            <a:srgbClr val="000000"/>
                          </a:solidFill>
                          <a:latin typeface="微软雅黑" pitchFamily="34" charset="-122"/>
                          <a:ea typeface="微软雅黑" pitchFamily="34" charset="-122"/>
                          <a:cs typeface="+mn-cs"/>
                        </a:rPr>
                        <a:t>、票据伪造的后果、票据抗辩</a:t>
                      </a:r>
                      <a:r>
                        <a:rPr lang="zh-CN" altLang="en-US" sz="1800" b="0" kern="1200" dirty="0" smtClean="0">
                          <a:solidFill>
                            <a:srgbClr val="0070C0"/>
                          </a:solidFill>
                          <a:latin typeface="微软雅黑" pitchFamily="34" charset="-122"/>
                          <a:ea typeface="微软雅黑" pitchFamily="34" charset="-122"/>
                          <a:cs typeface="+mn-cs"/>
                        </a:rPr>
                        <a:t>（人的抗辩与抗辩切断）</a:t>
                      </a:r>
                      <a:r>
                        <a:rPr lang="zh-CN" altLang="en-US" sz="1800" b="0" kern="1200" dirty="0" smtClean="0">
                          <a:solidFill>
                            <a:srgbClr val="000000"/>
                          </a:solidFill>
                          <a:latin typeface="微软雅黑" pitchFamily="34" charset="-122"/>
                          <a:ea typeface="微软雅黑" pitchFamily="34" charset="-122"/>
                          <a:cs typeface="+mn-cs"/>
                        </a:rPr>
                        <a:t>、汇票的背书（附条件背书、禁止转让背书）、追索 （金额、对象）</a:t>
                      </a:r>
                    </a:p>
                  </a:txBody>
                  <a:tcPr marL="97288" marR="97288" marT="45711" marB="457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975750546"/>
                  </a:ext>
                </a:extLst>
              </a:tr>
            </a:tbl>
          </a:graphicData>
        </a:graphic>
      </p:graphicFrame>
    </p:spTree>
    <p:extLst>
      <p:ext uri="{BB962C8B-B14F-4D97-AF65-F5344CB8AC3E}">
        <p14:creationId xmlns:p14="http://schemas.microsoft.com/office/powerpoint/2010/main" xmlns="" val="1875194457"/>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0"/>
          </p:nvPr>
        </p:nvSpPr>
        <p:spPr/>
        <p:txBody>
          <a:bodyPr/>
          <a:lstStyle/>
          <a:p>
            <a:pPr indent="540000" algn="ctr">
              <a:lnSpc>
                <a:spcPct val="140000"/>
              </a:lnSpc>
              <a:spcBef>
                <a:spcPts val="0"/>
              </a:spcBef>
              <a:spcAft>
                <a:spcPts val="0"/>
              </a:spcAft>
            </a:pPr>
            <a:endParaRPr lang="en-US" altLang="zh-CN" sz="2000" dirty="0" smtClean="0">
              <a:solidFill>
                <a:srgbClr val="00B0F0"/>
              </a:solidFill>
              <a:latin typeface="微软雅黑" pitchFamily="34" charset="-122"/>
              <a:ea typeface="微软雅黑" pitchFamily="34" charset="-122"/>
            </a:endParaRPr>
          </a:p>
          <a:p>
            <a:pPr indent="540000" algn="ctr">
              <a:lnSpc>
                <a:spcPct val="140000"/>
              </a:lnSpc>
              <a:spcBef>
                <a:spcPts val="0"/>
              </a:spcBef>
              <a:spcAft>
                <a:spcPts val="0"/>
              </a:spcAft>
            </a:pPr>
            <a:endParaRPr lang="en-US" altLang="zh-CN" sz="2000" dirty="0">
              <a:solidFill>
                <a:srgbClr val="00B0F0"/>
              </a:solidFill>
              <a:latin typeface="微软雅黑" pitchFamily="34" charset="-122"/>
              <a:ea typeface="微软雅黑" pitchFamily="34" charset="-122"/>
            </a:endParaRPr>
          </a:p>
          <a:p>
            <a:pPr indent="0" algn="ctr">
              <a:lnSpc>
                <a:spcPct val="140000"/>
              </a:lnSpc>
              <a:spcBef>
                <a:spcPts val="0"/>
              </a:spcBef>
              <a:spcAft>
                <a:spcPts val="0"/>
              </a:spcAft>
            </a:pPr>
            <a:r>
              <a:rPr lang="zh-CN" altLang="en-US" sz="3600" dirty="0" smtClean="0">
                <a:solidFill>
                  <a:srgbClr val="C00000"/>
                </a:solidFill>
                <a:latin typeface="微软雅黑" pitchFamily="34" charset="-122"/>
                <a:ea typeface="微软雅黑" pitchFamily="34" charset="-122"/>
              </a:rPr>
              <a:t>重点提示</a:t>
            </a:r>
            <a:endParaRPr lang="zh-CN" altLang="en-US" sz="3600" dirty="0">
              <a:solidFill>
                <a:srgbClr val="C00000"/>
              </a:solidFill>
              <a:latin typeface="微软雅黑" pitchFamily="34" charset="-122"/>
              <a:ea typeface="微软雅黑" pitchFamily="34" charset="-122"/>
            </a:endParaRPr>
          </a:p>
        </p:txBody>
      </p:sp>
    </p:spTree>
    <p:extLst>
      <p:ext uri="{BB962C8B-B14F-4D97-AF65-F5344CB8AC3E}">
        <p14:creationId xmlns:p14="http://schemas.microsoft.com/office/powerpoint/2010/main" xmlns="" val="1351502283"/>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文本占位符 1"/>
          <p:cNvSpPr>
            <a:spLocks noGrp="1"/>
          </p:cNvSpPr>
          <p:nvPr>
            <p:ph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lstStyle/>
          <a:p>
            <a:pPr algn="ctr"/>
            <a:r>
              <a:rPr lang="zh-CN" altLang="en-US" dirty="0" smtClean="0">
                <a:solidFill>
                  <a:srgbClr val="C00000"/>
                </a:solidFill>
              </a:rPr>
              <a:t>第三章</a:t>
            </a:r>
            <a:r>
              <a:rPr lang="zh-CN" altLang="en-US" dirty="0" smtClean="0">
                <a:solidFill>
                  <a:srgbClr val="C00000"/>
                </a:solidFill>
              </a:rPr>
              <a:t>　物权</a:t>
            </a:r>
            <a:r>
              <a:rPr lang="zh-CN" altLang="en-US" dirty="0" smtClean="0">
                <a:solidFill>
                  <a:srgbClr val="C00000"/>
                </a:solidFill>
              </a:rPr>
              <a:t>法律</a:t>
            </a:r>
            <a:r>
              <a:rPr lang="zh-CN" altLang="en-US" dirty="0" smtClean="0">
                <a:solidFill>
                  <a:srgbClr val="C00000"/>
                </a:solidFill>
              </a:rPr>
              <a:t>制度</a:t>
            </a:r>
            <a:endParaRPr lang="en-US" altLang="zh-CN" dirty="0" smtClean="0">
              <a:solidFill>
                <a:srgbClr val="C00000"/>
              </a:solidFill>
            </a:endParaRPr>
          </a:p>
          <a:p>
            <a:pPr indent="540000" algn="l" eaLnBrk="1" hangingPunct="1">
              <a:lnSpc>
                <a:spcPct val="140000"/>
              </a:lnSpc>
              <a:spcBef>
                <a:spcPts val="0"/>
              </a:spcBef>
              <a:spcAft>
                <a:spcPts val="0"/>
              </a:spcAft>
            </a:pPr>
            <a:r>
              <a:rPr lang="en-US" altLang="zh-CN" sz="2000" b="0" dirty="0" smtClean="0">
                <a:solidFill>
                  <a:srgbClr val="C00000"/>
                </a:solidFill>
                <a:latin typeface="微软雅黑" pitchFamily="34" charset="-122"/>
                <a:ea typeface="微软雅黑" pitchFamily="34" charset="-122"/>
              </a:rPr>
              <a:t>【</a:t>
            </a:r>
            <a:r>
              <a:rPr lang="zh-CN" altLang="en-US" sz="2000" b="0" dirty="0" smtClean="0">
                <a:solidFill>
                  <a:srgbClr val="C00000"/>
                </a:solidFill>
                <a:latin typeface="微软雅黑" pitchFamily="34" charset="-122"/>
                <a:ea typeface="微软雅黑" pitchFamily="34" charset="-122"/>
              </a:rPr>
              <a:t>物权法</a:t>
            </a:r>
            <a:r>
              <a:rPr lang="en-US" altLang="zh-CN" sz="2000" b="0" dirty="0" smtClean="0">
                <a:solidFill>
                  <a:srgbClr val="C00000"/>
                </a:solidFill>
                <a:latin typeface="微软雅黑" pitchFamily="34" charset="-122"/>
                <a:ea typeface="微软雅黑" pitchFamily="34" charset="-122"/>
              </a:rPr>
              <a:t>】</a:t>
            </a:r>
            <a:r>
              <a:rPr lang="zh-CN" altLang="en-US" sz="2000" b="0" dirty="0" smtClean="0">
                <a:solidFill>
                  <a:srgbClr val="FF66FF"/>
                </a:solidFill>
                <a:latin typeface="微软雅黑" pitchFamily="34" charset="-122"/>
                <a:ea typeface="微软雅黑" pitchFamily="34" charset="-122"/>
              </a:rPr>
              <a:t> </a:t>
            </a:r>
            <a:r>
              <a:rPr lang="zh-CN" altLang="zh-CN" sz="2000" b="0" dirty="0" smtClean="0">
                <a:solidFill>
                  <a:srgbClr val="C00000"/>
                </a:solidFill>
                <a:latin typeface="微软雅黑" pitchFamily="34" charset="-122"/>
                <a:ea typeface="微软雅黑" pitchFamily="34" charset="-122"/>
              </a:rPr>
              <a:t>同一物上</a:t>
            </a:r>
            <a:r>
              <a:rPr lang="zh-CN" altLang="en-US" sz="2000" b="0" dirty="0" smtClean="0">
                <a:solidFill>
                  <a:srgbClr val="C00000"/>
                </a:solidFill>
                <a:latin typeface="微软雅黑" pitchFamily="34" charset="-122"/>
                <a:ea typeface="微软雅黑" pitchFamily="34" charset="-122"/>
              </a:rPr>
              <a:t>存在</a:t>
            </a:r>
            <a:r>
              <a:rPr lang="zh-CN" altLang="zh-CN" sz="2000" b="0" dirty="0" smtClean="0">
                <a:solidFill>
                  <a:srgbClr val="C00000"/>
                </a:solidFill>
                <a:latin typeface="微软雅黑" pitchFamily="34" charset="-122"/>
                <a:ea typeface="微软雅黑" pitchFamily="34" charset="-122"/>
              </a:rPr>
              <a:t>多个</a:t>
            </a:r>
            <a:r>
              <a:rPr lang="zh-CN" altLang="en-US" sz="2000" b="0" dirty="0" smtClean="0">
                <a:solidFill>
                  <a:srgbClr val="C00000"/>
                </a:solidFill>
                <a:latin typeface="微软雅黑" pitchFamily="34" charset="-122"/>
                <a:ea typeface="微软雅黑" pitchFamily="34" charset="-122"/>
              </a:rPr>
              <a:t>担保物权</a:t>
            </a:r>
            <a:endParaRPr lang="zh-CN" altLang="zh-CN" sz="2000" b="0" dirty="0" smtClean="0">
              <a:solidFill>
                <a:srgbClr val="C00000"/>
              </a:solidFill>
              <a:latin typeface="微软雅黑" pitchFamily="34" charset="-122"/>
              <a:ea typeface="微软雅黑" pitchFamily="34" charset="-122"/>
            </a:endParaRPr>
          </a:p>
          <a:p>
            <a:pPr indent="540000" algn="l" eaLnBrk="1" hangingPunct="1">
              <a:lnSpc>
                <a:spcPct val="140000"/>
              </a:lnSpc>
              <a:spcBef>
                <a:spcPts val="0"/>
              </a:spcBef>
              <a:spcAft>
                <a:spcPts val="0"/>
              </a:spcAft>
            </a:pPr>
            <a:r>
              <a:rPr lang="zh-CN" altLang="en-US" sz="2000" b="0" dirty="0" smtClean="0">
                <a:latin typeface="微软雅黑" pitchFamily="34" charset="-122"/>
                <a:ea typeface="微软雅黑" pitchFamily="34" charset="-122"/>
              </a:rPr>
              <a:t>留置</a:t>
            </a:r>
            <a:r>
              <a:rPr lang="en-US" altLang="zh-CN" sz="2000" b="0" dirty="0" smtClean="0">
                <a:latin typeface="微软雅黑" pitchFamily="34" charset="-122"/>
                <a:ea typeface="微软雅黑" pitchFamily="34" charset="-122"/>
              </a:rPr>
              <a:t>——</a:t>
            </a:r>
            <a:r>
              <a:rPr lang="zh-CN" altLang="en-US" sz="2000" b="0" dirty="0" smtClean="0">
                <a:latin typeface="微软雅黑" pitchFamily="34" charset="-122"/>
                <a:ea typeface="微软雅黑" pitchFamily="34" charset="-122"/>
              </a:rPr>
              <a:t>登记的抵押 </a:t>
            </a:r>
            <a:r>
              <a:rPr lang="en-US" altLang="zh-CN" sz="2000" b="0" dirty="0" smtClean="0">
                <a:latin typeface="微软雅黑" pitchFamily="34" charset="-122"/>
                <a:ea typeface="微软雅黑" pitchFamily="34" charset="-122"/>
              </a:rPr>
              <a:t>/ </a:t>
            </a:r>
            <a:r>
              <a:rPr lang="zh-CN" altLang="en-US" sz="2000" b="0" dirty="0" smtClean="0">
                <a:latin typeface="微软雅黑" pitchFamily="34" charset="-122"/>
                <a:ea typeface="微软雅黑" pitchFamily="34" charset="-122"/>
              </a:rPr>
              <a:t>质押</a:t>
            </a:r>
            <a:r>
              <a:rPr lang="en-US" altLang="zh-CN" sz="2000" b="0" dirty="0" smtClean="0">
                <a:latin typeface="微软雅黑" pitchFamily="34" charset="-122"/>
                <a:ea typeface="微软雅黑" pitchFamily="34" charset="-122"/>
              </a:rPr>
              <a:t>——</a:t>
            </a:r>
            <a:r>
              <a:rPr lang="zh-CN" altLang="en-US" sz="2000" b="0" dirty="0" smtClean="0">
                <a:latin typeface="微软雅黑" pitchFamily="34" charset="-122"/>
                <a:ea typeface="微软雅黑" pitchFamily="34" charset="-122"/>
              </a:rPr>
              <a:t>没有登记的抵押</a:t>
            </a:r>
            <a:endParaRPr lang="en-US" altLang="zh-CN" sz="2000" b="0" dirty="0" smtClean="0">
              <a:latin typeface="微软雅黑" pitchFamily="34" charset="-122"/>
              <a:ea typeface="微软雅黑" pitchFamily="34" charset="-122"/>
            </a:endParaRPr>
          </a:p>
          <a:p>
            <a:pPr indent="540000" algn="l" eaLnBrk="1" hangingPunct="1">
              <a:lnSpc>
                <a:spcPct val="140000"/>
              </a:lnSpc>
              <a:spcBef>
                <a:spcPts val="0"/>
              </a:spcBef>
              <a:spcAft>
                <a:spcPts val="0"/>
              </a:spcAft>
            </a:pPr>
            <a:r>
              <a:rPr lang="en-US" altLang="zh-CN" sz="2000" dirty="0">
                <a:latin typeface="微软雅黑" pitchFamily="34" charset="-122"/>
                <a:ea typeface="微软雅黑" pitchFamily="34" charset="-122"/>
              </a:rPr>
              <a:t> </a:t>
            </a:r>
            <a:r>
              <a:rPr lang="en-US" altLang="zh-CN" sz="2000" dirty="0" smtClean="0">
                <a:latin typeface="微软雅黑" pitchFamily="34" charset="-122"/>
                <a:ea typeface="微软雅黑" pitchFamily="34" charset="-122"/>
              </a:rPr>
              <a:t>                 </a:t>
            </a:r>
            <a:r>
              <a:rPr lang="zh-CN" altLang="en-US" sz="2000" dirty="0" smtClean="0">
                <a:latin typeface="微软雅黑" pitchFamily="34" charset="-122"/>
                <a:ea typeface="微软雅黑" pitchFamily="34" charset="-122"/>
              </a:rPr>
              <a:t>（按时间先后）</a:t>
            </a:r>
            <a:endParaRPr lang="en-US" altLang="zh-CN" sz="2000" dirty="0" smtClean="0">
              <a:latin typeface="微软雅黑" pitchFamily="34" charset="-122"/>
              <a:ea typeface="微软雅黑" pitchFamily="34" charset="-122"/>
            </a:endParaRPr>
          </a:p>
          <a:p>
            <a:pPr indent="540000" algn="l" eaLnBrk="1" hangingPunct="1">
              <a:lnSpc>
                <a:spcPct val="140000"/>
              </a:lnSpc>
              <a:spcBef>
                <a:spcPts val="0"/>
              </a:spcBef>
              <a:spcAft>
                <a:spcPts val="0"/>
              </a:spcAft>
            </a:pPr>
            <a:endParaRPr lang="en-US" altLang="zh-CN" sz="2000" dirty="0" smtClean="0">
              <a:latin typeface="微软雅黑" pitchFamily="34" charset="-122"/>
              <a:ea typeface="微软雅黑" pitchFamily="34" charset="-122"/>
            </a:endParaRPr>
          </a:p>
          <a:p>
            <a:pPr indent="540000" algn="l" eaLnBrk="1" hangingPunct="1">
              <a:lnSpc>
                <a:spcPct val="140000"/>
              </a:lnSpc>
              <a:spcBef>
                <a:spcPts val="0"/>
              </a:spcBef>
              <a:spcAft>
                <a:spcPts val="0"/>
              </a:spcAft>
            </a:pPr>
            <a:r>
              <a:rPr lang="zh-CN" altLang="en-US" sz="2000" b="0" dirty="0" smtClean="0">
                <a:latin typeface="微软雅黑" pitchFamily="34" charset="-122"/>
                <a:ea typeface="微软雅黑" pitchFamily="34" charset="-122"/>
              </a:rPr>
              <a:t>如张三的电脑抵押给甲没有登记，抵押给乙登记了，然后质押给丙，丙拿去修理，未付修理费被丁留置。顺位：</a:t>
            </a:r>
            <a:endParaRPr lang="en-US" altLang="zh-CN" sz="2000" b="0" dirty="0" smtClean="0">
              <a:latin typeface="微软雅黑" pitchFamily="34" charset="-122"/>
              <a:ea typeface="微软雅黑" pitchFamily="34" charset="-122"/>
            </a:endParaRPr>
          </a:p>
          <a:p>
            <a:pPr indent="540000" algn="l" eaLnBrk="1" hangingPunct="1">
              <a:lnSpc>
                <a:spcPct val="140000"/>
              </a:lnSpc>
              <a:spcBef>
                <a:spcPts val="0"/>
              </a:spcBef>
              <a:spcAft>
                <a:spcPts val="0"/>
              </a:spcAft>
            </a:pPr>
            <a:r>
              <a:rPr lang="zh-CN" altLang="en-US" sz="2000" b="0" dirty="0" smtClean="0">
                <a:latin typeface="微软雅黑" pitchFamily="34" charset="-122"/>
                <a:ea typeface="微软雅黑" pitchFamily="34" charset="-122"/>
              </a:rPr>
              <a:t>丁</a:t>
            </a:r>
            <a:r>
              <a:rPr lang="en-US" altLang="zh-CN" sz="2000" dirty="0" smtClean="0">
                <a:latin typeface="微软雅黑" pitchFamily="34" charset="-122"/>
                <a:ea typeface="微软雅黑" pitchFamily="34" charset="-122"/>
              </a:rPr>
              <a:t>——</a:t>
            </a:r>
            <a:r>
              <a:rPr lang="zh-CN" altLang="en-US" sz="2000" dirty="0" smtClean="0">
                <a:latin typeface="微软雅黑" pitchFamily="34" charset="-122"/>
                <a:ea typeface="微软雅黑" pitchFamily="34" charset="-122"/>
              </a:rPr>
              <a:t>乙</a:t>
            </a:r>
            <a:r>
              <a:rPr lang="en-US" altLang="zh-CN" sz="2000" dirty="0" smtClean="0">
                <a:latin typeface="微软雅黑" pitchFamily="34" charset="-122"/>
                <a:ea typeface="微软雅黑" pitchFamily="34" charset="-122"/>
              </a:rPr>
              <a:t>——</a:t>
            </a:r>
            <a:r>
              <a:rPr lang="zh-CN" altLang="en-US" sz="2000" dirty="0" smtClean="0">
                <a:latin typeface="微软雅黑" pitchFamily="34" charset="-122"/>
                <a:ea typeface="微软雅黑" pitchFamily="34" charset="-122"/>
              </a:rPr>
              <a:t>丙</a:t>
            </a:r>
            <a:r>
              <a:rPr lang="en-US" altLang="zh-CN" sz="2000" dirty="0" smtClean="0">
                <a:latin typeface="微软雅黑" pitchFamily="34" charset="-122"/>
                <a:ea typeface="微软雅黑" pitchFamily="34" charset="-122"/>
              </a:rPr>
              <a:t>——</a:t>
            </a:r>
            <a:r>
              <a:rPr lang="zh-CN" altLang="en-US" sz="2000" dirty="0" smtClean="0">
                <a:latin typeface="微软雅黑" pitchFamily="34" charset="-122"/>
                <a:ea typeface="微软雅黑" pitchFamily="34" charset="-122"/>
              </a:rPr>
              <a:t>甲</a:t>
            </a:r>
            <a:endParaRPr lang="en-US" altLang="zh-CN" sz="2000" b="0" dirty="0" smtClean="0">
              <a:latin typeface="微软雅黑" pitchFamily="34" charset="-122"/>
              <a:ea typeface="微软雅黑" pitchFamily="34" charset="-122"/>
            </a:endParaRPr>
          </a:p>
        </p:txBody>
      </p:sp>
    </p:spTree>
    <p:extLst>
      <p:ext uri="{BB962C8B-B14F-4D97-AF65-F5344CB8AC3E}">
        <p14:creationId xmlns:p14="http://schemas.microsoft.com/office/powerpoint/2010/main" xmlns="" val="2397030059"/>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文本占位符 1"/>
          <p:cNvSpPr>
            <a:spLocks noGrp="1"/>
          </p:cNvSpPr>
          <p:nvPr>
            <p:ph sz="quarter" idx="10"/>
          </p:nvPr>
        </p:nvSpPr>
        <p:spPr>
          <a:prstGeom prst="rect">
            <a:avLst/>
          </a:prstGeom>
        </p:spPr>
        <p:txBody>
          <a:bodyPr/>
          <a:lstStyle/>
          <a:p>
            <a:pPr indent="540000" algn="l" fontAlgn="auto">
              <a:lnSpc>
                <a:spcPct val="140000"/>
              </a:lnSpc>
              <a:spcBef>
                <a:spcPts val="0"/>
              </a:spcBef>
              <a:spcAft>
                <a:spcPts val="0"/>
              </a:spcAft>
              <a:defRPr/>
            </a:pPr>
            <a:r>
              <a:rPr lang="en-US" altLang="zh-CN" sz="2000" dirty="0" smtClean="0">
                <a:solidFill>
                  <a:srgbClr val="C00000"/>
                </a:solidFill>
                <a:latin typeface="微软雅黑" pitchFamily="34" charset="-122"/>
                <a:ea typeface="微软雅黑" pitchFamily="34" charset="-122"/>
              </a:rPr>
              <a:t>【</a:t>
            </a:r>
            <a:r>
              <a:rPr lang="zh-CN" altLang="en-US" sz="2000" dirty="0" smtClean="0">
                <a:solidFill>
                  <a:srgbClr val="C00000"/>
                </a:solidFill>
                <a:latin typeface="微软雅黑" pitchFamily="34" charset="-122"/>
                <a:ea typeface="微软雅黑" pitchFamily="34" charset="-122"/>
              </a:rPr>
              <a:t>物权法</a:t>
            </a:r>
            <a:r>
              <a:rPr lang="en-US" altLang="zh-CN" sz="2000" dirty="0" smtClean="0">
                <a:solidFill>
                  <a:srgbClr val="C00000"/>
                </a:solidFill>
                <a:latin typeface="微软雅黑" pitchFamily="34" charset="-122"/>
                <a:ea typeface="微软雅黑" pitchFamily="34" charset="-122"/>
              </a:rPr>
              <a:t>】</a:t>
            </a:r>
            <a:r>
              <a:rPr lang="zh-CN" altLang="zh-CN" sz="2000" dirty="0" smtClean="0">
                <a:solidFill>
                  <a:srgbClr val="C00000"/>
                </a:solidFill>
                <a:latin typeface="微软雅黑" pitchFamily="34" charset="-122"/>
                <a:ea typeface="微软雅黑" pitchFamily="34" charset="-122"/>
              </a:rPr>
              <a:t>善</a:t>
            </a:r>
            <a:r>
              <a:rPr lang="zh-CN" altLang="zh-CN" sz="2000" b="0" dirty="0" smtClean="0">
                <a:solidFill>
                  <a:srgbClr val="C00000"/>
                </a:solidFill>
                <a:latin typeface="微软雅黑" pitchFamily="34" charset="-122"/>
                <a:ea typeface="微软雅黑" pitchFamily="34" charset="-122"/>
              </a:rPr>
              <a:t>意取得</a:t>
            </a:r>
            <a:r>
              <a:rPr lang="zh-CN" altLang="en-US" sz="2000" b="0" dirty="0" smtClean="0">
                <a:solidFill>
                  <a:srgbClr val="C00000"/>
                </a:solidFill>
                <a:latin typeface="微软雅黑" pitchFamily="34" charset="-122"/>
                <a:ea typeface="微软雅黑" pitchFamily="34" charset="-122"/>
              </a:rPr>
              <a:t>★★★（强调两点）</a:t>
            </a:r>
            <a:endParaRPr lang="zh-CN" altLang="zh-CN" sz="2000" b="0" dirty="0">
              <a:solidFill>
                <a:srgbClr val="C00000"/>
              </a:solidFill>
              <a:latin typeface="微软雅黑" pitchFamily="34" charset="-122"/>
              <a:ea typeface="微软雅黑" pitchFamily="34" charset="-122"/>
            </a:endParaRPr>
          </a:p>
          <a:p>
            <a:pPr indent="540000" fontAlgn="auto">
              <a:lnSpc>
                <a:spcPct val="140000"/>
              </a:lnSpc>
              <a:spcBef>
                <a:spcPts val="0"/>
              </a:spcBef>
              <a:spcAft>
                <a:spcPts val="0"/>
              </a:spcAft>
              <a:defRPr/>
            </a:pPr>
            <a:r>
              <a:rPr lang="zh-CN" altLang="en-US" sz="2000" dirty="0">
                <a:latin typeface="微软雅黑" pitchFamily="34" charset="-122"/>
                <a:ea typeface="微软雅黑" pitchFamily="34" charset="-122"/>
              </a:rPr>
              <a:t>无处分权人将不动产或者动产转让给受让人的，所有权人有权追回；除法律另有规定外，符合下列情形的，受让人取得该不动产或者动产的所有权</a:t>
            </a:r>
            <a:r>
              <a:rPr lang="zh-CN" altLang="en-US" sz="2000" dirty="0" smtClean="0">
                <a:latin typeface="微软雅黑" pitchFamily="34" charset="-122"/>
                <a:ea typeface="微软雅黑" pitchFamily="34" charset="-122"/>
              </a:rPr>
              <a:t>：（</a:t>
            </a:r>
            <a:r>
              <a:rPr lang="en-US" altLang="zh-CN" sz="2000" dirty="0" smtClean="0">
                <a:latin typeface="微软雅黑" pitchFamily="34" charset="-122"/>
                <a:ea typeface="微软雅黑" pitchFamily="34" charset="-122"/>
              </a:rPr>
              <a:t>1</a:t>
            </a:r>
            <a:r>
              <a:rPr lang="zh-CN" altLang="en-US" sz="2000" dirty="0" smtClean="0">
                <a:latin typeface="微软雅黑" pitchFamily="34" charset="-122"/>
                <a:ea typeface="微软雅黑" pitchFamily="34" charset="-122"/>
              </a:rPr>
              <a:t>）</a:t>
            </a:r>
            <a:r>
              <a:rPr lang="zh-CN" altLang="en-US" sz="2000" dirty="0">
                <a:latin typeface="微软雅黑" pitchFamily="34" charset="-122"/>
                <a:ea typeface="微软雅黑" pitchFamily="34" charset="-122"/>
              </a:rPr>
              <a:t>受让人受让该不动产或者动产时是善意的； </a:t>
            </a:r>
            <a:endParaRPr lang="en-US" altLang="zh-CN" sz="2000" dirty="0" smtClean="0">
              <a:latin typeface="微软雅黑" pitchFamily="34" charset="-122"/>
              <a:ea typeface="微软雅黑" pitchFamily="34" charset="-122"/>
            </a:endParaRPr>
          </a:p>
          <a:p>
            <a:pPr indent="540000" fontAlgn="auto">
              <a:lnSpc>
                <a:spcPct val="140000"/>
              </a:lnSpc>
              <a:spcBef>
                <a:spcPts val="0"/>
              </a:spcBef>
              <a:spcAft>
                <a:spcPts val="0"/>
              </a:spcAft>
              <a:defRPr/>
            </a:pPr>
            <a:r>
              <a:rPr lang="zh-CN" altLang="en-US" sz="2000" dirty="0" smtClean="0">
                <a:latin typeface="微软雅黑" pitchFamily="34" charset="-122"/>
                <a:ea typeface="微软雅黑" pitchFamily="34" charset="-122"/>
              </a:rPr>
              <a:t>（</a:t>
            </a:r>
            <a:r>
              <a:rPr lang="en-US" altLang="zh-CN" sz="2000" dirty="0" smtClean="0">
                <a:latin typeface="微软雅黑" pitchFamily="34" charset="-122"/>
                <a:ea typeface="微软雅黑" pitchFamily="34" charset="-122"/>
              </a:rPr>
              <a:t>2</a:t>
            </a:r>
            <a:r>
              <a:rPr lang="zh-CN" altLang="en-US" sz="2000" dirty="0" smtClean="0">
                <a:latin typeface="微软雅黑" pitchFamily="34" charset="-122"/>
                <a:ea typeface="微软雅黑" pitchFamily="34" charset="-122"/>
              </a:rPr>
              <a:t>）</a:t>
            </a:r>
            <a:r>
              <a:rPr lang="zh-CN" altLang="en-US" sz="2000" dirty="0">
                <a:solidFill>
                  <a:srgbClr val="0070C0"/>
                </a:solidFill>
                <a:latin typeface="微软雅黑" pitchFamily="34" charset="-122"/>
                <a:ea typeface="微软雅黑" pitchFamily="34" charset="-122"/>
              </a:rPr>
              <a:t>以合理的价格转让； </a:t>
            </a:r>
            <a:r>
              <a:rPr lang="zh-CN" altLang="en-US" sz="2000" dirty="0" smtClean="0">
                <a:solidFill>
                  <a:srgbClr val="0070C0"/>
                </a:solidFill>
                <a:latin typeface="微软雅黑" pitchFamily="34" charset="-122"/>
                <a:ea typeface="微软雅黑" pitchFamily="34" charset="-122"/>
              </a:rPr>
              <a:t>（合同价格合理，不要求支付完毕）</a:t>
            </a:r>
            <a:endParaRPr lang="en-US" altLang="zh-CN" sz="2000" dirty="0" smtClean="0">
              <a:solidFill>
                <a:srgbClr val="0070C0"/>
              </a:solidFill>
              <a:latin typeface="微软雅黑" pitchFamily="34" charset="-122"/>
              <a:ea typeface="微软雅黑" pitchFamily="34" charset="-122"/>
            </a:endParaRPr>
          </a:p>
          <a:p>
            <a:pPr indent="540000" fontAlgn="auto">
              <a:lnSpc>
                <a:spcPct val="140000"/>
              </a:lnSpc>
              <a:spcBef>
                <a:spcPts val="0"/>
              </a:spcBef>
              <a:spcAft>
                <a:spcPts val="0"/>
              </a:spcAft>
              <a:defRPr/>
            </a:pPr>
            <a:r>
              <a:rPr lang="zh-CN" altLang="en-US" sz="2000" dirty="0" smtClean="0">
                <a:latin typeface="微软雅黑" pitchFamily="34" charset="-122"/>
                <a:ea typeface="微软雅黑" pitchFamily="34" charset="-122"/>
              </a:rPr>
              <a:t>（</a:t>
            </a:r>
            <a:r>
              <a:rPr lang="en-US" altLang="zh-CN" sz="2000" dirty="0" smtClean="0">
                <a:latin typeface="微软雅黑" pitchFamily="34" charset="-122"/>
                <a:ea typeface="微软雅黑" pitchFamily="34" charset="-122"/>
              </a:rPr>
              <a:t>3</a:t>
            </a:r>
            <a:r>
              <a:rPr lang="zh-CN" altLang="en-US" sz="2000" dirty="0" smtClean="0">
                <a:latin typeface="微软雅黑" pitchFamily="34" charset="-122"/>
                <a:ea typeface="微软雅黑" pitchFamily="34" charset="-122"/>
              </a:rPr>
              <a:t>）</a:t>
            </a:r>
            <a:r>
              <a:rPr lang="zh-CN" altLang="en-US" sz="2000" dirty="0">
                <a:latin typeface="微软雅黑" pitchFamily="34" charset="-122"/>
                <a:ea typeface="微软雅黑" pitchFamily="34" charset="-122"/>
              </a:rPr>
              <a:t>转让的不动产或者动产依照法律规定应当登记的已经登记，不需要登记的已经交付给受让人。 受让人依照前款规定取得不动产或者动产的所有权的，原所有权人有权向无处分权人请求赔偿损失</a:t>
            </a:r>
            <a:r>
              <a:rPr lang="zh-CN" altLang="en-US" sz="2000" dirty="0" smtClean="0">
                <a:latin typeface="微软雅黑" pitchFamily="34" charset="-122"/>
                <a:ea typeface="微软雅黑" pitchFamily="34" charset="-122"/>
              </a:rPr>
              <a:t>。</a:t>
            </a:r>
            <a:endParaRPr lang="en-US" altLang="zh-CN" sz="2000" dirty="0" smtClean="0">
              <a:latin typeface="微软雅黑" pitchFamily="34" charset="-122"/>
              <a:ea typeface="微软雅黑" pitchFamily="34" charset="-122"/>
            </a:endParaRPr>
          </a:p>
          <a:p>
            <a:pPr indent="540000" fontAlgn="auto">
              <a:lnSpc>
                <a:spcPct val="140000"/>
              </a:lnSpc>
              <a:spcBef>
                <a:spcPts val="0"/>
              </a:spcBef>
              <a:spcAft>
                <a:spcPts val="0"/>
              </a:spcAft>
              <a:defRPr/>
            </a:pPr>
            <a:r>
              <a:rPr lang="en-US" altLang="zh-CN" sz="2000" dirty="0" smtClean="0">
                <a:solidFill>
                  <a:srgbClr val="C00000"/>
                </a:solidFill>
                <a:latin typeface="微软雅黑" pitchFamily="34" charset="-122"/>
                <a:ea typeface="微软雅黑" pitchFamily="34" charset="-122"/>
              </a:rPr>
              <a:t>【</a:t>
            </a:r>
            <a:r>
              <a:rPr lang="zh-CN" altLang="en-US" sz="2000" dirty="0" smtClean="0">
                <a:solidFill>
                  <a:srgbClr val="C00000"/>
                </a:solidFill>
                <a:latin typeface="微软雅黑" pitchFamily="34" charset="-122"/>
                <a:ea typeface="微软雅黑" pitchFamily="34" charset="-122"/>
              </a:rPr>
              <a:t>注意</a:t>
            </a:r>
            <a:r>
              <a:rPr lang="en-US" altLang="zh-CN" sz="2000" dirty="0" smtClean="0">
                <a:solidFill>
                  <a:srgbClr val="C00000"/>
                </a:solidFill>
                <a:latin typeface="微软雅黑" pitchFamily="34" charset="-122"/>
                <a:ea typeface="微软雅黑" pitchFamily="34" charset="-122"/>
              </a:rPr>
              <a:t>】</a:t>
            </a:r>
            <a:r>
              <a:rPr lang="zh-CN" altLang="en-US" sz="2000" dirty="0" smtClean="0">
                <a:solidFill>
                  <a:srgbClr val="0070C0"/>
                </a:solidFill>
                <a:latin typeface="微软雅黑" pitchFamily="34" charset="-122"/>
                <a:ea typeface="微软雅黑" pitchFamily="34" charset="-122"/>
              </a:rPr>
              <a:t>机动</a:t>
            </a:r>
            <a:r>
              <a:rPr lang="zh-CN" altLang="en-US" sz="2000" dirty="0">
                <a:solidFill>
                  <a:srgbClr val="0070C0"/>
                </a:solidFill>
                <a:latin typeface="微软雅黑" pitchFamily="34" charset="-122"/>
                <a:ea typeface="微软雅黑" pitchFamily="34" charset="-122"/>
              </a:rPr>
              <a:t>交通工具交付即可善意</a:t>
            </a:r>
            <a:r>
              <a:rPr lang="zh-CN" altLang="en-US" sz="2000" dirty="0" smtClean="0">
                <a:solidFill>
                  <a:srgbClr val="0070C0"/>
                </a:solidFill>
                <a:latin typeface="微软雅黑" pitchFamily="34" charset="-122"/>
                <a:ea typeface="微软雅黑" pitchFamily="34" charset="-122"/>
              </a:rPr>
              <a:t>取得。（不以登记为</a:t>
            </a:r>
            <a:r>
              <a:rPr lang="zh-CN" altLang="en-US" sz="2000" smtClean="0">
                <a:solidFill>
                  <a:srgbClr val="0070C0"/>
                </a:solidFill>
                <a:latin typeface="微软雅黑" pitchFamily="34" charset="-122"/>
                <a:ea typeface="微软雅黑" pitchFamily="34" charset="-122"/>
              </a:rPr>
              <a:t>要件）</a:t>
            </a:r>
            <a:endParaRPr lang="zh-CN" altLang="en-US" sz="2000" b="0" dirty="0" smtClean="0">
              <a:latin typeface="微软雅黑" pitchFamily="34" charset="-122"/>
              <a:ea typeface="微软雅黑" pitchFamily="34" charset="-122"/>
            </a:endParaRPr>
          </a:p>
        </p:txBody>
      </p:sp>
    </p:spTree>
    <p:extLst>
      <p:ext uri="{BB962C8B-B14F-4D97-AF65-F5344CB8AC3E}">
        <p14:creationId xmlns:p14="http://schemas.microsoft.com/office/powerpoint/2010/main" xmlns="" val="1207649392"/>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sz="quarter" idx="10"/>
          </p:nvPr>
        </p:nvSpPr>
        <p:spPr/>
        <p:txBody>
          <a:bodyPr/>
          <a:lstStyle/>
          <a:p>
            <a:pPr indent="0" algn="ctr">
              <a:lnSpc>
                <a:spcPct val="120000"/>
              </a:lnSpc>
            </a:pPr>
            <a:r>
              <a:rPr lang="zh-CN" altLang="en-US" dirty="0" smtClean="0">
                <a:solidFill>
                  <a:srgbClr val="C00000"/>
                </a:solidFill>
              </a:rPr>
              <a:t>第四章</a:t>
            </a:r>
            <a:r>
              <a:rPr lang="zh-CN" altLang="en-US" dirty="0" smtClean="0">
                <a:solidFill>
                  <a:srgbClr val="C00000"/>
                </a:solidFill>
              </a:rPr>
              <a:t>　</a:t>
            </a:r>
            <a:r>
              <a:rPr lang="zh-CN" altLang="en-US" dirty="0" smtClean="0">
                <a:solidFill>
                  <a:srgbClr val="C00000"/>
                </a:solidFill>
              </a:rPr>
              <a:t>合同法律制度</a:t>
            </a:r>
            <a:endParaRPr lang="en-US" altLang="zh-CN" dirty="0" smtClean="0">
              <a:solidFill>
                <a:srgbClr val="C00000"/>
              </a:solidFill>
            </a:endParaRPr>
          </a:p>
          <a:p>
            <a:pPr indent="540000" eaLnBrk="1" latinLnBrk="0" hangingPunct="1">
              <a:lnSpc>
                <a:spcPct val="120000"/>
              </a:lnSpc>
              <a:spcBef>
                <a:spcPts val="0"/>
              </a:spcBef>
            </a:pPr>
            <a:r>
              <a:rPr lang="en-US" altLang="zh-CN" sz="2000" b="0" dirty="0" smtClean="0">
                <a:solidFill>
                  <a:srgbClr val="C00000"/>
                </a:solidFill>
                <a:latin typeface="微软雅黑" pitchFamily="34" charset="-122"/>
                <a:ea typeface="微软雅黑" pitchFamily="34" charset="-122"/>
              </a:rPr>
              <a:t>【</a:t>
            </a:r>
            <a:r>
              <a:rPr lang="zh-CN" altLang="en-US" sz="2000" b="0" dirty="0" smtClean="0">
                <a:solidFill>
                  <a:srgbClr val="C00000"/>
                </a:solidFill>
                <a:latin typeface="微软雅黑" pitchFamily="34" charset="-122"/>
                <a:ea typeface="微软雅黑" pitchFamily="34" charset="-122"/>
              </a:rPr>
              <a:t>合同法</a:t>
            </a:r>
            <a:r>
              <a:rPr lang="en-US" altLang="zh-CN" sz="2000" b="0" dirty="0" smtClean="0">
                <a:solidFill>
                  <a:srgbClr val="C00000"/>
                </a:solidFill>
                <a:latin typeface="微软雅黑" pitchFamily="34" charset="-122"/>
                <a:ea typeface="微软雅黑" pitchFamily="34" charset="-122"/>
              </a:rPr>
              <a:t>】</a:t>
            </a:r>
            <a:r>
              <a:rPr lang="zh-CN" altLang="en-US" sz="2000" b="0" dirty="0" smtClean="0">
                <a:solidFill>
                  <a:srgbClr val="C00000"/>
                </a:solidFill>
                <a:latin typeface="微软雅黑" pitchFamily="34" charset="-122"/>
                <a:ea typeface="微软雅黑" pitchFamily="34" charset="-122"/>
              </a:rPr>
              <a:t>工程款优先权</a:t>
            </a:r>
            <a:endParaRPr lang="zh-CN" altLang="en-US" sz="2000" b="0" dirty="0">
              <a:solidFill>
                <a:srgbClr val="C00000"/>
              </a:solidFill>
              <a:latin typeface="微软雅黑" pitchFamily="34" charset="-122"/>
              <a:ea typeface="微软雅黑" pitchFamily="34" charset="-122"/>
            </a:endParaRPr>
          </a:p>
        </p:txBody>
      </p:sp>
      <p:graphicFrame>
        <p:nvGraphicFramePr>
          <p:cNvPr id="3" name="表格 2"/>
          <p:cNvGraphicFramePr>
            <a:graphicFrameLocks noGrp="1"/>
          </p:cNvGraphicFramePr>
          <p:nvPr>
            <p:custDataLst>
              <p:tags r:id="rId1"/>
            </p:custDataLst>
            <p:extLst>
              <p:ext uri="{D42A27DB-BD31-4B8C-83A1-F6EECF244321}">
                <p14:modId xmlns:p14="http://schemas.microsoft.com/office/powerpoint/2010/main" xmlns="" val="1517779389"/>
              </p:ext>
            </p:extLst>
          </p:nvPr>
        </p:nvGraphicFramePr>
        <p:xfrm>
          <a:off x="428596" y="1643056"/>
          <a:ext cx="8253441" cy="3017520"/>
        </p:xfrm>
        <a:graphic>
          <a:graphicData uri="http://schemas.openxmlformats.org/drawingml/2006/table">
            <a:tbl>
              <a:tblPr/>
              <a:tblGrid>
                <a:gridCol w="888048">
                  <a:extLst>
                    <a:ext uri="{9D8B030D-6E8A-4147-A177-3AD203B41FA5}">
                      <a16:colId xmlns:a16="http://schemas.microsoft.com/office/drawing/2014/main" xmlns="" val="20000"/>
                    </a:ext>
                  </a:extLst>
                </a:gridCol>
                <a:gridCol w="7365393">
                  <a:extLst>
                    <a:ext uri="{9D8B030D-6E8A-4147-A177-3AD203B41FA5}">
                      <a16:colId xmlns:a16="http://schemas.microsoft.com/office/drawing/2014/main" xmlns="" val="20001"/>
                    </a:ext>
                  </a:extLst>
                </a:gridCol>
              </a:tblGrid>
              <a:tr h="97034">
                <a:tc>
                  <a:txBody>
                    <a:bodyPr/>
                    <a:lstStyle/>
                    <a:p>
                      <a:pPr marL="0" marR="0" lvl="0" indent="0" algn="ctr" defTabSz="914400" rtl="0" eaLnBrk="1" fontAlgn="base" latinLnBrk="0" hangingPunct="1">
                        <a:lnSpc>
                          <a:spcPct val="100000"/>
                        </a:lnSpc>
                        <a:spcBef>
                          <a:spcPts val="0"/>
                        </a:spcBef>
                        <a:spcAft>
                          <a:spcPts val="0"/>
                        </a:spcAft>
                        <a:buClrTx/>
                        <a:buSzTx/>
                        <a:buFontTx/>
                        <a:buNone/>
                      </a:pPr>
                      <a:r>
                        <a:rPr kumimoji="0" lang="zh-CN" altLang="en-US" sz="1800" b="0" i="0" u="none" strike="noStrike" kern="1200" cap="none" normalizeH="0" baseline="0" dirty="0">
                          <a:ln>
                            <a:noFill/>
                          </a:ln>
                          <a:solidFill>
                            <a:srgbClr val="000000"/>
                          </a:solidFill>
                          <a:effectLst/>
                          <a:latin typeface="微软雅黑" pitchFamily="34" charset="-122"/>
                          <a:ea typeface="微软雅黑" pitchFamily="34" charset="-122"/>
                          <a:cs typeface="+mn-cs"/>
                        </a:rPr>
                        <a:t>行使</a:t>
                      </a:r>
                      <a:endParaRPr kumimoji="0" lang="en-US" altLang="zh-CN" sz="1800" b="0" i="0" u="none" strike="noStrike" kern="1200" cap="none" normalizeH="0" baseline="0" dirty="0">
                        <a:ln>
                          <a:noFill/>
                        </a:ln>
                        <a:solidFill>
                          <a:srgbClr val="000000"/>
                        </a:solidFill>
                        <a:effectLst/>
                        <a:latin typeface="微软雅黑" pitchFamily="34" charset="-122"/>
                        <a:ea typeface="微软雅黑" pitchFamily="34" charset="-122"/>
                        <a:cs typeface="+mn-cs"/>
                      </a:endParaRPr>
                    </a:p>
                    <a:p>
                      <a:pPr marL="0" marR="0" lvl="0" indent="0" algn="ctr" defTabSz="914400" rtl="0" eaLnBrk="1" fontAlgn="base" latinLnBrk="0" hangingPunct="1">
                        <a:lnSpc>
                          <a:spcPct val="100000"/>
                        </a:lnSpc>
                        <a:spcBef>
                          <a:spcPts val="0"/>
                        </a:spcBef>
                        <a:spcAft>
                          <a:spcPts val="0"/>
                        </a:spcAft>
                        <a:buClrTx/>
                        <a:buSzTx/>
                        <a:buFontTx/>
                        <a:buNone/>
                      </a:pPr>
                      <a:r>
                        <a:rPr kumimoji="0" lang="zh-CN" altLang="en-US" sz="1800" b="0" i="0" u="none" strike="noStrike" kern="1200" cap="none" normalizeH="0" baseline="0" dirty="0">
                          <a:ln>
                            <a:noFill/>
                          </a:ln>
                          <a:solidFill>
                            <a:srgbClr val="000000"/>
                          </a:solidFill>
                          <a:effectLst/>
                          <a:latin typeface="微软雅黑" pitchFamily="34" charset="-122"/>
                          <a:ea typeface="微软雅黑" pitchFamily="34" charset="-122"/>
                          <a:cs typeface="+mn-cs"/>
                        </a:rPr>
                        <a:t>条件</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ts val="0"/>
                        </a:spcAft>
                        <a:buClrTx/>
                        <a:buSzTx/>
                        <a:buFontTx/>
                        <a:buNone/>
                      </a:pPr>
                      <a:r>
                        <a:rPr kumimoji="0" lang="zh-CN" altLang="en-US" sz="1800" b="0" i="0" u="none" strike="noStrike" kern="1200" cap="none" normalizeH="0" baseline="0" dirty="0">
                          <a:ln>
                            <a:noFill/>
                          </a:ln>
                          <a:solidFill>
                            <a:srgbClr val="000000"/>
                          </a:solidFill>
                          <a:effectLst/>
                          <a:latin typeface="微软雅黑" pitchFamily="34" charset="-122"/>
                          <a:ea typeface="微软雅黑" pitchFamily="34" charset="-122"/>
                          <a:cs typeface="+mn-cs"/>
                        </a:rPr>
                        <a:t>发包人</a:t>
                      </a:r>
                      <a:r>
                        <a:rPr kumimoji="0" lang="zh-CN" altLang="en-US" sz="1800" b="0" i="0" u="none" strike="noStrike" kern="1200" cap="none" normalizeH="0" baseline="0" dirty="0">
                          <a:ln>
                            <a:noFill/>
                          </a:ln>
                          <a:solidFill>
                            <a:srgbClr val="0070C0"/>
                          </a:solidFill>
                          <a:effectLst/>
                          <a:latin typeface="微软雅黑" pitchFamily="34" charset="-122"/>
                          <a:ea typeface="微软雅黑" pitchFamily="34" charset="-122"/>
                          <a:cs typeface="+mn-cs"/>
                        </a:rPr>
                        <a:t>未依约支付工程款，经催告合理期限仍不支付</a:t>
                      </a:r>
                      <a:r>
                        <a:rPr kumimoji="0" lang="zh-CN" altLang="en-US" sz="1800" b="0" i="0" u="none" strike="noStrike" kern="1200" cap="none" normalizeH="0" baseline="0" dirty="0">
                          <a:ln>
                            <a:noFill/>
                          </a:ln>
                          <a:solidFill>
                            <a:srgbClr val="000000"/>
                          </a:solidFill>
                          <a:effectLst/>
                          <a:latin typeface="微软雅黑" pitchFamily="34" charset="-122"/>
                          <a:ea typeface="微软雅黑" pitchFamily="34" charset="-122"/>
                          <a:cs typeface="+mn-cs"/>
                        </a:rPr>
                        <a:t>，除按照建设工程不宜折价、拍卖的以外，承包人可以与发包人协议将该工程折价，也可以申请人民法院将该工程依法拍卖，建设工程的价款就该工程折价或者拍卖的价款优先受偿</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6847">
                <a:tc>
                  <a:txBody>
                    <a:bodyPr/>
                    <a:lstStyle/>
                    <a:p>
                      <a:pPr algn="ctr">
                        <a:lnSpc>
                          <a:spcPct val="100000"/>
                        </a:lnSpc>
                        <a:spcBef>
                          <a:spcPts val="0"/>
                        </a:spcBef>
                        <a:spcAft>
                          <a:spcPts val="0"/>
                        </a:spcAft>
                      </a:pPr>
                      <a:r>
                        <a:rPr kumimoji="0" lang="zh-CN" altLang="en-US" sz="1800" b="0" i="0" u="none" strike="noStrike" kern="1200" cap="none" normalizeH="0" baseline="0" dirty="0">
                          <a:ln>
                            <a:noFill/>
                          </a:ln>
                          <a:solidFill>
                            <a:srgbClr val="C00000"/>
                          </a:solidFill>
                          <a:effectLst/>
                          <a:latin typeface="微软雅黑" pitchFamily="34" charset="-122"/>
                          <a:ea typeface="微软雅黑" pitchFamily="34" charset="-122"/>
                          <a:cs typeface="+mn-cs"/>
                        </a:rPr>
                        <a:t>优先性</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ts val="0"/>
                        </a:spcAft>
                        <a:buClrTx/>
                        <a:buSzTx/>
                        <a:buFontTx/>
                        <a:buNone/>
                      </a:pPr>
                      <a:r>
                        <a:rPr kumimoji="0" lang="zh-CN" altLang="en-US" sz="1800" b="0" i="0" u="none" strike="noStrike" kern="1200" cap="none" normalizeH="0" baseline="0" dirty="0">
                          <a:ln>
                            <a:noFill/>
                          </a:ln>
                          <a:solidFill>
                            <a:srgbClr val="000000"/>
                          </a:solidFill>
                          <a:effectLst/>
                          <a:latin typeface="微软雅黑" pitchFamily="34" charset="-122"/>
                          <a:ea typeface="微软雅黑" pitchFamily="34" charset="-122"/>
                          <a:cs typeface="+mn-cs"/>
                        </a:rPr>
                        <a:t>工程款优先权</a:t>
                      </a:r>
                      <a:r>
                        <a:rPr kumimoji="0" lang="zh-CN" altLang="en-US" sz="1800" b="0" i="0" u="none" strike="noStrike" kern="1200" cap="none" normalizeH="0" baseline="0" dirty="0">
                          <a:ln>
                            <a:noFill/>
                          </a:ln>
                          <a:solidFill>
                            <a:srgbClr val="C00000"/>
                          </a:solidFill>
                          <a:effectLst/>
                          <a:latin typeface="微软雅黑" pitchFamily="34" charset="-122"/>
                          <a:ea typeface="微软雅黑" pitchFamily="34" charset="-122"/>
                          <a:cs typeface="+mn-cs"/>
                        </a:rPr>
                        <a:t>优先于抵押权和其他债权</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6532">
                <a:tc>
                  <a:txBody>
                    <a:bodyPr/>
                    <a:lstStyle/>
                    <a:p>
                      <a:pPr algn="ctr">
                        <a:lnSpc>
                          <a:spcPct val="100000"/>
                        </a:lnSpc>
                        <a:spcBef>
                          <a:spcPts val="0"/>
                        </a:spcBef>
                        <a:spcAft>
                          <a:spcPts val="0"/>
                        </a:spcAft>
                      </a:pPr>
                      <a:r>
                        <a:rPr kumimoji="0" lang="zh-CN" altLang="en-US" sz="1800" b="0" i="0" u="none" strike="noStrike" kern="1200" cap="none" normalizeH="0" baseline="0" dirty="0">
                          <a:ln>
                            <a:noFill/>
                          </a:ln>
                          <a:solidFill>
                            <a:srgbClr val="000000"/>
                          </a:solidFill>
                          <a:effectLst/>
                          <a:latin typeface="微软雅黑" pitchFamily="34" charset="-122"/>
                          <a:ea typeface="微软雅黑" pitchFamily="34" charset="-122"/>
                          <a:cs typeface="+mn-cs"/>
                        </a:rPr>
                        <a:t>范围</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ts val="0"/>
                        </a:spcAft>
                        <a:buClrTx/>
                        <a:buSzTx/>
                        <a:buFontTx/>
                        <a:buNone/>
                      </a:pPr>
                      <a:r>
                        <a:rPr kumimoji="0" lang="zh-CN" altLang="en-US" sz="1800" b="0" i="0" u="none" strike="noStrike" kern="1200" cap="none" normalizeH="0" baseline="0" dirty="0">
                          <a:ln>
                            <a:noFill/>
                          </a:ln>
                          <a:solidFill>
                            <a:srgbClr val="000000"/>
                          </a:solidFill>
                          <a:effectLst/>
                          <a:latin typeface="微软雅黑" pitchFamily="34" charset="-122"/>
                          <a:ea typeface="微软雅黑" pitchFamily="34" charset="-122"/>
                          <a:cs typeface="+mn-cs"/>
                        </a:rPr>
                        <a:t>人工费、材料费等实际支出的费用，</a:t>
                      </a:r>
                      <a:r>
                        <a:rPr kumimoji="0" lang="zh-CN" altLang="en-US" sz="1800" b="0" i="0" u="none" strike="noStrike" kern="1200" cap="none" normalizeH="0" baseline="0" dirty="0">
                          <a:ln>
                            <a:noFill/>
                          </a:ln>
                          <a:solidFill>
                            <a:srgbClr val="C00000"/>
                          </a:solidFill>
                          <a:effectLst/>
                          <a:latin typeface="微软雅黑" pitchFamily="34" charset="-122"/>
                          <a:ea typeface="微软雅黑" pitchFamily="34" charset="-122"/>
                          <a:cs typeface="+mn-cs"/>
                        </a:rPr>
                        <a:t>不包括违约金</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6532">
                <a:tc>
                  <a:txBody>
                    <a:bodyPr/>
                    <a:lstStyle/>
                    <a:p>
                      <a:pPr algn="ctr">
                        <a:lnSpc>
                          <a:spcPct val="100000"/>
                        </a:lnSpc>
                        <a:spcBef>
                          <a:spcPts val="0"/>
                        </a:spcBef>
                        <a:spcAft>
                          <a:spcPts val="0"/>
                        </a:spcAft>
                      </a:pPr>
                      <a:r>
                        <a:rPr kumimoji="0" lang="zh-CN" altLang="en-US" sz="1800" b="0" i="0" u="none" strike="noStrike" kern="1200" cap="none" normalizeH="0" baseline="0" dirty="0">
                          <a:ln>
                            <a:noFill/>
                          </a:ln>
                          <a:solidFill>
                            <a:srgbClr val="000000"/>
                          </a:solidFill>
                          <a:effectLst/>
                          <a:latin typeface="微软雅黑" pitchFamily="34" charset="-122"/>
                          <a:ea typeface="微软雅黑" pitchFamily="34" charset="-122"/>
                          <a:cs typeface="+mn-cs"/>
                        </a:rPr>
                        <a:t>限制</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ts val="0"/>
                        </a:spcAft>
                        <a:buClrTx/>
                        <a:buSzTx/>
                        <a:buFontTx/>
                        <a:buNone/>
                      </a:pPr>
                      <a:r>
                        <a:rPr kumimoji="0" lang="zh-CN" altLang="en-US" sz="1800" b="0" i="0" u="none" strike="noStrike" kern="1200" cap="none" normalizeH="0" baseline="0" dirty="0">
                          <a:ln>
                            <a:noFill/>
                          </a:ln>
                          <a:solidFill>
                            <a:srgbClr val="000000"/>
                          </a:solidFill>
                          <a:effectLst/>
                          <a:latin typeface="微软雅黑" pitchFamily="34" charset="-122"/>
                          <a:ea typeface="微软雅黑" pitchFamily="34" charset="-122"/>
                          <a:cs typeface="+mn-cs"/>
                        </a:rPr>
                        <a:t>不能对抗已经交付全部或大部分购房款项的消费者</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0">
                <a:tc>
                  <a:txBody>
                    <a:bodyPr/>
                    <a:lstStyle/>
                    <a:p>
                      <a:pPr algn="ctr">
                        <a:lnSpc>
                          <a:spcPct val="100000"/>
                        </a:lnSpc>
                        <a:spcBef>
                          <a:spcPts val="0"/>
                        </a:spcBef>
                        <a:spcAft>
                          <a:spcPts val="0"/>
                        </a:spcAft>
                      </a:pPr>
                      <a:r>
                        <a:rPr kumimoji="0" lang="zh-CN" altLang="en-US" sz="1800" b="0" i="0" u="none" strike="noStrike" kern="1200" cap="none" normalizeH="0" baseline="0" dirty="0">
                          <a:ln>
                            <a:noFill/>
                          </a:ln>
                          <a:solidFill>
                            <a:srgbClr val="C00000"/>
                          </a:solidFill>
                          <a:effectLst/>
                          <a:latin typeface="微软雅黑" pitchFamily="34" charset="-122"/>
                          <a:ea typeface="微软雅黑" pitchFamily="34" charset="-122"/>
                          <a:cs typeface="+mn-cs"/>
                        </a:rPr>
                        <a:t>期限</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ts val="0"/>
                        </a:spcAft>
                        <a:buClrTx/>
                        <a:buSzTx/>
                        <a:buFontTx/>
                        <a:buNone/>
                      </a:pPr>
                      <a:r>
                        <a:rPr kumimoji="0" lang="en-US" altLang="zh-CN" sz="1800" b="0" i="0" u="none" strike="noStrike" kern="1200" cap="none" normalizeH="0" baseline="0" dirty="0">
                          <a:ln>
                            <a:noFill/>
                          </a:ln>
                          <a:solidFill>
                            <a:srgbClr val="C00000"/>
                          </a:solidFill>
                          <a:effectLst/>
                          <a:latin typeface="微软雅黑" pitchFamily="34" charset="-122"/>
                          <a:ea typeface="微软雅黑" pitchFamily="34" charset="-122"/>
                          <a:cs typeface="+mn-cs"/>
                        </a:rPr>
                        <a:t>6</a:t>
                      </a:r>
                      <a:r>
                        <a:rPr kumimoji="0" lang="zh-CN" altLang="en-US" sz="1800" b="0" i="0" u="none" strike="noStrike" kern="1200" cap="none" normalizeH="0" baseline="0" dirty="0">
                          <a:ln>
                            <a:noFill/>
                          </a:ln>
                          <a:solidFill>
                            <a:srgbClr val="C00000"/>
                          </a:solidFill>
                          <a:effectLst/>
                          <a:latin typeface="微软雅黑" pitchFamily="34" charset="-122"/>
                          <a:ea typeface="微软雅黑" pitchFamily="34" charset="-122"/>
                          <a:cs typeface="+mn-cs"/>
                        </a:rPr>
                        <a:t>个月</a:t>
                      </a:r>
                      <a:r>
                        <a:rPr kumimoji="0" lang="zh-CN" altLang="en-US" sz="1800" b="0" i="0" u="none" strike="noStrike" kern="1200" cap="none" normalizeH="0" baseline="0" dirty="0">
                          <a:ln>
                            <a:noFill/>
                          </a:ln>
                          <a:solidFill>
                            <a:srgbClr val="000000"/>
                          </a:solidFill>
                          <a:effectLst/>
                          <a:latin typeface="微软雅黑" pitchFamily="34" charset="-122"/>
                          <a:ea typeface="微软雅黑" pitchFamily="34" charset="-122"/>
                          <a:cs typeface="+mn-cs"/>
                        </a:rPr>
                        <a:t>，自发包人</a:t>
                      </a:r>
                      <a:r>
                        <a:rPr kumimoji="0" lang="zh-CN" altLang="en-US" sz="1800" b="0" i="0" u="none" strike="noStrike" kern="1200" cap="none" normalizeH="0" baseline="0" dirty="0">
                          <a:ln>
                            <a:noFill/>
                          </a:ln>
                          <a:solidFill>
                            <a:srgbClr val="C00000"/>
                          </a:solidFill>
                          <a:effectLst/>
                          <a:latin typeface="微软雅黑" pitchFamily="34" charset="-122"/>
                          <a:ea typeface="微软雅黑" pitchFamily="34" charset="-122"/>
                          <a:cs typeface="+mn-cs"/>
                        </a:rPr>
                        <a:t>应当给付建设工程价款之日</a:t>
                      </a:r>
                      <a:r>
                        <a:rPr kumimoji="0" lang="zh-CN" altLang="en-US" sz="1800" b="0" i="0" u="none" strike="noStrike" kern="1200" cap="none" normalizeH="0" baseline="0" dirty="0">
                          <a:ln>
                            <a:noFill/>
                          </a:ln>
                          <a:solidFill>
                            <a:srgbClr val="000000"/>
                          </a:solidFill>
                          <a:effectLst/>
                          <a:latin typeface="微软雅黑" pitchFamily="34" charset="-122"/>
                          <a:ea typeface="微软雅黑" pitchFamily="34" charset="-122"/>
                          <a:cs typeface="+mn-cs"/>
                        </a:rPr>
                        <a:t>起算</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72775">
                <a:tc>
                  <a:txBody>
                    <a:bodyPr/>
                    <a:lstStyle/>
                    <a:p>
                      <a:pPr algn="ctr">
                        <a:lnSpc>
                          <a:spcPct val="100000"/>
                        </a:lnSpc>
                        <a:spcBef>
                          <a:spcPts val="0"/>
                        </a:spcBef>
                        <a:spcAft>
                          <a:spcPts val="0"/>
                        </a:spcAft>
                      </a:pPr>
                      <a:r>
                        <a:rPr kumimoji="0" lang="zh-CN" altLang="en-US" sz="1800" b="0" i="0" u="none" strike="noStrike" kern="1200" cap="none" normalizeH="0" baseline="0" dirty="0">
                          <a:ln>
                            <a:noFill/>
                          </a:ln>
                          <a:solidFill>
                            <a:srgbClr val="C00000"/>
                          </a:solidFill>
                          <a:effectLst/>
                          <a:latin typeface="微软雅黑" pitchFamily="34" charset="-122"/>
                          <a:ea typeface="微软雅黑" pitchFamily="34" charset="-122"/>
                          <a:cs typeface="+mn-cs"/>
                        </a:rPr>
                        <a:t>约定</a:t>
                      </a:r>
                      <a:endParaRPr kumimoji="0" lang="en-US" altLang="zh-CN" sz="1800" b="0" i="0" u="none" strike="noStrike" kern="1200" cap="none" normalizeH="0" baseline="0" dirty="0">
                        <a:ln>
                          <a:noFill/>
                        </a:ln>
                        <a:solidFill>
                          <a:srgbClr val="C00000"/>
                        </a:solidFill>
                        <a:effectLst/>
                        <a:latin typeface="微软雅黑" pitchFamily="34" charset="-122"/>
                        <a:ea typeface="微软雅黑" pitchFamily="34" charset="-122"/>
                        <a:cs typeface="+mn-cs"/>
                      </a:endParaRPr>
                    </a:p>
                    <a:p>
                      <a:pPr algn="ctr">
                        <a:lnSpc>
                          <a:spcPct val="100000"/>
                        </a:lnSpc>
                        <a:spcBef>
                          <a:spcPts val="0"/>
                        </a:spcBef>
                        <a:spcAft>
                          <a:spcPts val="0"/>
                        </a:spcAft>
                      </a:pPr>
                      <a:r>
                        <a:rPr kumimoji="0" lang="zh-CN" altLang="en-US" sz="1800" b="0" i="0" u="none" strike="noStrike" kern="1200" cap="none" normalizeH="0" baseline="0" dirty="0">
                          <a:ln>
                            <a:noFill/>
                          </a:ln>
                          <a:solidFill>
                            <a:srgbClr val="C00000"/>
                          </a:solidFill>
                          <a:effectLst/>
                          <a:latin typeface="微软雅黑" pitchFamily="34" charset="-122"/>
                          <a:ea typeface="微软雅黑" pitchFamily="34" charset="-122"/>
                          <a:cs typeface="+mn-cs"/>
                        </a:rPr>
                        <a:t>无效</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ts val="0"/>
                        </a:spcAft>
                        <a:buClrTx/>
                        <a:buSzTx/>
                        <a:buFontTx/>
                        <a:buNone/>
                      </a:pPr>
                      <a:r>
                        <a:rPr kumimoji="0" lang="zh-CN" altLang="en-US" sz="1800" b="0" i="0" u="none" strike="noStrike" kern="1200" cap="none" normalizeH="0" baseline="0" dirty="0">
                          <a:ln>
                            <a:noFill/>
                          </a:ln>
                          <a:solidFill>
                            <a:srgbClr val="000000"/>
                          </a:solidFill>
                          <a:effectLst/>
                          <a:latin typeface="微软雅黑" pitchFamily="34" charset="-122"/>
                          <a:ea typeface="微软雅黑" pitchFamily="34" charset="-122"/>
                          <a:cs typeface="+mn-cs"/>
                        </a:rPr>
                        <a:t>发包人与承包人约定放弃或者限制建设工程价款优先受偿权损害建筑工人利益，发包人根据该约定主张承包人不享有建设工程价款优先受偿权的，人民法院不予支持。</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565036695"/>
                  </a:ext>
                </a:extLst>
              </a:tr>
            </a:tbl>
          </a:graphicData>
        </a:graphic>
      </p:graphicFrame>
    </p:spTree>
    <p:extLst>
      <p:ext uri="{BB962C8B-B14F-4D97-AF65-F5344CB8AC3E}">
        <p14:creationId xmlns:p14="http://schemas.microsoft.com/office/powerpoint/2010/main" xmlns="" val="2573582632"/>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0"/>
          </p:nvPr>
        </p:nvSpPr>
        <p:spPr/>
        <p:txBody>
          <a:bodyPr/>
          <a:lstStyle/>
          <a:p>
            <a:r>
              <a:rPr lang="en-US" altLang="zh-CN" kern="0" smtClean="0">
                <a:solidFill>
                  <a:srgbClr val="C00000"/>
                </a:solidFill>
              </a:rPr>
              <a:t>【</a:t>
            </a:r>
            <a:r>
              <a:rPr lang="zh-CN" altLang="en-US" kern="0" smtClean="0">
                <a:solidFill>
                  <a:srgbClr val="C00000"/>
                </a:solidFill>
              </a:rPr>
              <a:t>合同法</a:t>
            </a:r>
            <a:r>
              <a:rPr lang="en-US" altLang="zh-CN" kern="0" smtClean="0">
                <a:solidFill>
                  <a:srgbClr val="C00000"/>
                </a:solidFill>
              </a:rPr>
              <a:t>】</a:t>
            </a:r>
            <a:r>
              <a:rPr lang="zh-CN" altLang="en-US" smtClean="0">
                <a:solidFill>
                  <a:srgbClr val="C00000"/>
                </a:solidFill>
              </a:rPr>
              <a:t>惩罚性赔偿</a:t>
            </a:r>
            <a:endParaRPr lang="en-US" altLang="zh-CN" smtClean="0">
              <a:solidFill>
                <a:srgbClr val="C00000"/>
              </a:solidFill>
            </a:endParaRPr>
          </a:p>
          <a:p>
            <a:r>
              <a:rPr lang="en-US" altLang="zh-CN" smtClean="0">
                <a:solidFill>
                  <a:srgbClr val="C00000"/>
                </a:solidFill>
              </a:rPr>
              <a:t>【</a:t>
            </a:r>
            <a:r>
              <a:rPr lang="zh-CN" altLang="en-US" smtClean="0">
                <a:solidFill>
                  <a:srgbClr val="C00000"/>
                </a:solidFill>
              </a:rPr>
              <a:t>注意</a:t>
            </a:r>
            <a:r>
              <a:rPr lang="en-US" altLang="zh-CN" smtClean="0">
                <a:solidFill>
                  <a:srgbClr val="C00000"/>
                </a:solidFill>
              </a:rPr>
              <a:t>】</a:t>
            </a:r>
            <a:r>
              <a:rPr lang="en-US" altLang="zh-CN" smtClean="0">
                <a:solidFill>
                  <a:srgbClr val="000000"/>
                </a:solidFill>
              </a:rPr>
              <a:t>《</a:t>
            </a:r>
            <a:r>
              <a:rPr lang="zh-CN" altLang="en-US" smtClean="0">
                <a:solidFill>
                  <a:srgbClr val="000000"/>
                </a:solidFill>
              </a:rPr>
              <a:t>消费者权益保护法</a:t>
            </a:r>
            <a:r>
              <a:rPr lang="en-US" altLang="zh-CN" smtClean="0">
                <a:solidFill>
                  <a:srgbClr val="000000"/>
                </a:solidFill>
              </a:rPr>
              <a:t>》</a:t>
            </a:r>
            <a:r>
              <a:rPr lang="zh-CN" altLang="en-US" smtClean="0">
                <a:solidFill>
                  <a:srgbClr val="000000"/>
                </a:solidFill>
              </a:rPr>
              <a:t>规定：经营者提供商品或者服务有欺诈行为的，应当按照消费者的要求增加赔偿其受到的损失，增加赔偿的金额为消费者购买商品的价款或者接受服务的费用的三倍；增加赔偿的金额不足五百元的，为五百元。法律另有规定的，依照其规定。</a:t>
            </a:r>
            <a:r>
              <a:rPr lang="zh-CN" altLang="en-US" smtClean="0">
                <a:solidFill>
                  <a:srgbClr val="C00000"/>
                </a:solidFill>
              </a:rPr>
              <a:t>（</a:t>
            </a:r>
            <a:r>
              <a:rPr lang="en-US" altLang="zh-CN" smtClean="0">
                <a:solidFill>
                  <a:srgbClr val="C00000"/>
                </a:solidFill>
              </a:rPr>
              <a:t>20</a:t>
            </a:r>
            <a:r>
              <a:rPr lang="zh-CN" altLang="en-US" smtClean="0">
                <a:solidFill>
                  <a:srgbClr val="C00000"/>
                </a:solidFill>
              </a:rPr>
              <a:t>修订）</a:t>
            </a:r>
          </a:p>
          <a:p>
            <a:endParaRPr lang="en-US" altLang="zh-CN" smtClean="0">
              <a:solidFill>
                <a:srgbClr val="C00000"/>
              </a:solidFill>
            </a:endParaRPr>
          </a:p>
          <a:p>
            <a:r>
              <a:rPr lang="en-US" altLang="zh-CN" smtClean="0">
                <a:solidFill>
                  <a:srgbClr val="C00000"/>
                </a:solidFill>
              </a:rPr>
              <a:t>【</a:t>
            </a:r>
            <a:r>
              <a:rPr lang="zh-CN" altLang="en-US" smtClean="0">
                <a:solidFill>
                  <a:srgbClr val="C00000"/>
                </a:solidFill>
              </a:rPr>
              <a:t>总结</a:t>
            </a:r>
            <a:r>
              <a:rPr lang="en-US" altLang="zh-CN" smtClean="0">
                <a:solidFill>
                  <a:srgbClr val="C00000"/>
                </a:solidFill>
              </a:rPr>
              <a:t>】</a:t>
            </a:r>
            <a:r>
              <a:rPr lang="zh-CN" altLang="en-US" smtClean="0">
                <a:solidFill>
                  <a:srgbClr val="C00000"/>
                </a:solidFill>
              </a:rPr>
              <a:t>退</a:t>
            </a:r>
            <a:r>
              <a:rPr lang="en-US" altLang="zh-CN" smtClean="0">
                <a:solidFill>
                  <a:srgbClr val="C00000"/>
                </a:solidFill>
              </a:rPr>
              <a:t>1</a:t>
            </a:r>
            <a:r>
              <a:rPr lang="zh-CN" altLang="en-US" smtClean="0">
                <a:solidFill>
                  <a:srgbClr val="C00000"/>
                </a:solidFill>
              </a:rPr>
              <a:t>赔</a:t>
            </a:r>
            <a:r>
              <a:rPr lang="en-US" altLang="zh-CN" smtClean="0">
                <a:solidFill>
                  <a:srgbClr val="C00000"/>
                </a:solidFill>
              </a:rPr>
              <a:t>3</a:t>
            </a:r>
            <a:r>
              <a:rPr lang="zh-CN" altLang="en-US" smtClean="0">
                <a:solidFill>
                  <a:srgbClr val="C00000"/>
                </a:solidFill>
              </a:rPr>
              <a:t>，或者退</a:t>
            </a:r>
            <a:r>
              <a:rPr lang="en-US" altLang="zh-CN" smtClean="0">
                <a:solidFill>
                  <a:srgbClr val="C00000"/>
                </a:solidFill>
              </a:rPr>
              <a:t>1</a:t>
            </a:r>
            <a:r>
              <a:rPr lang="zh-CN" altLang="en-US" smtClean="0">
                <a:solidFill>
                  <a:srgbClr val="C00000"/>
                </a:solidFill>
              </a:rPr>
              <a:t>赔</a:t>
            </a:r>
            <a:r>
              <a:rPr lang="en-US" altLang="zh-CN" smtClean="0">
                <a:solidFill>
                  <a:srgbClr val="C00000"/>
                </a:solidFill>
              </a:rPr>
              <a:t>500</a:t>
            </a:r>
            <a:r>
              <a:rPr lang="zh-CN" altLang="en-US" smtClean="0">
                <a:solidFill>
                  <a:srgbClr val="C00000"/>
                </a:solidFill>
              </a:rPr>
              <a:t>（关键看价款的</a:t>
            </a:r>
            <a:r>
              <a:rPr lang="en-US" altLang="zh-CN" smtClean="0">
                <a:solidFill>
                  <a:srgbClr val="C00000"/>
                </a:solidFill>
              </a:rPr>
              <a:t>3</a:t>
            </a:r>
            <a:r>
              <a:rPr lang="zh-CN" altLang="en-US" smtClean="0">
                <a:solidFill>
                  <a:srgbClr val="C00000"/>
                </a:solidFill>
              </a:rPr>
              <a:t>倍够不够</a:t>
            </a:r>
            <a:r>
              <a:rPr lang="en-US" altLang="zh-CN" smtClean="0">
                <a:solidFill>
                  <a:srgbClr val="C00000"/>
                </a:solidFill>
              </a:rPr>
              <a:t>500</a:t>
            </a:r>
            <a:r>
              <a:rPr lang="zh-CN" altLang="en-US" smtClean="0">
                <a:solidFill>
                  <a:srgbClr val="C00000"/>
                </a:solidFill>
              </a:rPr>
              <a:t>）</a:t>
            </a:r>
            <a:endParaRPr lang="zh-CN" altLang="en-US" dirty="0">
              <a:solidFill>
                <a:srgbClr val="C00000"/>
              </a:solidFill>
            </a:endParaRPr>
          </a:p>
        </p:txBody>
      </p:sp>
    </p:spTree>
    <p:extLst>
      <p:ext uri="{BB962C8B-B14F-4D97-AF65-F5344CB8AC3E}">
        <p14:creationId xmlns:p14="http://schemas.microsoft.com/office/powerpoint/2010/main" xmlns="" val="3131773924"/>
      </p:ext>
    </p:extLst>
  </p:cSld>
  <p:clrMapOvr>
    <a:masterClrMapping/>
  </p:clrMapOvr>
  <p:transition spd="slow"/>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41c8ba5f-d287-478a-b1a0-cc06cdf5c6a7}"/>
</p:tagLst>
</file>

<file path=ppt/theme/theme1.xml><?xml version="1.0" encoding="utf-8"?>
<a:theme xmlns:a="http://schemas.openxmlformats.org/drawingml/2006/main" name="包图主题2">
  <a:themeElements>
    <a:clrScheme name="自定义 227">
      <a:dk1>
        <a:sysClr val="windowText" lastClr="000000"/>
      </a:dk1>
      <a:lt1>
        <a:sysClr val="window" lastClr="FFFFFF"/>
      </a:lt1>
      <a:dk2>
        <a:srgbClr val="44546A"/>
      </a:dk2>
      <a:lt2>
        <a:srgbClr val="E7E6E6"/>
      </a:lt2>
      <a:accent1>
        <a:srgbClr val="EC222C"/>
      </a:accent1>
      <a:accent2>
        <a:srgbClr val="0086CA"/>
      </a:accent2>
      <a:accent3>
        <a:srgbClr val="F37045"/>
      </a:accent3>
      <a:accent4>
        <a:srgbClr val="0CB0A0"/>
      </a:accent4>
      <a:accent5>
        <a:srgbClr val="EC222C"/>
      </a:accent5>
      <a:accent6>
        <a:srgbClr val="0CB0A0"/>
      </a:accent6>
      <a:hlink>
        <a:srgbClr val="0563C1"/>
      </a:hlink>
      <a:folHlink>
        <a:srgbClr val="954F72"/>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包图主题2" id="{50CFA792-C506-47E4-B272-6A6183483AB3}" vid="{CC1AE437-2F7F-4319-9F22-408F5F8C346F}"/>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13330</TotalTime>
  <Words>3128</Words>
  <Application>Microsoft Office PowerPoint</Application>
  <PresentationFormat>全屏显示(16:9)</PresentationFormat>
  <Paragraphs>241</Paragraphs>
  <Slides>39</Slides>
  <Notes>3</Notes>
  <HiddenSlides>0</HiddenSlides>
  <MMClips>0</MMClips>
  <ScaleCrop>false</ScaleCrop>
  <HeadingPairs>
    <vt:vector size="4" baseType="variant">
      <vt:variant>
        <vt:lpstr>主题</vt:lpstr>
      </vt:variant>
      <vt:variant>
        <vt:i4>1</vt:i4>
      </vt:variant>
      <vt:variant>
        <vt:lpstr>幻灯片标题</vt:lpstr>
      </vt:variant>
      <vt:variant>
        <vt:i4>39</vt:i4>
      </vt:variant>
    </vt:vector>
  </HeadingPairs>
  <TitlesOfParts>
    <vt:vector size="40" baseType="lpstr">
      <vt:lpstr>包图主题2</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【知识点1】资金时间价值的概念</dc:title>
  <dc:creator>罗敬</dc:creator>
  <cp:lastModifiedBy>杨美玲</cp:lastModifiedBy>
  <cp:revision>3063</cp:revision>
  <dcterms:created xsi:type="dcterms:W3CDTF">2011-09-14T08:27:49Z</dcterms:created>
  <dcterms:modified xsi:type="dcterms:W3CDTF">2020-09-30T06:04:37Z</dcterms:modified>
</cp:coreProperties>
</file>