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7" r:id="rId3"/>
    <p:sldId id="258" r:id="rId4"/>
    <p:sldId id="259" r:id="rId5"/>
    <p:sldId id="301" r:id="rId7"/>
    <p:sldId id="285" r:id="rId8"/>
    <p:sldId id="282" r:id="rId9"/>
    <p:sldId id="284" r:id="rId10"/>
    <p:sldId id="283" r:id="rId11"/>
    <p:sldId id="270" r:id="rId12"/>
    <p:sldId id="310" r:id="rId13"/>
    <p:sldId id="318" r:id="rId14"/>
    <p:sldId id="322" r:id="rId15"/>
    <p:sldId id="306" r:id="rId16"/>
    <p:sldId id="297" r:id="rId17"/>
    <p:sldId id="298" r:id="rId18"/>
    <p:sldId id="299" r:id="rId19"/>
    <p:sldId id="321" r:id="rId20"/>
    <p:sldId id="325" r:id="rId21"/>
    <p:sldId id="326" r:id="rId22"/>
    <p:sldId id="335" r:id="rId23"/>
    <p:sldId id="337" r:id="rId24"/>
    <p:sldId id="338" r:id="rId25"/>
    <p:sldId id="336" r:id="rId26"/>
    <p:sldId id="339" r:id="rId27"/>
    <p:sldId id="27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C9F2"/>
    <a:srgbClr val="1E82D9"/>
    <a:srgbClr val="0476D9"/>
    <a:srgbClr val="72558D"/>
    <a:srgbClr val="997EB2"/>
    <a:srgbClr val="BFB7B0"/>
    <a:srgbClr val="272636"/>
    <a:srgbClr val="0583F2"/>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3655" autoAdjust="0"/>
  </p:normalViewPr>
  <p:slideViewPr>
    <p:cSldViewPr snapToGrid="0" showGuides="1">
      <p:cViewPr varScale="1">
        <p:scale>
          <a:sx n="81" d="100"/>
          <a:sy n="81" d="100"/>
        </p:scale>
        <p:origin x="822" y="96"/>
      </p:cViewPr>
      <p:guideLst>
        <p:guide orient="horz" pos="1094"/>
        <p:guide orient="horz" pos="2772"/>
        <p:guide orient="horz" pos="2160"/>
        <p:guide pos="3840"/>
        <p:guide pos="6743"/>
        <p:guide pos="551"/>
        <p:guide pos="712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2BD313E-43B9-4781-B8BC-F1F005A553B7}"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zh-CN" altLang="en-US"/>
        </a:p>
      </dgm:t>
    </dgm:pt>
    <dgm:pt modelId="{9334BC1B-A053-4E88-A4DE-616DFA841043}">
      <dgm:prSet phldrT="[文本]" custT="1"/>
      <dgm:spPr/>
      <dgm:t>
        <a:bodyPr/>
        <a:lstStyle/>
        <a:p>
          <a:r>
            <a:rPr lang="zh-CN" altLang="en-US" sz="4800" dirty="0" smtClean="0"/>
            <a:t>原有流程</a:t>
          </a:r>
          <a:endParaRPr lang="zh-CN" altLang="en-US" sz="4800" dirty="0"/>
        </a:p>
      </dgm:t>
    </dgm:pt>
    <dgm:pt modelId="{B28935A8-EEAD-48A1-AB2F-1BE87D7D2B3B}" cxnId="{1AB3FACF-1145-42CE-9FBF-35789F814154}" type="parTrans">
      <dgm:prSet/>
      <dgm:spPr/>
      <dgm:t>
        <a:bodyPr/>
        <a:lstStyle/>
        <a:p>
          <a:endParaRPr lang="zh-CN" altLang="en-US"/>
        </a:p>
      </dgm:t>
    </dgm:pt>
    <dgm:pt modelId="{EA917E3C-7EF0-4A70-B16D-142BD7ED074B}" cxnId="{1AB3FACF-1145-42CE-9FBF-35789F814154}" type="sibTrans">
      <dgm:prSet/>
      <dgm:spPr/>
      <dgm:t>
        <a:bodyPr/>
        <a:lstStyle/>
        <a:p>
          <a:endParaRPr lang="zh-CN" altLang="en-US"/>
        </a:p>
      </dgm:t>
    </dgm:pt>
    <dgm:pt modelId="{C875A1C3-A1BC-46AF-BB0A-65FD08220A65}">
      <dgm:prSet phldrT="[文本]" custT="1"/>
      <dgm:spPr/>
      <dgm:t>
        <a:bodyPr/>
        <a:lstStyle/>
        <a:p>
          <a:pPr>
            <a:lnSpc>
              <a:spcPts val="2000"/>
            </a:lnSpc>
          </a:pPr>
          <a:r>
            <a:rPr lang="zh-CN" altLang="en-US" sz="2000" dirty="0" smtClean="0">
              <a:latin typeface="+mj-ea"/>
              <a:ea typeface="+mj-ea"/>
            </a:rPr>
            <a:t>核定数据导入金三</a:t>
          </a:r>
          <a:endParaRPr lang="en-US" altLang="zh-CN" sz="2000" dirty="0" smtClean="0">
            <a:latin typeface="+mj-ea"/>
            <a:ea typeface="+mj-ea"/>
          </a:endParaRPr>
        </a:p>
        <a:p>
          <a:pPr>
            <a:lnSpc>
              <a:spcPts val="2000"/>
            </a:lnSpc>
          </a:pPr>
          <a:r>
            <a:rPr lang="zh-CN" altLang="en-US" sz="2000" dirty="0" smtClean="0">
              <a:latin typeface="+mj-ea"/>
              <a:ea typeface="+mj-ea"/>
            </a:rPr>
            <a:t>形成应征</a:t>
          </a:r>
          <a:endParaRPr lang="zh-CN" altLang="en-US" sz="2000" dirty="0">
            <a:latin typeface="+mj-ea"/>
            <a:ea typeface="+mj-ea"/>
          </a:endParaRPr>
        </a:p>
      </dgm:t>
    </dgm:pt>
    <dgm:pt modelId="{DC6FFAF1-86D6-4846-933F-75BB6A49939E}" cxnId="{BCF05085-70E5-4D93-9786-2B07DD8A336A}" type="parTrans">
      <dgm:prSet/>
      <dgm:spPr/>
      <dgm:t>
        <a:bodyPr/>
        <a:lstStyle/>
        <a:p>
          <a:endParaRPr lang="zh-CN" altLang="en-US"/>
        </a:p>
      </dgm:t>
    </dgm:pt>
    <dgm:pt modelId="{7AC89D86-C0BA-4BF5-87EB-8C42DBE7E84D}" cxnId="{BCF05085-70E5-4D93-9786-2B07DD8A336A}" type="sibTrans">
      <dgm:prSet/>
      <dgm:spPr/>
      <dgm:t>
        <a:bodyPr/>
        <a:lstStyle/>
        <a:p>
          <a:endParaRPr lang="zh-CN" altLang="en-US"/>
        </a:p>
      </dgm:t>
    </dgm:pt>
    <dgm:pt modelId="{DBE7B349-F74F-419C-9397-DC7D5C3D653F}">
      <dgm:prSet phldrT="[文本]" custT="1"/>
      <dgm:spPr/>
      <dgm:t>
        <a:bodyPr/>
        <a:lstStyle/>
        <a:p>
          <a:pPr>
            <a:lnSpc>
              <a:spcPts val="2000"/>
            </a:lnSpc>
          </a:pPr>
          <a:r>
            <a:rPr lang="zh-CN" altLang="en-US" sz="2000" dirty="0" smtClean="0">
              <a:latin typeface="+mj-ea"/>
              <a:ea typeface="+mj-ea"/>
            </a:rPr>
            <a:t>用人单位申报缴纳</a:t>
          </a:r>
          <a:endParaRPr lang="en-US" altLang="zh-CN" sz="2000" dirty="0" smtClean="0">
            <a:latin typeface="+mj-ea"/>
            <a:ea typeface="+mj-ea"/>
          </a:endParaRPr>
        </a:p>
        <a:p>
          <a:pPr>
            <a:lnSpc>
              <a:spcPts val="2000"/>
            </a:lnSpc>
          </a:pPr>
          <a:r>
            <a:rPr lang="zh-CN" altLang="en-US" sz="2000" dirty="0" smtClean="0">
              <a:latin typeface="+mj-ea"/>
              <a:ea typeface="+mj-ea"/>
            </a:rPr>
            <a:t>（网络或前台）</a:t>
          </a:r>
          <a:endParaRPr lang="zh-CN" altLang="en-US" sz="2000" dirty="0">
            <a:latin typeface="+mj-ea"/>
            <a:ea typeface="+mj-ea"/>
          </a:endParaRPr>
        </a:p>
      </dgm:t>
    </dgm:pt>
    <dgm:pt modelId="{0CD0A57B-2F7C-4870-87D3-71428A1537E8}" cxnId="{42C478C6-80F4-4A13-93CB-826147175A17}" type="parTrans">
      <dgm:prSet/>
      <dgm:spPr/>
      <dgm:t>
        <a:bodyPr/>
        <a:lstStyle/>
        <a:p>
          <a:endParaRPr lang="zh-CN" altLang="en-US"/>
        </a:p>
      </dgm:t>
    </dgm:pt>
    <dgm:pt modelId="{3BE5F90F-BD06-4EBF-9798-5C4E8AA8E64E}" cxnId="{42C478C6-80F4-4A13-93CB-826147175A17}" type="sibTrans">
      <dgm:prSet/>
      <dgm:spPr/>
      <dgm:t>
        <a:bodyPr/>
        <a:lstStyle/>
        <a:p>
          <a:endParaRPr lang="zh-CN" altLang="en-US"/>
        </a:p>
      </dgm:t>
    </dgm:pt>
    <dgm:pt modelId="{D12AA1C2-E29F-4BE4-A428-78D970D6F760}">
      <dgm:prSet phldrT="[文本]" custT="1"/>
      <dgm:spPr/>
      <dgm:t>
        <a:bodyPr/>
        <a:lstStyle/>
        <a:p>
          <a:r>
            <a:rPr lang="zh-CN" altLang="en-US" sz="4800" dirty="0" smtClean="0"/>
            <a:t>现行流程</a:t>
          </a:r>
          <a:endParaRPr lang="zh-CN" altLang="en-US" sz="4800" dirty="0"/>
        </a:p>
      </dgm:t>
    </dgm:pt>
    <dgm:pt modelId="{CE43C8A5-97E8-418C-8E4E-6DA09B49FAA6}" cxnId="{6C2492D0-6FC6-40CC-BC06-653D2A2A9274}" type="parTrans">
      <dgm:prSet/>
      <dgm:spPr/>
      <dgm:t>
        <a:bodyPr/>
        <a:lstStyle/>
        <a:p>
          <a:endParaRPr lang="zh-CN" altLang="en-US"/>
        </a:p>
      </dgm:t>
    </dgm:pt>
    <dgm:pt modelId="{79EDFBED-4F84-48ED-B553-A17448F685FD}" cxnId="{6C2492D0-6FC6-40CC-BC06-653D2A2A9274}" type="sibTrans">
      <dgm:prSet/>
      <dgm:spPr/>
      <dgm:t>
        <a:bodyPr/>
        <a:lstStyle/>
        <a:p>
          <a:endParaRPr lang="zh-CN" altLang="en-US"/>
        </a:p>
      </dgm:t>
    </dgm:pt>
    <dgm:pt modelId="{D95FAB0C-0CF0-41F3-8FF7-70A0C24191FD}">
      <dgm:prSet phldrT="[文本]" custT="1"/>
      <dgm:spPr/>
      <dgm:t>
        <a:bodyPr/>
        <a:lstStyle/>
        <a:p>
          <a:r>
            <a:rPr lang="zh-CN" altLang="en-US" sz="2000" kern="0" baseline="0" dirty="0" smtClean="0">
              <a:latin typeface="+mj-ea"/>
              <a:ea typeface="+mj-ea"/>
            </a:rPr>
            <a:t>用人单位凭审核结果自主申报（网络或前台）</a:t>
          </a:r>
          <a:endParaRPr lang="zh-CN" altLang="en-US" sz="2000" kern="0" baseline="0" dirty="0">
            <a:latin typeface="+mj-ea"/>
            <a:ea typeface="+mj-ea"/>
          </a:endParaRPr>
        </a:p>
      </dgm:t>
    </dgm:pt>
    <dgm:pt modelId="{0D372332-2DEF-401A-8951-662567C68ACF}" cxnId="{97425EB2-EA4B-4786-AB8E-0F84F5597BC7}" type="parTrans">
      <dgm:prSet/>
      <dgm:spPr/>
      <dgm:t>
        <a:bodyPr/>
        <a:lstStyle/>
        <a:p>
          <a:endParaRPr lang="zh-CN" altLang="en-US"/>
        </a:p>
      </dgm:t>
    </dgm:pt>
    <dgm:pt modelId="{2BB506C0-614F-4A02-8FD8-FE0A28714661}" cxnId="{97425EB2-EA4B-4786-AB8E-0F84F5597BC7}" type="sibTrans">
      <dgm:prSet/>
      <dgm:spPr/>
      <dgm:t>
        <a:bodyPr/>
        <a:lstStyle/>
        <a:p>
          <a:endParaRPr lang="zh-CN" altLang="en-US"/>
        </a:p>
      </dgm:t>
    </dgm:pt>
    <dgm:pt modelId="{8B3E11F4-9814-4E12-9660-6C1A6F983928}">
      <dgm:prSet phldrT="[文本]" custT="1"/>
      <dgm:spPr/>
      <dgm:t>
        <a:bodyPr/>
        <a:lstStyle/>
        <a:p>
          <a:r>
            <a:rPr lang="zh-CN" altLang="en-US" sz="2000" dirty="0" smtClean="0">
              <a:latin typeface="+mj-ea"/>
              <a:ea typeface="+mj-ea"/>
            </a:rPr>
            <a:t>残联审核（现场）</a:t>
          </a:r>
          <a:endParaRPr lang="zh-CN" altLang="en-US" sz="2000" dirty="0">
            <a:latin typeface="+mj-ea"/>
            <a:ea typeface="+mj-ea"/>
          </a:endParaRPr>
        </a:p>
      </dgm:t>
    </dgm:pt>
    <dgm:pt modelId="{6D470C4F-782D-450D-A462-5177FFA9D6FE}" cxnId="{F2F3332D-5265-459A-B0FE-4F084A032B8A}" type="parTrans">
      <dgm:prSet/>
      <dgm:spPr/>
      <dgm:t>
        <a:bodyPr/>
        <a:lstStyle/>
        <a:p>
          <a:endParaRPr lang="zh-CN" altLang="en-US"/>
        </a:p>
      </dgm:t>
    </dgm:pt>
    <dgm:pt modelId="{698B17E3-E1D5-453D-A103-2DC9BB4BD4E9}" cxnId="{F2F3332D-5265-459A-B0FE-4F084A032B8A}" type="sibTrans">
      <dgm:prSet/>
      <dgm:spPr/>
      <dgm:t>
        <a:bodyPr/>
        <a:lstStyle/>
        <a:p>
          <a:endParaRPr lang="zh-CN" altLang="en-US"/>
        </a:p>
      </dgm:t>
    </dgm:pt>
    <dgm:pt modelId="{4CA6E628-B194-463A-A7D2-11F32A8112D1}">
      <dgm:prSet phldrT="[文本]" custT="1"/>
      <dgm:spPr/>
      <dgm:t>
        <a:bodyPr/>
        <a:lstStyle/>
        <a:p>
          <a:r>
            <a:rPr lang="zh-CN" altLang="en-US" sz="2000" dirty="0" smtClean="0">
              <a:latin typeface="+mj-ea"/>
              <a:ea typeface="+mj-ea"/>
            </a:rPr>
            <a:t>残联审核（网络或前台）</a:t>
          </a:r>
          <a:endParaRPr lang="zh-CN" altLang="en-US" sz="2000" dirty="0">
            <a:latin typeface="+mj-ea"/>
            <a:ea typeface="+mj-ea"/>
          </a:endParaRPr>
        </a:p>
      </dgm:t>
    </dgm:pt>
    <dgm:pt modelId="{A2ED8BF1-4080-47D4-B36C-885F605EB1DA}" cxnId="{19B5AE05-344F-40BF-90F5-552ADCDBCF6D}" type="parTrans">
      <dgm:prSet/>
      <dgm:spPr/>
      <dgm:t>
        <a:bodyPr/>
        <a:lstStyle/>
        <a:p>
          <a:endParaRPr lang="zh-CN" altLang="en-US"/>
        </a:p>
      </dgm:t>
    </dgm:pt>
    <dgm:pt modelId="{3C02F41F-C949-4C1D-A46A-C107D8080D02}" cxnId="{19B5AE05-344F-40BF-90F5-552ADCDBCF6D}" type="sibTrans">
      <dgm:prSet/>
      <dgm:spPr/>
      <dgm:t>
        <a:bodyPr/>
        <a:lstStyle/>
        <a:p>
          <a:endParaRPr lang="zh-CN" altLang="en-US"/>
        </a:p>
      </dgm:t>
    </dgm:pt>
    <dgm:pt modelId="{AEB1B4F1-5CA0-4A80-820F-926C07C98E76}" type="pres">
      <dgm:prSet presAssocID="{52BD313E-43B9-4781-B8BC-F1F005A553B7}" presName="Name0" presStyleCnt="0">
        <dgm:presLayoutVars>
          <dgm:dir/>
          <dgm:animLvl val="lvl"/>
          <dgm:resizeHandles val="exact"/>
        </dgm:presLayoutVars>
      </dgm:prSet>
      <dgm:spPr/>
      <dgm:t>
        <a:bodyPr/>
        <a:lstStyle/>
        <a:p>
          <a:endParaRPr lang="zh-CN" altLang="en-US"/>
        </a:p>
      </dgm:t>
    </dgm:pt>
    <dgm:pt modelId="{1B553CFA-4047-47C7-90AB-58384D87EFB3}" type="pres">
      <dgm:prSet presAssocID="{9334BC1B-A053-4E88-A4DE-616DFA841043}" presName="vertFlow" presStyleCnt="0"/>
      <dgm:spPr/>
    </dgm:pt>
    <dgm:pt modelId="{53FE0131-48FB-486E-9A94-2A8B8FB5597B}" type="pres">
      <dgm:prSet presAssocID="{9334BC1B-A053-4E88-A4DE-616DFA841043}" presName="header" presStyleLbl="node1" presStyleIdx="0" presStyleCnt="2"/>
      <dgm:spPr/>
      <dgm:t>
        <a:bodyPr/>
        <a:lstStyle/>
        <a:p>
          <a:endParaRPr lang="zh-CN" altLang="en-US"/>
        </a:p>
      </dgm:t>
    </dgm:pt>
    <dgm:pt modelId="{3DAA54E6-55F4-4D4D-97FF-1F7B56C75F22}" type="pres">
      <dgm:prSet presAssocID="{6D470C4F-782D-450D-A462-5177FFA9D6FE}" presName="parTrans" presStyleLbl="sibTrans2D1" presStyleIdx="0" presStyleCnt="5"/>
      <dgm:spPr/>
      <dgm:t>
        <a:bodyPr/>
        <a:lstStyle/>
        <a:p>
          <a:endParaRPr lang="zh-CN" altLang="en-US"/>
        </a:p>
      </dgm:t>
    </dgm:pt>
    <dgm:pt modelId="{EF922C08-3977-4E78-AAA9-E6D57234281B}" type="pres">
      <dgm:prSet presAssocID="{8B3E11F4-9814-4E12-9660-6C1A6F983928}" presName="child" presStyleLbl="alignAccFollowNode1" presStyleIdx="0" presStyleCnt="5">
        <dgm:presLayoutVars>
          <dgm:chMax val="0"/>
          <dgm:bulletEnabled val="1"/>
        </dgm:presLayoutVars>
      </dgm:prSet>
      <dgm:spPr/>
      <dgm:t>
        <a:bodyPr/>
        <a:lstStyle/>
        <a:p>
          <a:endParaRPr lang="zh-CN" altLang="en-US"/>
        </a:p>
      </dgm:t>
    </dgm:pt>
    <dgm:pt modelId="{8A9F2A80-3588-40CF-A02C-AA373603587F}" type="pres">
      <dgm:prSet presAssocID="{698B17E3-E1D5-453D-A103-2DC9BB4BD4E9}" presName="sibTrans" presStyleLbl="sibTrans2D1" presStyleIdx="1" presStyleCnt="5"/>
      <dgm:spPr/>
      <dgm:t>
        <a:bodyPr/>
        <a:lstStyle/>
        <a:p>
          <a:endParaRPr lang="zh-CN" altLang="en-US"/>
        </a:p>
      </dgm:t>
    </dgm:pt>
    <dgm:pt modelId="{E7A6F6C7-ECDD-4F1C-B5EA-3ABBC34A6AA2}" type="pres">
      <dgm:prSet presAssocID="{C875A1C3-A1BC-46AF-BB0A-65FD08220A65}" presName="child" presStyleLbl="alignAccFollowNode1" presStyleIdx="1" presStyleCnt="5">
        <dgm:presLayoutVars>
          <dgm:chMax val="0"/>
          <dgm:bulletEnabled val="1"/>
        </dgm:presLayoutVars>
      </dgm:prSet>
      <dgm:spPr/>
      <dgm:t>
        <a:bodyPr/>
        <a:lstStyle/>
        <a:p>
          <a:endParaRPr lang="zh-CN" altLang="en-US"/>
        </a:p>
      </dgm:t>
    </dgm:pt>
    <dgm:pt modelId="{9216A93D-6C38-4F65-83D6-4F7BD3AAF242}" type="pres">
      <dgm:prSet presAssocID="{7AC89D86-C0BA-4BF5-87EB-8C42DBE7E84D}" presName="sibTrans" presStyleLbl="sibTrans2D1" presStyleIdx="2" presStyleCnt="5"/>
      <dgm:spPr/>
      <dgm:t>
        <a:bodyPr/>
        <a:lstStyle/>
        <a:p>
          <a:endParaRPr lang="zh-CN" altLang="en-US"/>
        </a:p>
      </dgm:t>
    </dgm:pt>
    <dgm:pt modelId="{B9CB913D-8624-4B10-8703-B4DEB25F4ACC}" type="pres">
      <dgm:prSet presAssocID="{DBE7B349-F74F-419C-9397-DC7D5C3D653F}" presName="child" presStyleLbl="alignAccFollowNode1" presStyleIdx="2" presStyleCnt="5">
        <dgm:presLayoutVars>
          <dgm:chMax val="0"/>
          <dgm:bulletEnabled val="1"/>
        </dgm:presLayoutVars>
      </dgm:prSet>
      <dgm:spPr/>
      <dgm:t>
        <a:bodyPr/>
        <a:lstStyle/>
        <a:p>
          <a:endParaRPr lang="zh-CN" altLang="en-US"/>
        </a:p>
      </dgm:t>
    </dgm:pt>
    <dgm:pt modelId="{D495D2B0-BE4D-4701-AD68-542F22CEAE7A}" type="pres">
      <dgm:prSet presAssocID="{9334BC1B-A053-4E88-A4DE-616DFA841043}" presName="hSp" presStyleCnt="0"/>
      <dgm:spPr/>
    </dgm:pt>
    <dgm:pt modelId="{96332C3F-F1DC-4D15-81B5-9A128FE145B8}" type="pres">
      <dgm:prSet presAssocID="{D12AA1C2-E29F-4BE4-A428-78D970D6F760}" presName="vertFlow" presStyleCnt="0"/>
      <dgm:spPr/>
    </dgm:pt>
    <dgm:pt modelId="{BC2C2C2C-EF08-49BD-865E-1B8B3BD417E2}" type="pres">
      <dgm:prSet presAssocID="{D12AA1C2-E29F-4BE4-A428-78D970D6F760}" presName="header" presStyleLbl="node1" presStyleIdx="1" presStyleCnt="2"/>
      <dgm:spPr/>
      <dgm:t>
        <a:bodyPr/>
        <a:lstStyle/>
        <a:p>
          <a:endParaRPr lang="zh-CN" altLang="en-US"/>
        </a:p>
      </dgm:t>
    </dgm:pt>
    <dgm:pt modelId="{6448B094-72B3-4403-9B94-C1A176F63C29}" type="pres">
      <dgm:prSet presAssocID="{A2ED8BF1-4080-47D4-B36C-885F605EB1DA}" presName="parTrans" presStyleLbl="sibTrans2D1" presStyleIdx="3" presStyleCnt="5"/>
      <dgm:spPr/>
      <dgm:t>
        <a:bodyPr/>
        <a:lstStyle/>
        <a:p>
          <a:endParaRPr lang="zh-CN" altLang="en-US"/>
        </a:p>
      </dgm:t>
    </dgm:pt>
    <dgm:pt modelId="{EE177787-370E-4FAA-881B-6D12D50B470A}" type="pres">
      <dgm:prSet presAssocID="{4CA6E628-B194-463A-A7D2-11F32A8112D1}" presName="child" presStyleLbl="alignAccFollowNode1" presStyleIdx="3" presStyleCnt="5">
        <dgm:presLayoutVars>
          <dgm:chMax val="0"/>
          <dgm:bulletEnabled val="1"/>
        </dgm:presLayoutVars>
      </dgm:prSet>
      <dgm:spPr/>
      <dgm:t>
        <a:bodyPr/>
        <a:lstStyle/>
        <a:p>
          <a:endParaRPr lang="zh-CN" altLang="en-US"/>
        </a:p>
      </dgm:t>
    </dgm:pt>
    <dgm:pt modelId="{DA5C8012-7517-4E62-B632-15F1FC9A56F0}" type="pres">
      <dgm:prSet presAssocID="{3C02F41F-C949-4C1D-A46A-C107D8080D02}" presName="sibTrans" presStyleLbl="sibTrans2D1" presStyleIdx="4" presStyleCnt="5"/>
      <dgm:spPr/>
      <dgm:t>
        <a:bodyPr/>
        <a:lstStyle/>
        <a:p>
          <a:endParaRPr lang="zh-CN" altLang="en-US"/>
        </a:p>
      </dgm:t>
    </dgm:pt>
    <dgm:pt modelId="{0E716AA6-581B-495D-95C4-F46F1E106F13}" type="pres">
      <dgm:prSet presAssocID="{D95FAB0C-0CF0-41F3-8FF7-70A0C24191FD}" presName="child" presStyleLbl="alignAccFollowNode1" presStyleIdx="4" presStyleCnt="5">
        <dgm:presLayoutVars>
          <dgm:chMax val="0"/>
          <dgm:bulletEnabled val="1"/>
        </dgm:presLayoutVars>
      </dgm:prSet>
      <dgm:spPr/>
      <dgm:t>
        <a:bodyPr/>
        <a:lstStyle/>
        <a:p>
          <a:endParaRPr lang="zh-CN" altLang="en-US"/>
        </a:p>
      </dgm:t>
    </dgm:pt>
  </dgm:ptLst>
  <dgm:cxnLst>
    <dgm:cxn modelId="{1AB3FACF-1145-42CE-9FBF-35789F814154}" srcId="{52BD313E-43B9-4781-B8BC-F1F005A553B7}" destId="{9334BC1B-A053-4E88-A4DE-616DFA841043}" srcOrd="0" destOrd="0" parTransId="{B28935A8-EEAD-48A1-AB2F-1BE87D7D2B3B}" sibTransId="{EA917E3C-7EF0-4A70-B16D-142BD7ED074B}"/>
    <dgm:cxn modelId="{55E474D7-7290-4443-801C-A9042540E267}" type="presOf" srcId="{7AC89D86-C0BA-4BF5-87EB-8C42DBE7E84D}" destId="{9216A93D-6C38-4F65-83D6-4F7BD3AAF242}" srcOrd="0" destOrd="0" presId="urn:microsoft.com/office/officeart/2005/8/layout/lProcess1"/>
    <dgm:cxn modelId="{E63CFAFD-610E-438F-B6FC-E2ECFD2D62E2}" type="presOf" srcId="{DBE7B349-F74F-419C-9397-DC7D5C3D653F}" destId="{B9CB913D-8624-4B10-8703-B4DEB25F4ACC}" srcOrd="0" destOrd="0" presId="urn:microsoft.com/office/officeart/2005/8/layout/lProcess1"/>
    <dgm:cxn modelId="{19B5AE05-344F-40BF-90F5-552ADCDBCF6D}" srcId="{D12AA1C2-E29F-4BE4-A428-78D970D6F760}" destId="{4CA6E628-B194-463A-A7D2-11F32A8112D1}" srcOrd="0" destOrd="0" parTransId="{A2ED8BF1-4080-47D4-B36C-885F605EB1DA}" sibTransId="{3C02F41F-C949-4C1D-A46A-C107D8080D02}"/>
    <dgm:cxn modelId="{C8F0B598-8BEE-4EA8-9053-AB3B93252758}" type="presOf" srcId="{6D470C4F-782D-450D-A462-5177FFA9D6FE}" destId="{3DAA54E6-55F4-4D4D-97FF-1F7B56C75F22}" srcOrd="0" destOrd="0" presId="urn:microsoft.com/office/officeart/2005/8/layout/lProcess1"/>
    <dgm:cxn modelId="{F2F3332D-5265-459A-B0FE-4F084A032B8A}" srcId="{9334BC1B-A053-4E88-A4DE-616DFA841043}" destId="{8B3E11F4-9814-4E12-9660-6C1A6F983928}" srcOrd="0" destOrd="0" parTransId="{6D470C4F-782D-450D-A462-5177FFA9D6FE}" sibTransId="{698B17E3-E1D5-453D-A103-2DC9BB4BD4E9}"/>
    <dgm:cxn modelId="{46E714F6-9A17-43AE-BFE6-5318EF9738A7}" type="presOf" srcId="{4CA6E628-B194-463A-A7D2-11F32A8112D1}" destId="{EE177787-370E-4FAA-881B-6D12D50B470A}" srcOrd="0" destOrd="0" presId="urn:microsoft.com/office/officeart/2005/8/layout/lProcess1"/>
    <dgm:cxn modelId="{2DA0A843-2091-4104-809C-FE0B2F89A6D7}" type="presOf" srcId="{C875A1C3-A1BC-46AF-BB0A-65FD08220A65}" destId="{E7A6F6C7-ECDD-4F1C-B5EA-3ABBC34A6AA2}" srcOrd="0" destOrd="0" presId="urn:microsoft.com/office/officeart/2005/8/layout/lProcess1"/>
    <dgm:cxn modelId="{768C998F-7C45-4B78-B6F6-19CA7F283A29}" type="presOf" srcId="{698B17E3-E1D5-453D-A103-2DC9BB4BD4E9}" destId="{8A9F2A80-3588-40CF-A02C-AA373603587F}" srcOrd="0" destOrd="0" presId="urn:microsoft.com/office/officeart/2005/8/layout/lProcess1"/>
    <dgm:cxn modelId="{6C2492D0-6FC6-40CC-BC06-653D2A2A9274}" srcId="{52BD313E-43B9-4781-B8BC-F1F005A553B7}" destId="{D12AA1C2-E29F-4BE4-A428-78D970D6F760}" srcOrd="1" destOrd="0" parTransId="{CE43C8A5-97E8-418C-8E4E-6DA09B49FAA6}" sibTransId="{79EDFBED-4F84-48ED-B553-A17448F685FD}"/>
    <dgm:cxn modelId="{357C475A-4CFF-4E22-9B3A-3C5F885BC022}" type="presOf" srcId="{A2ED8BF1-4080-47D4-B36C-885F605EB1DA}" destId="{6448B094-72B3-4403-9B94-C1A176F63C29}" srcOrd="0" destOrd="0" presId="urn:microsoft.com/office/officeart/2005/8/layout/lProcess1"/>
    <dgm:cxn modelId="{239D441D-3F64-4708-AC9E-644FA7A10EDE}" type="presOf" srcId="{52BD313E-43B9-4781-B8BC-F1F005A553B7}" destId="{AEB1B4F1-5CA0-4A80-820F-926C07C98E76}" srcOrd="0" destOrd="0" presId="urn:microsoft.com/office/officeart/2005/8/layout/lProcess1"/>
    <dgm:cxn modelId="{BCF05085-70E5-4D93-9786-2B07DD8A336A}" srcId="{9334BC1B-A053-4E88-A4DE-616DFA841043}" destId="{C875A1C3-A1BC-46AF-BB0A-65FD08220A65}" srcOrd="1" destOrd="0" parTransId="{DC6FFAF1-86D6-4846-933F-75BB6A49939E}" sibTransId="{7AC89D86-C0BA-4BF5-87EB-8C42DBE7E84D}"/>
    <dgm:cxn modelId="{D2E76354-303C-4E13-A190-66ED48C26B90}" type="presOf" srcId="{D12AA1C2-E29F-4BE4-A428-78D970D6F760}" destId="{BC2C2C2C-EF08-49BD-865E-1B8B3BD417E2}" srcOrd="0" destOrd="0" presId="urn:microsoft.com/office/officeart/2005/8/layout/lProcess1"/>
    <dgm:cxn modelId="{87A7A4AC-D6C6-44E5-B7F5-0AD8B5ADF767}" type="presOf" srcId="{D95FAB0C-0CF0-41F3-8FF7-70A0C24191FD}" destId="{0E716AA6-581B-495D-95C4-F46F1E106F13}" srcOrd="0" destOrd="0" presId="urn:microsoft.com/office/officeart/2005/8/layout/lProcess1"/>
    <dgm:cxn modelId="{97425EB2-EA4B-4786-AB8E-0F84F5597BC7}" srcId="{D12AA1C2-E29F-4BE4-A428-78D970D6F760}" destId="{D95FAB0C-0CF0-41F3-8FF7-70A0C24191FD}" srcOrd="1" destOrd="0" parTransId="{0D372332-2DEF-401A-8951-662567C68ACF}" sibTransId="{2BB506C0-614F-4A02-8FD8-FE0A28714661}"/>
    <dgm:cxn modelId="{B9CE4084-4D59-479D-A32B-44D654091A1F}" type="presOf" srcId="{8B3E11F4-9814-4E12-9660-6C1A6F983928}" destId="{EF922C08-3977-4E78-AAA9-E6D57234281B}" srcOrd="0" destOrd="0" presId="urn:microsoft.com/office/officeart/2005/8/layout/lProcess1"/>
    <dgm:cxn modelId="{474A840D-C48D-418C-8E7B-16C5D3C74D35}" type="presOf" srcId="{3C02F41F-C949-4C1D-A46A-C107D8080D02}" destId="{DA5C8012-7517-4E62-B632-15F1FC9A56F0}" srcOrd="0" destOrd="0" presId="urn:microsoft.com/office/officeart/2005/8/layout/lProcess1"/>
    <dgm:cxn modelId="{42C478C6-80F4-4A13-93CB-826147175A17}" srcId="{9334BC1B-A053-4E88-A4DE-616DFA841043}" destId="{DBE7B349-F74F-419C-9397-DC7D5C3D653F}" srcOrd="2" destOrd="0" parTransId="{0CD0A57B-2F7C-4870-87D3-71428A1537E8}" sibTransId="{3BE5F90F-BD06-4EBF-9798-5C4E8AA8E64E}"/>
    <dgm:cxn modelId="{30F9C4FC-D362-40B3-934D-3BB9A0BCEA3C}" type="presOf" srcId="{9334BC1B-A053-4E88-A4DE-616DFA841043}" destId="{53FE0131-48FB-486E-9A94-2A8B8FB5597B}" srcOrd="0" destOrd="0" presId="urn:microsoft.com/office/officeart/2005/8/layout/lProcess1"/>
    <dgm:cxn modelId="{EFA37F63-35C5-4774-82DF-50724172EBC8}" type="presParOf" srcId="{AEB1B4F1-5CA0-4A80-820F-926C07C98E76}" destId="{1B553CFA-4047-47C7-90AB-58384D87EFB3}" srcOrd="0" destOrd="0" presId="urn:microsoft.com/office/officeart/2005/8/layout/lProcess1"/>
    <dgm:cxn modelId="{7ABCA109-6FED-4C6E-8A23-5E69FCC79B47}" type="presParOf" srcId="{1B553CFA-4047-47C7-90AB-58384D87EFB3}" destId="{53FE0131-48FB-486E-9A94-2A8B8FB5597B}" srcOrd="0" destOrd="0" presId="urn:microsoft.com/office/officeart/2005/8/layout/lProcess1"/>
    <dgm:cxn modelId="{AAA29416-96D7-4B93-B888-D4AB5E0233A1}" type="presParOf" srcId="{1B553CFA-4047-47C7-90AB-58384D87EFB3}" destId="{3DAA54E6-55F4-4D4D-97FF-1F7B56C75F22}" srcOrd="1" destOrd="0" presId="urn:microsoft.com/office/officeart/2005/8/layout/lProcess1"/>
    <dgm:cxn modelId="{09A1FBAF-8E52-4F6D-BF87-BC3AE34C287F}" type="presParOf" srcId="{1B553CFA-4047-47C7-90AB-58384D87EFB3}" destId="{EF922C08-3977-4E78-AAA9-E6D57234281B}" srcOrd="2" destOrd="0" presId="urn:microsoft.com/office/officeart/2005/8/layout/lProcess1"/>
    <dgm:cxn modelId="{03FCAAA1-9D93-48A6-8980-DDBF8E546899}" type="presParOf" srcId="{1B553CFA-4047-47C7-90AB-58384D87EFB3}" destId="{8A9F2A80-3588-40CF-A02C-AA373603587F}" srcOrd="3" destOrd="0" presId="urn:microsoft.com/office/officeart/2005/8/layout/lProcess1"/>
    <dgm:cxn modelId="{C07E2462-7799-48D4-BC9D-D7D4BEB78CBE}" type="presParOf" srcId="{1B553CFA-4047-47C7-90AB-58384D87EFB3}" destId="{E7A6F6C7-ECDD-4F1C-B5EA-3ABBC34A6AA2}" srcOrd="4" destOrd="0" presId="urn:microsoft.com/office/officeart/2005/8/layout/lProcess1"/>
    <dgm:cxn modelId="{445B135B-569B-463F-8339-B7D87B0B0EBB}" type="presParOf" srcId="{1B553CFA-4047-47C7-90AB-58384D87EFB3}" destId="{9216A93D-6C38-4F65-83D6-4F7BD3AAF242}" srcOrd="5" destOrd="0" presId="urn:microsoft.com/office/officeart/2005/8/layout/lProcess1"/>
    <dgm:cxn modelId="{F9BB739E-2956-4C14-ABFB-8509DC569F41}" type="presParOf" srcId="{1B553CFA-4047-47C7-90AB-58384D87EFB3}" destId="{B9CB913D-8624-4B10-8703-B4DEB25F4ACC}" srcOrd="6" destOrd="0" presId="urn:microsoft.com/office/officeart/2005/8/layout/lProcess1"/>
    <dgm:cxn modelId="{54D6AED1-AE3A-4342-9E3E-E78FC9F23814}" type="presParOf" srcId="{AEB1B4F1-5CA0-4A80-820F-926C07C98E76}" destId="{D495D2B0-BE4D-4701-AD68-542F22CEAE7A}" srcOrd="1" destOrd="0" presId="urn:microsoft.com/office/officeart/2005/8/layout/lProcess1"/>
    <dgm:cxn modelId="{353FD727-D66D-49A0-ABE2-2643ADADE554}" type="presParOf" srcId="{AEB1B4F1-5CA0-4A80-820F-926C07C98E76}" destId="{96332C3F-F1DC-4D15-81B5-9A128FE145B8}" srcOrd="2" destOrd="0" presId="urn:microsoft.com/office/officeart/2005/8/layout/lProcess1"/>
    <dgm:cxn modelId="{2F61A8A3-6363-4F98-AF85-06E220FDC6B3}" type="presParOf" srcId="{96332C3F-F1DC-4D15-81B5-9A128FE145B8}" destId="{BC2C2C2C-EF08-49BD-865E-1B8B3BD417E2}" srcOrd="0" destOrd="0" presId="urn:microsoft.com/office/officeart/2005/8/layout/lProcess1"/>
    <dgm:cxn modelId="{126C8E8F-C200-45C3-B42A-83BB20945992}" type="presParOf" srcId="{96332C3F-F1DC-4D15-81B5-9A128FE145B8}" destId="{6448B094-72B3-4403-9B94-C1A176F63C29}" srcOrd="1" destOrd="0" presId="urn:microsoft.com/office/officeart/2005/8/layout/lProcess1"/>
    <dgm:cxn modelId="{E2F909CC-9729-4718-93ED-A85BFB7C447C}" type="presParOf" srcId="{96332C3F-F1DC-4D15-81B5-9A128FE145B8}" destId="{EE177787-370E-4FAA-881B-6D12D50B470A}" srcOrd="2" destOrd="0" presId="urn:microsoft.com/office/officeart/2005/8/layout/lProcess1"/>
    <dgm:cxn modelId="{5FEEE2C3-C804-47AB-9A49-B40BF97E429A}" type="presParOf" srcId="{96332C3F-F1DC-4D15-81B5-9A128FE145B8}" destId="{DA5C8012-7517-4E62-B632-15F1FC9A56F0}" srcOrd="3" destOrd="0" presId="urn:microsoft.com/office/officeart/2005/8/layout/lProcess1"/>
    <dgm:cxn modelId="{2FAFF773-F431-4C4D-ACA6-D27CADBC7ED9}" type="presParOf" srcId="{96332C3F-F1DC-4D15-81B5-9A128FE145B8}" destId="{0E716AA6-581B-495D-95C4-F46F1E106F13}" srcOrd="4" destOrd="0" presId="urn:microsoft.com/office/officeart/2005/8/layout/lProcess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E0131-48FB-486E-9A94-2A8B8FB5597B}">
      <dsp:nvSpPr>
        <dsp:cNvPr id="0" name=""/>
        <dsp:cNvSpPr/>
      </dsp:nvSpPr>
      <dsp:spPr>
        <a:xfrm>
          <a:off x="4286" y="314291"/>
          <a:ext cx="3794125" cy="94853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zh-CN" altLang="en-US" sz="4800" kern="1200" dirty="0" smtClean="0"/>
            <a:t>原有流程</a:t>
          </a:r>
          <a:endParaRPr lang="zh-CN" altLang="en-US" sz="4800" kern="1200" dirty="0"/>
        </a:p>
      </dsp:txBody>
      <dsp:txXfrm>
        <a:off x="32068" y="342073"/>
        <a:ext cx="3738561" cy="892967"/>
      </dsp:txXfrm>
    </dsp:sp>
    <dsp:sp modelId="{3DAA54E6-55F4-4D4D-97FF-1F7B56C75F22}">
      <dsp:nvSpPr>
        <dsp:cNvPr id="0" name=""/>
        <dsp:cNvSpPr/>
      </dsp:nvSpPr>
      <dsp:spPr>
        <a:xfrm rot="5400000">
          <a:off x="1818352" y="1345819"/>
          <a:ext cx="165992" cy="1659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922C08-3977-4E78-AAA9-E6D57234281B}">
      <dsp:nvSpPr>
        <dsp:cNvPr id="0" name=""/>
        <dsp:cNvSpPr/>
      </dsp:nvSpPr>
      <dsp:spPr>
        <a:xfrm>
          <a:off x="4286" y="1594809"/>
          <a:ext cx="3794125" cy="94853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mj-ea"/>
              <a:ea typeface="+mj-ea"/>
            </a:rPr>
            <a:t>残联审核（现场）</a:t>
          </a:r>
          <a:endParaRPr lang="zh-CN" altLang="en-US" sz="2000" kern="1200" dirty="0">
            <a:latin typeface="+mj-ea"/>
            <a:ea typeface="+mj-ea"/>
          </a:endParaRPr>
        </a:p>
      </dsp:txBody>
      <dsp:txXfrm>
        <a:off x="32068" y="1622591"/>
        <a:ext cx="3738561" cy="892967"/>
      </dsp:txXfrm>
    </dsp:sp>
    <dsp:sp modelId="{8A9F2A80-3588-40CF-A02C-AA373603587F}">
      <dsp:nvSpPr>
        <dsp:cNvPr id="0" name=""/>
        <dsp:cNvSpPr/>
      </dsp:nvSpPr>
      <dsp:spPr>
        <a:xfrm rot="5400000">
          <a:off x="1818352" y="2626337"/>
          <a:ext cx="165992" cy="1659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A6F6C7-ECDD-4F1C-B5EA-3ABBC34A6AA2}">
      <dsp:nvSpPr>
        <dsp:cNvPr id="0" name=""/>
        <dsp:cNvSpPr/>
      </dsp:nvSpPr>
      <dsp:spPr>
        <a:xfrm>
          <a:off x="4286" y="2875326"/>
          <a:ext cx="3794125" cy="94853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ts val="2000"/>
            </a:lnSpc>
            <a:spcBef>
              <a:spcPct val="0"/>
            </a:spcBef>
            <a:spcAft>
              <a:spcPct val="35000"/>
            </a:spcAft>
          </a:pPr>
          <a:r>
            <a:rPr lang="zh-CN" altLang="en-US" sz="2000" kern="1200" dirty="0" smtClean="0">
              <a:latin typeface="+mj-ea"/>
              <a:ea typeface="+mj-ea"/>
            </a:rPr>
            <a:t>核定数据导入金三</a:t>
          </a:r>
          <a:endParaRPr lang="en-US" altLang="zh-CN" sz="2000" kern="1200" dirty="0" smtClean="0">
            <a:latin typeface="+mj-ea"/>
            <a:ea typeface="+mj-ea"/>
          </a:endParaRPr>
        </a:p>
        <a:p>
          <a:pPr lvl="0" algn="ctr" defTabSz="889000">
            <a:lnSpc>
              <a:spcPts val="2000"/>
            </a:lnSpc>
            <a:spcBef>
              <a:spcPct val="0"/>
            </a:spcBef>
            <a:spcAft>
              <a:spcPct val="35000"/>
            </a:spcAft>
          </a:pPr>
          <a:r>
            <a:rPr lang="zh-CN" altLang="en-US" sz="2000" kern="1200" dirty="0" smtClean="0">
              <a:latin typeface="+mj-ea"/>
              <a:ea typeface="+mj-ea"/>
            </a:rPr>
            <a:t>形成应征</a:t>
          </a:r>
          <a:endParaRPr lang="zh-CN" altLang="en-US" sz="2000" kern="1200" dirty="0">
            <a:latin typeface="+mj-ea"/>
            <a:ea typeface="+mj-ea"/>
          </a:endParaRPr>
        </a:p>
      </dsp:txBody>
      <dsp:txXfrm>
        <a:off x="32068" y="2903108"/>
        <a:ext cx="3738561" cy="892967"/>
      </dsp:txXfrm>
    </dsp:sp>
    <dsp:sp modelId="{9216A93D-6C38-4F65-83D6-4F7BD3AAF242}">
      <dsp:nvSpPr>
        <dsp:cNvPr id="0" name=""/>
        <dsp:cNvSpPr/>
      </dsp:nvSpPr>
      <dsp:spPr>
        <a:xfrm rot="5400000">
          <a:off x="1818352" y="3906854"/>
          <a:ext cx="165992" cy="1659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CB913D-8624-4B10-8703-B4DEB25F4ACC}">
      <dsp:nvSpPr>
        <dsp:cNvPr id="0" name=""/>
        <dsp:cNvSpPr/>
      </dsp:nvSpPr>
      <dsp:spPr>
        <a:xfrm>
          <a:off x="4286" y="4155843"/>
          <a:ext cx="3794125" cy="94853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ts val="2000"/>
            </a:lnSpc>
            <a:spcBef>
              <a:spcPct val="0"/>
            </a:spcBef>
            <a:spcAft>
              <a:spcPct val="35000"/>
            </a:spcAft>
          </a:pPr>
          <a:r>
            <a:rPr lang="zh-CN" altLang="en-US" sz="2000" kern="1200" dirty="0" smtClean="0">
              <a:latin typeface="+mj-ea"/>
              <a:ea typeface="+mj-ea"/>
            </a:rPr>
            <a:t>用人单位申报缴纳</a:t>
          </a:r>
          <a:endParaRPr lang="en-US" altLang="zh-CN" sz="2000" kern="1200" dirty="0" smtClean="0">
            <a:latin typeface="+mj-ea"/>
            <a:ea typeface="+mj-ea"/>
          </a:endParaRPr>
        </a:p>
        <a:p>
          <a:pPr lvl="0" algn="ctr" defTabSz="889000">
            <a:lnSpc>
              <a:spcPts val="2000"/>
            </a:lnSpc>
            <a:spcBef>
              <a:spcPct val="0"/>
            </a:spcBef>
            <a:spcAft>
              <a:spcPct val="35000"/>
            </a:spcAft>
          </a:pPr>
          <a:r>
            <a:rPr lang="zh-CN" altLang="en-US" sz="2000" kern="1200" dirty="0" smtClean="0">
              <a:latin typeface="+mj-ea"/>
              <a:ea typeface="+mj-ea"/>
            </a:rPr>
            <a:t>（网络或前台）</a:t>
          </a:r>
          <a:endParaRPr lang="zh-CN" altLang="en-US" sz="2000" kern="1200" dirty="0">
            <a:latin typeface="+mj-ea"/>
            <a:ea typeface="+mj-ea"/>
          </a:endParaRPr>
        </a:p>
      </dsp:txBody>
      <dsp:txXfrm>
        <a:off x="32068" y="4183625"/>
        <a:ext cx="3738561" cy="892967"/>
      </dsp:txXfrm>
    </dsp:sp>
    <dsp:sp modelId="{BC2C2C2C-EF08-49BD-865E-1B8B3BD417E2}">
      <dsp:nvSpPr>
        <dsp:cNvPr id="0" name=""/>
        <dsp:cNvSpPr/>
      </dsp:nvSpPr>
      <dsp:spPr>
        <a:xfrm>
          <a:off x="4329588" y="314291"/>
          <a:ext cx="3794125" cy="94853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zh-CN" altLang="en-US" sz="4800" kern="1200" dirty="0" smtClean="0"/>
            <a:t>现行流程</a:t>
          </a:r>
          <a:endParaRPr lang="zh-CN" altLang="en-US" sz="4800" kern="1200" dirty="0"/>
        </a:p>
      </dsp:txBody>
      <dsp:txXfrm>
        <a:off x="4357370" y="342073"/>
        <a:ext cx="3738561" cy="892967"/>
      </dsp:txXfrm>
    </dsp:sp>
    <dsp:sp modelId="{6448B094-72B3-4403-9B94-C1A176F63C29}">
      <dsp:nvSpPr>
        <dsp:cNvPr id="0" name=""/>
        <dsp:cNvSpPr/>
      </dsp:nvSpPr>
      <dsp:spPr>
        <a:xfrm rot="5400000">
          <a:off x="6143654" y="1345819"/>
          <a:ext cx="165992" cy="1659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77787-370E-4FAA-881B-6D12D50B470A}">
      <dsp:nvSpPr>
        <dsp:cNvPr id="0" name=""/>
        <dsp:cNvSpPr/>
      </dsp:nvSpPr>
      <dsp:spPr>
        <a:xfrm>
          <a:off x="4329588" y="1594809"/>
          <a:ext cx="3794125" cy="94853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mj-ea"/>
              <a:ea typeface="+mj-ea"/>
            </a:rPr>
            <a:t>残联审核（网络或前台）</a:t>
          </a:r>
          <a:endParaRPr lang="zh-CN" altLang="en-US" sz="2000" kern="1200" dirty="0">
            <a:latin typeface="+mj-ea"/>
            <a:ea typeface="+mj-ea"/>
          </a:endParaRPr>
        </a:p>
      </dsp:txBody>
      <dsp:txXfrm>
        <a:off x="4357370" y="1622591"/>
        <a:ext cx="3738561" cy="892967"/>
      </dsp:txXfrm>
    </dsp:sp>
    <dsp:sp modelId="{DA5C8012-7517-4E62-B632-15F1FC9A56F0}">
      <dsp:nvSpPr>
        <dsp:cNvPr id="0" name=""/>
        <dsp:cNvSpPr/>
      </dsp:nvSpPr>
      <dsp:spPr>
        <a:xfrm rot="5400000">
          <a:off x="6143654" y="2626337"/>
          <a:ext cx="165992" cy="1659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716AA6-581B-495D-95C4-F46F1E106F13}">
      <dsp:nvSpPr>
        <dsp:cNvPr id="0" name=""/>
        <dsp:cNvSpPr/>
      </dsp:nvSpPr>
      <dsp:spPr>
        <a:xfrm>
          <a:off x="4329588" y="2875326"/>
          <a:ext cx="3794125" cy="94853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0" baseline="0" dirty="0" smtClean="0">
              <a:latin typeface="+mj-ea"/>
              <a:ea typeface="+mj-ea"/>
            </a:rPr>
            <a:t>用人单位凭审核结果自主申报（网络或前台）</a:t>
          </a:r>
          <a:endParaRPr lang="zh-CN" altLang="en-US" sz="2000" kern="0" baseline="0" dirty="0">
            <a:latin typeface="+mj-ea"/>
            <a:ea typeface="+mj-ea"/>
          </a:endParaRPr>
        </a:p>
      </dsp:txBody>
      <dsp:txXfrm>
        <a:off x="4357370" y="2903108"/>
        <a:ext cx="3738561" cy="89296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param type="vertAlign" val="mid"/>
          <dgm:param type="nodeHorzAlign" val="l"/>
          <dgm:param type="fallback" val="2D"/>
        </dgm:alg>
      </dgm:if>
      <dgm:else name="Name3">
        <dgm:alg type="lin">
          <dgm:param type="linDir" val="fromR"/>
          <dgm:param type="nodeVertAlign" val="t"/>
          <dgm:param type="vertAlign" val="mid"/>
          <dgm:param type="nodeHorzAlign" val="r"/>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VertAlign" val="t"/>
              <dgm:param type="nodeHorzAlign" val="ctr"/>
              <dgm:param type="fallback" val="2D"/>
            </dgm:alg>
          </dgm:if>
          <dgm:else name="Name7">
            <dgm:alg type="lin">
              <dgm:param type="linDir" val="fromT"/>
              <dgm:param type="nodeVertAlign" val="t"/>
              <dgm:param type="nodeHorzAlign" val="ctr"/>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86E5EC-9B1A-411C-9A14-DC123068603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699A94-21C0-4736-8287-7DA23765256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699A94-21C0-4736-8287-7DA23765256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C9E37B5E-068B-4EF1-9C53-6D00574C9A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B0CA9E-8D83-4035-9403-9605AB898A2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37B5E-068B-4EF1-9C53-6D00574C9A3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0CA9E-8D83-4035-9403-9605AB898A2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文本框 4"/>
          <p:cNvSpPr txBox="1"/>
          <p:nvPr/>
        </p:nvSpPr>
        <p:spPr>
          <a:xfrm>
            <a:off x="2327348" y="2721114"/>
            <a:ext cx="7518405" cy="707886"/>
          </a:xfrm>
          <a:prstGeom prst="rect">
            <a:avLst/>
          </a:prstGeom>
          <a:noFill/>
        </p:spPr>
        <p:txBody>
          <a:bodyPr wrap="none" rtlCol="0">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残疾人就业保障金自主申报流程 </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a:stCxn id="742" idx="45"/>
          </p:cNvCxnSpPr>
          <p:nvPr/>
        </p:nvCxnSpPr>
        <p:spPr>
          <a:xfrm flipV="1">
            <a:off x="1134126" y="3718367"/>
            <a:ext cx="9901736" cy="81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20" name="组合 319"/>
          <p:cNvGrpSpPr/>
          <p:nvPr/>
        </p:nvGrpSpPr>
        <p:grpSpPr>
          <a:xfrm>
            <a:off x="453718" y="298508"/>
            <a:ext cx="290218" cy="290217"/>
            <a:chOff x="3896273" y="1313639"/>
            <a:chExt cx="395288" cy="395287"/>
          </a:xfrm>
          <a:solidFill>
            <a:schemeClr val="bg1">
              <a:alpha val="3000"/>
            </a:schemeClr>
          </a:solidFill>
        </p:grpSpPr>
        <p:sp>
          <p:nvSpPr>
            <p:cNvPr id="153" name="Freeform 42"/>
            <p:cNvSpPr/>
            <p:nvPr/>
          </p:nvSpPr>
          <p:spPr bwMode="auto">
            <a:xfrm>
              <a:off x="4120111" y="1313639"/>
              <a:ext cx="171450" cy="171450"/>
            </a:xfrm>
            <a:custGeom>
              <a:avLst/>
              <a:gdLst>
                <a:gd name="T0" fmla="*/ 0 w 80"/>
                <a:gd name="T1" fmla="*/ 0 h 80"/>
                <a:gd name="T2" fmla="*/ 0 w 80"/>
                <a:gd name="T3" fmla="*/ 80 h 80"/>
                <a:gd name="T4" fmla="*/ 80 w 80"/>
                <a:gd name="T5" fmla="*/ 80 h 80"/>
                <a:gd name="T6" fmla="*/ 0 w 80"/>
                <a:gd name="T7" fmla="*/ 0 h 80"/>
              </a:gdLst>
              <a:ahLst/>
              <a:cxnLst>
                <a:cxn ang="0">
                  <a:pos x="T0" y="T1"/>
                </a:cxn>
                <a:cxn ang="0">
                  <a:pos x="T2" y="T3"/>
                </a:cxn>
                <a:cxn ang="0">
                  <a:pos x="T4" y="T5"/>
                </a:cxn>
                <a:cxn ang="0">
                  <a:pos x="T6" y="T7"/>
                </a:cxn>
              </a:cxnLst>
              <a:rect l="0" t="0" r="r" b="b"/>
              <a:pathLst>
                <a:path w="80" h="80">
                  <a:moveTo>
                    <a:pt x="0" y="0"/>
                  </a:moveTo>
                  <a:cubicBezTo>
                    <a:pt x="0" y="80"/>
                    <a:pt x="0" y="80"/>
                    <a:pt x="0" y="80"/>
                  </a:cubicBezTo>
                  <a:cubicBezTo>
                    <a:pt x="80" y="80"/>
                    <a:pt x="80" y="80"/>
                    <a:pt x="80" y="80"/>
                  </a:cubicBezTo>
                  <a:cubicBezTo>
                    <a:pt x="80" y="36"/>
                    <a:pt x="4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4"/>
            <p:cNvSpPr/>
            <p:nvPr/>
          </p:nvSpPr>
          <p:spPr bwMode="auto">
            <a:xfrm>
              <a:off x="3896273" y="1331101"/>
              <a:ext cx="377825" cy="377825"/>
            </a:xfrm>
            <a:custGeom>
              <a:avLst/>
              <a:gdLst>
                <a:gd name="T0" fmla="*/ 88 w 176"/>
                <a:gd name="T1" fmla="*/ 0 h 176"/>
                <a:gd name="T2" fmla="*/ 0 w 176"/>
                <a:gd name="T3" fmla="*/ 88 h 176"/>
                <a:gd name="T4" fmla="*/ 88 w 176"/>
                <a:gd name="T5" fmla="*/ 176 h 176"/>
                <a:gd name="T6" fmla="*/ 147 w 176"/>
                <a:gd name="T7" fmla="*/ 153 h 176"/>
                <a:gd name="T8" fmla="*/ 176 w 176"/>
                <a:gd name="T9" fmla="*/ 88 h 176"/>
                <a:gd name="T10" fmla="*/ 88 w 176"/>
                <a:gd name="T11" fmla="*/ 88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39" y="0"/>
                    <a:pt x="0" y="39"/>
                    <a:pt x="0" y="88"/>
                  </a:cubicBezTo>
                  <a:cubicBezTo>
                    <a:pt x="0" y="137"/>
                    <a:pt x="39" y="176"/>
                    <a:pt x="88" y="176"/>
                  </a:cubicBezTo>
                  <a:cubicBezTo>
                    <a:pt x="111" y="176"/>
                    <a:pt x="132" y="167"/>
                    <a:pt x="147" y="153"/>
                  </a:cubicBezTo>
                  <a:cubicBezTo>
                    <a:pt x="165" y="137"/>
                    <a:pt x="176" y="114"/>
                    <a:pt x="176" y="88"/>
                  </a:cubicBezTo>
                  <a:cubicBezTo>
                    <a:pt x="88" y="88"/>
                    <a:pt x="88" y="88"/>
                    <a:pt x="88" y="88"/>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17" name="组合 816" hidden="1"/>
          <p:cNvGrpSpPr/>
          <p:nvPr/>
        </p:nvGrpSpPr>
        <p:grpSpPr>
          <a:xfrm>
            <a:off x="81023" y="173735"/>
            <a:ext cx="12593110" cy="6510529"/>
            <a:chOff x="81023" y="173735"/>
            <a:chExt cx="12593110" cy="6510529"/>
          </a:xfrm>
        </p:grpSpPr>
        <p:sp>
          <p:nvSpPr>
            <p:cNvPr id="682" name="Freeform 5"/>
            <p:cNvSpPr>
              <a:spLocks noEditPoints="1"/>
            </p:cNvSpPr>
            <p:nvPr/>
          </p:nvSpPr>
          <p:spPr bwMode="auto">
            <a:xfrm>
              <a:off x="8102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3" name="Freeform 5"/>
            <p:cNvSpPr>
              <a:spLocks noEditPoints="1"/>
            </p:cNvSpPr>
            <p:nvPr/>
          </p:nvSpPr>
          <p:spPr bwMode="auto">
            <a:xfrm>
              <a:off x="122585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4" name="Freeform 5"/>
            <p:cNvSpPr>
              <a:spLocks noEditPoints="1"/>
            </p:cNvSpPr>
            <p:nvPr/>
          </p:nvSpPr>
          <p:spPr bwMode="auto">
            <a:xfrm>
              <a:off x="237067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5" name="Freeform 5"/>
            <p:cNvSpPr>
              <a:spLocks noEditPoints="1"/>
            </p:cNvSpPr>
            <p:nvPr/>
          </p:nvSpPr>
          <p:spPr bwMode="auto">
            <a:xfrm>
              <a:off x="3515508"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6" name="Freeform 5"/>
            <p:cNvSpPr>
              <a:spLocks noEditPoints="1"/>
            </p:cNvSpPr>
            <p:nvPr/>
          </p:nvSpPr>
          <p:spPr bwMode="auto">
            <a:xfrm>
              <a:off x="466033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7" name="Freeform 5"/>
            <p:cNvSpPr>
              <a:spLocks noEditPoints="1"/>
            </p:cNvSpPr>
            <p:nvPr/>
          </p:nvSpPr>
          <p:spPr bwMode="auto">
            <a:xfrm>
              <a:off x="580516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8" name="Freeform 5"/>
            <p:cNvSpPr>
              <a:spLocks noEditPoints="1"/>
            </p:cNvSpPr>
            <p:nvPr/>
          </p:nvSpPr>
          <p:spPr bwMode="auto">
            <a:xfrm>
              <a:off x="6949992"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9" name="Freeform 5"/>
            <p:cNvSpPr>
              <a:spLocks noEditPoints="1"/>
            </p:cNvSpPr>
            <p:nvPr/>
          </p:nvSpPr>
          <p:spPr bwMode="auto">
            <a:xfrm>
              <a:off x="809482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0" name="Freeform 5"/>
            <p:cNvSpPr>
              <a:spLocks noEditPoints="1"/>
            </p:cNvSpPr>
            <p:nvPr/>
          </p:nvSpPr>
          <p:spPr bwMode="auto">
            <a:xfrm>
              <a:off x="923964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1" name="Freeform 5"/>
            <p:cNvSpPr>
              <a:spLocks noEditPoints="1"/>
            </p:cNvSpPr>
            <p:nvPr/>
          </p:nvSpPr>
          <p:spPr bwMode="auto">
            <a:xfrm>
              <a:off x="10384477"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2" name="Freeform 5"/>
            <p:cNvSpPr>
              <a:spLocks noEditPoints="1"/>
            </p:cNvSpPr>
            <p:nvPr/>
          </p:nvSpPr>
          <p:spPr bwMode="auto">
            <a:xfrm>
              <a:off x="1152930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7" name="Freeform 5"/>
            <p:cNvSpPr>
              <a:spLocks noEditPoints="1"/>
            </p:cNvSpPr>
            <p:nvPr/>
          </p:nvSpPr>
          <p:spPr bwMode="auto">
            <a:xfrm>
              <a:off x="8102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8" name="Freeform 5"/>
            <p:cNvSpPr>
              <a:spLocks noEditPoints="1"/>
            </p:cNvSpPr>
            <p:nvPr/>
          </p:nvSpPr>
          <p:spPr bwMode="auto">
            <a:xfrm>
              <a:off x="122585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9" name="Freeform 5"/>
            <p:cNvSpPr>
              <a:spLocks noEditPoints="1"/>
            </p:cNvSpPr>
            <p:nvPr/>
          </p:nvSpPr>
          <p:spPr bwMode="auto">
            <a:xfrm>
              <a:off x="237067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0" name="Freeform 5"/>
            <p:cNvSpPr>
              <a:spLocks noEditPoints="1"/>
            </p:cNvSpPr>
            <p:nvPr/>
          </p:nvSpPr>
          <p:spPr bwMode="auto">
            <a:xfrm>
              <a:off x="3515508"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1" name="Freeform 5"/>
            <p:cNvSpPr>
              <a:spLocks noEditPoints="1"/>
            </p:cNvSpPr>
            <p:nvPr/>
          </p:nvSpPr>
          <p:spPr bwMode="auto">
            <a:xfrm>
              <a:off x="466033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2" name="Freeform 5"/>
            <p:cNvSpPr>
              <a:spLocks noEditPoints="1"/>
            </p:cNvSpPr>
            <p:nvPr/>
          </p:nvSpPr>
          <p:spPr bwMode="auto">
            <a:xfrm>
              <a:off x="580516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3" name="Freeform 5"/>
            <p:cNvSpPr>
              <a:spLocks noEditPoints="1"/>
            </p:cNvSpPr>
            <p:nvPr/>
          </p:nvSpPr>
          <p:spPr bwMode="auto">
            <a:xfrm>
              <a:off x="6949992"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4" name="Freeform 5"/>
            <p:cNvSpPr>
              <a:spLocks noEditPoints="1"/>
            </p:cNvSpPr>
            <p:nvPr/>
          </p:nvSpPr>
          <p:spPr bwMode="auto">
            <a:xfrm>
              <a:off x="809482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5" name="Freeform 5"/>
            <p:cNvSpPr>
              <a:spLocks noEditPoints="1"/>
            </p:cNvSpPr>
            <p:nvPr/>
          </p:nvSpPr>
          <p:spPr bwMode="auto">
            <a:xfrm>
              <a:off x="923964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6" name="Freeform 5"/>
            <p:cNvSpPr>
              <a:spLocks noEditPoints="1"/>
            </p:cNvSpPr>
            <p:nvPr/>
          </p:nvSpPr>
          <p:spPr bwMode="auto">
            <a:xfrm>
              <a:off x="10384477"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7" name="Freeform 5"/>
            <p:cNvSpPr>
              <a:spLocks noEditPoints="1"/>
            </p:cNvSpPr>
            <p:nvPr/>
          </p:nvSpPr>
          <p:spPr bwMode="auto">
            <a:xfrm>
              <a:off x="1152930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2" name="Freeform 5"/>
            <p:cNvSpPr>
              <a:spLocks noEditPoints="1"/>
            </p:cNvSpPr>
            <p:nvPr/>
          </p:nvSpPr>
          <p:spPr bwMode="auto">
            <a:xfrm>
              <a:off x="8102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3" name="Freeform 5"/>
            <p:cNvSpPr>
              <a:spLocks noEditPoints="1"/>
            </p:cNvSpPr>
            <p:nvPr/>
          </p:nvSpPr>
          <p:spPr bwMode="auto">
            <a:xfrm>
              <a:off x="122585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4" name="Freeform 5"/>
            <p:cNvSpPr>
              <a:spLocks noEditPoints="1"/>
            </p:cNvSpPr>
            <p:nvPr/>
          </p:nvSpPr>
          <p:spPr bwMode="auto">
            <a:xfrm>
              <a:off x="237067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5" name="Freeform 5"/>
            <p:cNvSpPr>
              <a:spLocks noEditPoints="1"/>
            </p:cNvSpPr>
            <p:nvPr/>
          </p:nvSpPr>
          <p:spPr bwMode="auto">
            <a:xfrm>
              <a:off x="3515508"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6" name="Freeform 5"/>
            <p:cNvSpPr>
              <a:spLocks noEditPoints="1"/>
            </p:cNvSpPr>
            <p:nvPr/>
          </p:nvSpPr>
          <p:spPr bwMode="auto">
            <a:xfrm>
              <a:off x="466033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7" name="Freeform 5"/>
            <p:cNvSpPr>
              <a:spLocks noEditPoints="1"/>
            </p:cNvSpPr>
            <p:nvPr/>
          </p:nvSpPr>
          <p:spPr bwMode="auto">
            <a:xfrm>
              <a:off x="580516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8" name="Freeform 5"/>
            <p:cNvSpPr>
              <a:spLocks noEditPoints="1"/>
            </p:cNvSpPr>
            <p:nvPr/>
          </p:nvSpPr>
          <p:spPr bwMode="auto">
            <a:xfrm>
              <a:off x="6949992"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9" name="Freeform 5"/>
            <p:cNvSpPr>
              <a:spLocks noEditPoints="1"/>
            </p:cNvSpPr>
            <p:nvPr/>
          </p:nvSpPr>
          <p:spPr bwMode="auto">
            <a:xfrm>
              <a:off x="809482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0" name="Freeform 5"/>
            <p:cNvSpPr>
              <a:spLocks noEditPoints="1"/>
            </p:cNvSpPr>
            <p:nvPr/>
          </p:nvSpPr>
          <p:spPr bwMode="auto">
            <a:xfrm>
              <a:off x="923964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1" name="Freeform 5"/>
            <p:cNvSpPr>
              <a:spLocks noEditPoints="1"/>
            </p:cNvSpPr>
            <p:nvPr/>
          </p:nvSpPr>
          <p:spPr bwMode="auto">
            <a:xfrm>
              <a:off x="10384477"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2" name="Freeform 5"/>
            <p:cNvSpPr>
              <a:spLocks noEditPoints="1"/>
            </p:cNvSpPr>
            <p:nvPr/>
          </p:nvSpPr>
          <p:spPr bwMode="auto">
            <a:xfrm>
              <a:off x="1152930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7" name="Freeform 5"/>
            <p:cNvSpPr>
              <a:spLocks noEditPoints="1"/>
            </p:cNvSpPr>
            <p:nvPr/>
          </p:nvSpPr>
          <p:spPr bwMode="auto">
            <a:xfrm>
              <a:off x="8102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8" name="Freeform 5"/>
            <p:cNvSpPr>
              <a:spLocks noEditPoints="1"/>
            </p:cNvSpPr>
            <p:nvPr/>
          </p:nvSpPr>
          <p:spPr bwMode="auto">
            <a:xfrm>
              <a:off x="122585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9" name="Freeform 5"/>
            <p:cNvSpPr>
              <a:spLocks noEditPoints="1"/>
            </p:cNvSpPr>
            <p:nvPr/>
          </p:nvSpPr>
          <p:spPr bwMode="auto">
            <a:xfrm>
              <a:off x="237067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0" name="Freeform 5"/>
            <p:cNvSpPr>
              <a:spLocks noEditPoints="1"/>
            </p:cNvSpPr>
            <p:nvPr/>
          </p:nvSpPr>
          <p:spPr bwMode="auto">
            <a:xfrm>
              <a:off x="3515508"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1" name="Freeform 5"/>
            <p:cNvSpPr>
              <a:spLocks noEditPoints="1"/>
            </p:cNvSpPr>
            <p:nvPr/>
          </p:nvSpPr>
          <p:spPr bwMode="auto">
            <a:xfrm>
              <a:off x="466033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2" name="Freeform 5"/>
            <p:cNvSpPr>
              <a:spLocks noEditPoints="1"/>
            </p:cNvSpPr>
            <p:nvPr/>
          </p:nvSpPr>
          <p:spPr bwMode="auto">
            <a:xfrm>
              <a:off x="580516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3" name="Freeform 5"/>
            <p:cNvSpPr>
              <a:spLocks noEditPoints="1"/>
            </p:cNvSpPr>
            <p:nvPr/>
          </p:nvSpPr>
          <p:spPr bwMode="auto">
            <a:xfrm>
              <a:off x="6949992"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4" name="Freeform 5"/>
            <p:cNvSpPr>
              <a:spLocks noEditPoints="1"/>
            </p:cNvSpPr>
            <p:nvPr/>
          </p:nvSpPr>
          <p:spPr bwMode="auto">
            <a:xfrm>
              <a:off x="809482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5" name="Freeform 5"/>
            <p:cNvSpPr>
              <a:spLocks noEditPoints="1"/>
            </p:cNvSpPr>
            <p:nvPr/>
          </p:nvSpPr>
          <p:spPr bwMode="auto">
            <a:xfrm>
              <a:off x="923964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6" name="Freeform 5"/>
            <p:cNvSpPr>
              <a:spLocks noEditPoints="1"/>
            </p:cNvSpPr>
            <p:nvPr/>
          </p:nvSpPr>
          <p:spPr bwMode="auto">
            <a:xfrm>
              <a:off x="10384477"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7" name="Freeform 5"/>
            <p:cNvSpPr>
              <a:spLocks noEditPoints="1"/>
            </p:cNvSpPr>
            <p:nvPr/>
          </p:nvSpPr>
          <p:spPr bwMode="auto">
            <a:xfrm>
              <a:off x="1152930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2" name="Freeform 5"/>
            <p:cNvSpPr>
              <a:spLocks noEditPoints="1"/>
            </p:cNvSpPr>
            <p:nvPr/>
          </p:nvSpPr>
          <p:spPr bwMode="auto">
            <a:xfrm>
              <a:off x="8102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3" name="Freeform 5"/>
            <p:cNvSpPr>
              <a:spLocks noEditPoints="1"/>
            </p:cNvSpPr>
            <p:nvPr/>
          </p:nvSpPr>
          <p:spPr bwMode="auto">
            <a:xfrm>
              <a:off x="122585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4" name="Freeform 5"/>
            <p:cNvSpPr>
              <a:spLocks noEditPoints="1"/>
            </p:cNvSpPr>
            <p:nvPr/>
          </p:nvSpPr>
          <p:spPr bwMode="auto">
            <a:xfrm>
              <a:off x="237067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5" name="Freeform 5"/>
            <p:cNvSpPr>
              <a:spLocks noEditPoints="1"/>
            </p:cNvSpPr>
            <p:nvPr/>
          </p:nvSpPr>
          <p:spPr bwMode="auto">
            <a:xfrm>
              <a:off x="3515508"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6" name="Freeform 5"/>
            <p:cNvSpPr>
              <a:spLocks noEditPoints="1"/>
            </p:cNvSpPr>
            <p:nvPr/>
          </p:nvSpPr>
          <p:spPr bwMode="auto">
            <a:xfrm>
              <a:off x="466033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7" name="Freeform 5"/>
            <p:cNvSpPr>
              <a:spLocks noEditPoints="1"/>
            </p:cNvSpPr>
            <p:nvPr/>
          </p:nvSpPr>
          <p:spPr bwMode="auto">
            <a:xfrm>
              <a:off x="580516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8" name="Freeform 5"/>
            <p:cNvSpPr>
              <a:spLocks noEditPoints="1"/>
            </p:cNvSpPr>
            <p:nvPr/>
          </p:nvSpPr>
          <p:spPr bwMode="auto">
            <a:xfrm>
              <a:off x="6949992"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9" name="Freeform 5"/>
            <p:cNvSpPr>
              <a:spLocks noEditPoints="1"/>
            </p:cNvSpPr>
            <p:nvPr/>
          </p:nvSpPr>
          <p:spPr bwMode="auto">
            <a:xfrm>
              <a:off x="809482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0" name="Freeform 5"/>
            <p:cNvSpPr>
              <a:spLocks noEditPoints="1"/>
            </p:cNvSpPr>
            <p:nvPr/>
          </p:nvSpPr>
          <p:spPr bwMode="auto">
            <a:xfrm>
              <a:off x="923964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1" name="Freeform 5"/>
            <p:cNvSpPr>
              <a:spLocks noEditPoints="1"/>
            </p:cNvSpPr>
            <p:nvPr/>
          </p:nvSpPr>
          <p:spPr bwMode="auto">
            <a:xfrm>
              <a:off x="10384477"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2" name="Freeform 5"/>
            <p:cNvSpPr>
              <a:spLocks noEditPoints="1"/>
            </p:cNvSpPr>
            <p:nvPr/>
          </p:nvSpPr>
          <p:spPr bwMode="auto">
            <a:xfrm>
              <a:off x="1152930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7" name="Freeform 5"/>
            <p:cNvSpPr>
              <a:spLocks noEditPoints="1"/>
            </p:cNvSpPr>
            <p:nvPr/>
          </p:nvSpPr>
          <p:spPr bwMode="auto">
            <a:xfrm>
              <a:off x="8102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8" name="Freeform 5"/>
            <p:cNvSpPr>
              <a:spLocks noEditPoints="1"/>
            </p:cNvSpPr>
            <p:nvPr/>
          </p:nvSpPr>
          <p:spPr bwMode="auto">
            <a:xfrm>
              <a:off x="122585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9" name="Freeform 5"/>
            <p:cNvSpPr>
              <a:spLocks noEditPoints="1"/>
            </p:cNvSpPr>
            <p:nvPr/>
          </p:nvSpPr>
          <p:spPr bwMode="auto">
            <a:xfrm>
              <a:off x="237067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0" name="Freeform 5"/>
            <p:cNvSpPr>
              <a:spLocks noEditPoints="1"/>
            </p:cNvSpPr>
            <p:nvPr/>
          </p:nvSpPr>
          <p:spPr bwMode="auto">
            <a:xfrm>
              <a:off x="3515508"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1" name="Freeform 5"/>
            <p:cNvSpPr>
              <a:spLocks noEditPoints="1"/>
            </p:cNvSpPr>
            <p:nvPr/>
          </p:nvSpPr>
          <p:spPr bwMode="auto">
            <a:xfrm>
              <a:off x="466033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2" name="Freeform 5"/>
            <p:cNvSpPr>
              <a:spLocks noEditPoints="1"/>
            </p:cNvSpPr>
            <p:nvPr/>
          </p:nvSpPr>
          <p:spPr bwMode="auto">
            <a:xfrm>
              <a:off x="580516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3" name="Freeform 5"/>
            <p:cNvSpPr>
              <a:spLocks noEditPoints="1"/>
            </p:cNvSpPr>
            <p:nvPr/>
          </p:nvSpPr>
          <p:spPr bwMode="auto">
            <a:xfrm>
              <a:off x="6949992"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4" name="Freeform 5"/>
            <p:cNvSpPr>
              <a:spLocks noEditPoints="1"/>
            </p:cNvSpPr>
            <p:nvPr/>
          </p:nvSpPr>
          <p:spPr bwMode="auto">
            <a:xfrm>
              <a:off x="809482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5" name="Freeform 5"/>
            <p:cNvSpPr>
              <a:spLocks noEditPoints="1"/>
            </p:cNvSpPr>
            <p:nvPr/>
          </p:nvSpPr>
          <p:spPr bwMode="auto">
            <a:xfrm>
              <a:off x="923964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6" name="Freeform 5"/>
            <p:cNvSpPr>
              <a:spLocks noEditPoints="1"/>
            </p:cNvSpPr>
            <p:nvPr/>
          </p:nvSpPr>
          <p:spPr bwMode="auto">
            <a:xfrm>
              <a:off x="10384477"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7" name="Freeform 5"/>
            <p:cNvSpPr>
              <a:spLocks noEditPoints="1"/>
            </p:cNvSpPr>
            <p:nvPr/>
          </p:nvSpPr>
          <p:spPr bwMode="auto">
            <a:xfrm>
              <a:off x="1152930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2" name="Freeform 5"/>
            <p:cNvSpPr>
              <a:spLocks noEditPoints="1"/>
            </p:cNvSpPr>
            <p:nvPr/>
          </p:nvSpPr>
          <p:spPr bwMode="auto">
            <a:xfrm>
              <a:off x="8102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3" name="Freeform 5"/>
            <p:cNvSpPr>
              <a:spLocks noEditPoints="1"/>
            </p:cNvSpPr>
            <p:nvPr/>
          </p:nvSpPr>
          <p:spPr bwMode="auto">
            <a:xfrm>
              <a:off x="122585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4" name="Freeform 5"/>
            <p:cNvSpPr>
              <a:spLocks noEditPoints="1"/>
            </p:cNvSpPr>
            <p:nvPr/>
          </p:nvSpPr>
          <p:spPr bwMode="auto">
            <a:xfrm>
              <a:off x="237067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5" name="Freeform 5"/>
            <p:cNvSpPr>
              <a:spLocks noEditPoints="1"/>
            </p:cNvSpPr>
            <p:nvPr/>
          </p:nvSpPr>
          <p:spPr bwMode="auto">
            <a:xfrm>
              <a:off x="3515508"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6" name="Freeform 5"/>
            <p:cNvSpPr>
              <a:spLocks noEditPoints="1"/>
            </p:cNvSpPr>
            <p:nvPr/>
          </p:nvSpPr>
          <p:spPr bwMode="auto">
            <a:xfrm>
              <a:off x="466033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7" name="Freeform 5"/>
            <p:cNvSpPr>
              <a:spLocks noEditPoints="1"/>
            </p:cNvSpPr>
            <p:nvPr/>
          </p:nvSpPr>
          <p:spPr bwMode="auto">
            <a:xfrm>
              <a:off x="580516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8" name="Freeform 5"/>
            <p:cNvSpPr>
              <a:spLocks noEditPoints="1"/>
            </p:cNvSpPr>
            <p:nvPr/>
          </p:nvSpPr>
          <p:spPr bwMode="auto">
            <a:xfrm>
              <a:off x="6949992"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9" name="Freeform 5"/>
            <p:cNvSpPr>
              <a:spLocks noEditPoints="1"/>
            </p:cNvSpPr>
            <p:nvPr/>
          </p:nvSpPr>
          <p:spPr bwMode="auto">
            <a:xfrm>
              <a:off x="809482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0" name="Freeform 5"/>
            <p:cNvSpPr>
              <a:spLocks noEditPoints="1"/>
            </p:cNvSpPr>
            <p:nvPr/>
          </p:nvSpPr>
          <p:spPr bwMode="auto">
            <a:xfrm>
              <a:off x="923964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1" name="Freeform 5"/>
            <p:cNvSpPr>
              <a:spLocks noEditPoints="1"/>
            </p:cNvSpPr>
            <p:nvPr/>
          </p:nvSpPr>
          <p:spPr bwMode="auto">
            <a:xfrm>
              <a:off x="10384477"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2" name="Freeform 5"/>
            <p:cNvSpPr>
              <a:spLocks noEditPoints="1"/>
            </p:cNvSpPr>
            <p:nvPr/>
          </p:nvSpPr>
          <p:spPr bwMode="auto">
            <a:xfrm>
              <a:off x="1152930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7" name="Freeform 5"/>
            <p:cNvSpPr>
              <a:spLocks noEditPoints="1"/>
            </p:cNvSpPr>
            <p:nvPr/>
          </p:nvSpPr>
          <p:spPr bwMode="auto">
            <a:xfrm>
              <a:off x="8102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8" name="Freeform 5"/>
            <p:cNvSpPr>
              <a:spLocks noEditPoints="1"/>
            </p:cNvSpPr>
            <p:nvPr/>
          </p:nvSpPr>
          <p:spPr bwMode="auto">
            <a:xfrm>
              <a:off x="122585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9" name="Freeform 5"/>
            <p:cNvSpPr>
              <a:spLocks noEditPoints="1"/>
            </p:cNvSpPr>
            <p:nvPr/>
          </p:nvSpPr>
          <p:spPr bwMode="auto">
            <a:xfrm>
              <a:off x="237067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0" name="Freeform 5"/>
            <p:cNvSpPr>
              <a:spLocks noEditPoints="1"/>
            </p:cNvSpPr>
            <p:nvPr/>
          </p:nvSpPr>
          <p:spPr bwMode="auto">
            <a:xfrm>
              <a:off x="3515508"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1" name="Freeform 5"/>
            <p:cNvSpPr>
              <a:spLocks noEditPoints="1"/>
            </p:cNvSpPr>
            <p:nvPr/>
          </p:nvSpPr>
          <p:spPr bwMode="auto">
            <a:xfrm>
              <a:off x="466033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2" name="Freeform 5"/>
            <p:cNvSpPr>
              <a:spLocks noEditPoints="1"/>
            </p:cNvSpPr>
            <p:nvPr/>
          </p:nvSpPr>
          <p:spPr bwMode="auto">
            <a:xfrm>
              <a:off x="580516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3" name="Freeform 5"/>
            <p:cNvSpPr>
              <a:spLocks noEditPoints="1"/>
            </p:cNvSpPr>
            <p:nvPr/>
          </p:nvSpPr>
          <p:spPr bwMode="auto">
            <a:xfrm>
              <a:off x="6949992"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4" name="Freeform 5"/>
            <p:cNvSpPr>
              <a:spLocks noEditPoints="1"/>
            </p:cNvSpPr>
            <p:nvPr/>
          </p:nvSpPr>
          <p:spPr bwMode="auto">
            <a:xfrm>
              <a:off x="809482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5" name="Freeform 5"/>
            <p:cNvSpPr>
              <a:spLocks noEditPoints="1"/>
            </p:cNvSpPr>
            <p:nvPr/>
          </p:nvSpPr>
          <p:spPr bwMode="auto">
            <a:xfrm>
              <a:off x="923964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6" name="Freeform 5"/>
            <p:cNvSpPr>
              <a:spLocks noEditPoints="1"/>
            </p:cNvSpPr>
            <p:nvPr/>
          </p:nvSpPr>
          <p:spPr bwMode="auto">
            <a:xfrm>
              <a:off x="10384477"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7" name="Freeform 5"/>
            <p:cNvSpPr>
              <a:spLocks noEditPoints="1"/>
            </p:cNvSpPr>
            <p:nvPr/>
          </p:nvSpPr>
          <p:spPr bwMode="auto">
            <a:xfrm>
              <a:off x="1152930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grpSp>
      <p:sp>
        <p:nvSpPr>
          <p:cNvPr id="803" name="圆角矩形 802"/>
          <p:cNvSpPr/>
          <p:nvPr/>
        </p:nvSpPr>
        <p:spPr>
          <a:xfrm>
            <a:off x="3559120" y="3561334"/>
            <a:ext cx="5065127" cy="30802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zh-CN" altLang="en-US" dirty="0" smtClean="0">
                <a:solidFill>
                  <a:srgbClr val="1E82D9"/>
                </a:solidFill>
                <a:latin typeface="+mj-ea"/>
                <a:ea typeface="+mj-ea"/>
              </a:rPr>
              <a:t>纳税人版</a:t>
            </a:r>
            <a:endParaRPr lang="zh-CN" altLang="en-US" dirty="0">
              <a:solidFill>
                <a:srgbClr val="1E82D9"/>
              </a:solidFill>
              <a:latin typeface="+mj-ea"/>
              <a:ea typeface="+mj-ea"/>
            </a:endParaRPr>
          </a:p>
        </p:txBody>
      </p:sp>
      <p:grpSp>
        <p:nvGrpSpPr>
          <p:cNvPr id="816" name="组合 815"/>
          <p:cNvGrpSpPr/>
          <p:nvPr/>
        </p:nvGrpSpPr>
        <p:grpSpPr>
          <a:xfrm>
            <a:off x="4363675" y="4415450"/>
            <a:ext cx="3432782" cy="369333"/>
            <a:chOff x="3780322" y="4415450"/>
            <a:chExt cx="3430382" cy="369333"/>
          </a:xfrm>
        </p:grpSpPr>
        <p:sp>
          <p:nvSpPr>
            <p:cNvPr id="804" name="文本框 803"/>
            <p:cNvSpPr txBox="1"/>
            <p:nvPr/>
          </p:nvSpPr>
          <p:spPr>
            <a:xfrm>
              <a:off x="3780322" y="4415450"/>
              <a:ext cx="2277738"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河南省税务局</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05" name="文本框 804"/>
            <p:cNvSpPr txBox="1"/>
            <p:nvPr/>
          </p:nvSpPr>
          <p:spPr>
            <a:xfrm>
              <a:off x="5849866" y="4415451"/>
              <a:ext cx="1360838"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非税收入处</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pic>
        <p:nvPicPr>
          <p:cNvPr id="107" name="图片 106" descr="未标题-1.png"/>
          <p:cNvPicPr>
            <a:picLocks noChangeAspect="1"/>
          </p:cNvPicPr>
          <p:nvPr/>
        </p:nvPicPr>
        <p:blipFill>
          <a:blip r:embed="rId1" cstate="print"/>
          <a:stretch>
            <a:fillRect/>
          </a:stretch>
        </p:blipFill>
        <p:spPr>
          <a:xfrm>
            <a:off x="5267144" y="798960"/>
            <a:ext cx="1645472" cy="156554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政策文件解读</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2265623"/>
            <a:ext cx="8486317" cy="2862322"/>
            <a:chOff x="5604969" y="1742933"/>
            <a:chExt cx="6347708" cy="2862322"/>
          </a:xfrm>
        </p:grpSpPr>
        <p:sp>
          <p:nvSpPr>
            <p:cNvPr id="105" name="矩形 104"/>
            <p:cNvSpPr/>
            <p:nvPr/>
          </p:nvSpPr>
          <p:spPr>
            <a:xfrm>
              <a:off x="5604969" y="2899400"/>
              <a:ext cx="1019152"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476D9"/>
                  </a:solidFill>
                  <a:latin typeface="+mj-ea"/>
                  <a:ea typeface="+mj-ea"/>
                </a:rPr>
                <a:t>免征</a:t>
              </a:r>
              <a:endParaRPr lang="zh-CN" altLang="en-US" sz="3200" b="1" dirty="0">
                <a:solidFill>
                  <a:srgbClr val="0476D9"/>
                </a:solidFill>
                <a:latin typeface="+mj-ea"/>
                <a:ea typeface="+mj-ea"/>
              </a:endParaRPr>
            </a:p>
          </p:txBody>
        </p:sp>
        <p:sp>
          <p:nvSpPr>
            <p:cNvPr id="106" name="矩形 105"/>
            <p:cNvSpPr/>
            <p:nvPr/>
          </p:nvSpPr>
          <p:spPr>
            <a:xfrm>
              <a:off x="7033475" y="1742933"/>
              <a:ext cx="4919202" cy="2862322"/>
            </a:xfrm>
            <a:prstGeom prst="rect">
              <a:avLst/>
            </a:prstGeom>
          </p:spPr>
          <p:txBody>
            <a:bodyPr wrap="square">
              <a:spAutoFit/>
            </a:bodyPr>
            <a:lstStyle/>
            <a:p>
              <a:pPr algn="just">
                <a:lnSpc>
                  <a:spcPct val="150000"/>
                </a:lnSpc>
              </a:pPr>
              <a:r>
                <a:rPr lang="en-US" altLang="zh-CN" sz="2400" dirty="0" smtClean="0">
                  <a:solidFill>
                    <a:schemeClr val="bg1"/>
                  </a:solidFill>
                  <a:latin typeface="+mj-ea"/>
                  <a:ea typeface="+mj-ea"/>
                </a:rPr>
                <a:t>    《</a:t>
              </a:r>
              <a:r>
                <a:rPr lang="zh-CN" altLang="en-US" sz="2400" dirty="0">
                  <a:solidFill>
                    <a:schemeClr val="bg1"/>
                  </a:solidFill>
                  <a:latin typeface="+mj-ea"/>
                  <a:ea typeface="+mj-ea"/>
                </a:rPr>
                <a:t>残疾人就业保障金征收使用管理办法</a:t>
              </a:r>
              <a:r>
                <a:rPr lang="en-US" altLang="zh-CN" sz="2400" dirty="0">
                  <a:solidFill>
                    <a:schemeClr val="bg1"/>
                  </a:solidFill>
                  <a:latin typeface="+mj-ea"/>
                  <a:ea typeface="+mj-ea"/>
                </a:rPr>
                <a:t>》</a:t>
              </a:r>
              <a:endParaRPr lang="en-US" altLang="zh-CN" sz="2400" dirty="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财税</a:t>
              </a:r>
              <a:r>
                <a:rPr lang="en-US" altLang="zh-CN" sz="2400" dirty="0">
                  <a:solidFill>
                    <a:schemeClr val="bg1"/>
                  </a:solidFill>
                  <a:latin typeface="+mj-ea"/>
                  <a:ea typeface="+mj-ea"/>
                </a:rPr>
                <a:t>〔2015〕72</a:t>
              </a:r>
              <a:r>
                <a:rPr lang="zh-CN" altLang="en-US" sz="2400" dirty="0">
                  <a:solidFill>
                    <a:schemeClr val="bg1"/>
                  </a:solidFill>
                  <a:latin typeface="+mj-ea"/>
                  <a:ea typeface="+mj-ea"/>
                </a:rPr>
                <a:t>号 第十六条</a:t>
              </a:r>
              <a:endParaRPr lang="en-US" altLang="zh-CN" sz="2400" dirty="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自</a:t>
              </a:r>
              <a:r>
                <a:rPr lang="zh-CN" altLang="en-US" sz="2400" dirty="0">
                  <a:solidFill>
                    <a:schemeClr val="bg1"/>
                  </a:solidFill>
                  <a:latin typeface="+mj-ea"/>
                  <a:ea typeface="+mj-ea"/>
                </a:rPr>
                <a:t>工商登记注册之日起</a:t>
              </a:r>
              <a:r>
                <a:rPr lang="en-US" altLang="zh-CN" sz="2400" dirty="0">
                  <a:solidFill>
                    <a:schemeClr val="bg1"/>
                  </a:solidFill>
                  <a:latin typeface="+mj-ea"/>
                  <a:ea typeface="+mj-ea"/>
                </a:rPr>
                <a:t>3</a:t>
              </a:r>
              <a:r>
                <a:rPr lang="zh-CN" altLang="en-US" sz="2400" dirty="0">
                  <a:solidFill>
                    <a:schemeClr val="bg1"/>
                  </a:solidFill>
                  <a:latin typeface="+mj-ea"/>
                  <a:ea typeface="+mj-ea"/>
                </a:rPr>
                <a:t>年内，对安排残疾人就业未达到规定比例、在职职工总数</a:t>
              </a:r>
              <a:r>
                <a:rPr lang="en-US" altLang="zh-CN" sz="2400" dirty="0">
                  <a:solidFill>
                    <a:schemeClr val="bg1"/>
                  </a:solidFill>
                  <a:latin typeface="+mj-ea"/>
                  <a:ea typeface="+mj-ea"/>
                </a:rPr>
                <a:t>20</a:t>
              </a:r>
              <a:r>
                <a:rPr lang="zh-CN" altLang="en-US" sz="2400" dirty="0">
                  <a:solidFill>
                    <a:schemeClr val="bg1"/>
                  </a:solidFill>
                  <a:latin typeface="+mj-ea"/>
                  <a:ea typeface="+mj-ea"/>
                </a:rPr>
                <a:t>人以下（含</a:t>
              </a:r>
              <a:r>
                <a:rPr lang="en-US" altLang="zh-CN" sz="2400" dirty="0">
                  <a:solidFill>
                    <a:schemeClr val="bg1"/>
                  </a:solidFill>
                  <a:latin typeface="+mj-ea"/>
                  <a:ea typeface="+mj-ea"/>
                </a:rPr>
                <a:t>20</a:t>
              </a:r>
              <a:r>
                <a:rPr lang="zh-CN" altLang="en-US" sz="2400" dirty="0">
                  <a:solidFill>
                    <a:schemeClr val="bg1"/>
                  </a:solidFill>
                  <a:latin typeface="+mj-ea"/>
                  <a:ea typeface="+mj-ea"/>
                </a:rPr>
                <a:t>人）的小微企业，免征保障金。</a:t>
              </a:r>
              <a:endParaRPr lang="zh-CN" altLang="en-US" sz="2400" dirty="0" smtClean="0">
                <a:solidFill>
                  <a:schemeClr val="bg1"/>
                </a:solidFill>
                <a:latin typeface="+mj-ea"/>
                <a:ea typeface="+mj-ea"/>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政策文件解读</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1754552"/>
            <a:ext cx="8486317" cy="4524315"/>
            <a:chOff x="5604969" y="1231862"/>
            <a:chExt cx="6347708" cy="4524315"/>
          </a:xfrm>
        </p:grpSpPr>
        <p:sp>
          <p:nvSpPr>
            <p:cNvPr id="105" name="矩形 104"/>
            <p:cNvSpPr/>
            <p:nvPr/>
          </p:nvSpPr>
          <p:spPr>
            <a:xfrm>
              <a:off x="5604969" y="2899400"/>
              <a:ext cx="1019152"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476D9"/>
                  </a:solidFill>
                  <a:latin typeface="+mj-ea"/>
                  <a:ea typeface="+mj-ea"/>
                </a:rPr>
                <a:t>上限</a:t>
              </a:r>
              <a:endParaRPr lang="zh-CN" altLang="en-US" sz="3200" b="1" dirty="0">
                <a:solidFill>
                  <a:srgbClr val="0476D9"/>
                </a:solidFill>
                <a:latin typeface="+mj-ea"/>
                <a:ea typeface="+mj-ea"/>
              </a:endParaRPr>
            </a:p>
          </p:txBody>
        </p:sp>
        <p:sp>
          <p:nvSpPr>
            <p:cNvPr id="106" name="矩形 105"/>
            <p:cNvSpPr/>
            <p:nvPr/>
          </p:nvSpPr>
          <p:spPr>
            <a:xfrm>
              <a:off x="7033475" y="1231862"/>
              <a:ext cx="4919202" cy="4524315"/>
            </a:xfrm>
            <a:prstGeom prst="rect">
              <a:avLst/>
            </a:prstGeom>
          </p:spPr>
          <p:txBody>
            <a:bodyPr wrap="square">
              <a:spAutoFit/>
            </a:bodyPr>
            <a:lstStyle/>
            <a:p>
              <a:pPr algn="just">
                <a:lnSpc>
                  <a:spcPct val="150000"/>
                </a:lnSpc>
              </a:pPr>
              <a:r>
                <a:rPr lang="en-US" altLang="zh-CN" sz="2400" dirty="0" smtClean="0">
                  <a:solidFill>
                    <a:schemeClr val="bg1"/>
                  </a:solidFill>
                  <a:latin typeface="+mj-ea"/>
                  <a:ea typeface="+mj-ea"/>
                </a:rPr>
                <a:t>《</a:t>
              </a:r>
              <a:r>
                <a:rPr lang="zh-CN" altLang="en-US" sz="2400" dirty="0">
                  <a:solidFill>
                    <a:schemeClr val="bg1"/>
                  </a:solidFill>
                  <a:latin typeface="+mj-ea"/>
                  <a:ea typeface="+mj-ea"/>
                </a:rPr>
                <a:t>关于贯彻落实降低残疾人就业保障金征收标准政策的通知</a:t>
              </a:r>
              <a:r>
                <a:rPr lang="en-US" altLang="zh-CN" sz="2400" dirty="0" smtClean="0">
                  <a:solidFill>
                    <a:schemeClr val="bg1"/>
                  </a:solidFill>
                  <a:latin typeface="+mj-ea"/>
                  <a:ea typeface="+mj-ea"/>
                </a:rPr>
                <a:t>》</a:t>
              </a:r>
              <a:r>
                <a:rPr lang="zh-CN" altLang="en-US" sz="2400" dirty="0">
                  <a:solidFill>
                    <a:schemeClr val="bg1"/>
                  </a:solidFill>
                  <a:latin typeface="+mj-ea"/>
                  <a:ea typeface="+mj-ea"/>
                </a:rPr>
                <a:t>税总函</a:t>
              </a:r>
              <a:r>
                <a:rPr lang="en-US" altLang="zh-CN" sz="2400" dirty="0">
                  <a:solidFill>
                    <a:schemeClr val="bg1"/>
                  </a:solidFill>
                  <a:latin typeface="+mj-ea"/>
                  <a:ea typeface="+mj-ea"/>
                </a:rPr>
                <a:t>〔2018〕175</a:t>
              </a:r>
              <a:r>
                <a:rPr lang="zh-CN" altLang="en-US" sz="2400" dirty="0" smtClean="0">
                  <a:solidFill>
                    <a:schemeClr val="bg1"/>
                  </a:solidFill>
                  <a:latin typeface="+mj-ea"/>
                  <a:ea typeface="+mj-ea"/>
                </a:rPr>
                <a:t>号</a:t>
              </a:r>
              <a:endParaRPr lang="en-US" altLang="zh-CN" sz="2400" dirty="0" smtClean="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自</a:t>
              </a:r>
              <a:r>
                <a:rPr lang="en-US" altLang="zh-CN" sz="2400" dirty="0">
                  <a:solidFill>
                    <a:schemeClr val="bg1"/>
                  </a:solidFill>
                  <a:latin typeface="+mj-ea"/>
                  <a:ea typeface="+mj-ea"/>
                </a:rPr>
                <a:t>2018</a:t>
              </a:r>
              <a:r>
                <a:rPr lang="zh-CN" altLang="en-US" sz="2400" dirty="0">
                  <a:solidFill>
                    <a:schemeClr val="bg1"/>
                  </a:solidFill>
                  <a:latin typeface="+mj-ea"/>
                  <a:ea typeface="+mj-ea"/>
                </a:rPr>
                <a:t>年</a:t>
              </a:r>
              <a:r>
                <a:rPr lang="en-US" altLang="zh-CN" sz="2400" dirty="0">
                  <a:solidFill>
                    <a:schemeClr val="bg1"/>
                  </a:solidFill>
                  <a:latin typeface="+mj-ea"/>
                  <a:ea typeface="+mj-ea"/>
                </a:rPr>
                <a:t>4</a:t>
              </a:r>
              <a:r>
                <a:rPr lang="zh-CN" altLang="en-US" sz="2400" dirty="0">
                  <a:solidFill>
                    <a:schemeClr val="bg1"/>
                  </a:solidFill>
                  <a:latin typeface="+mj-ea"/>
                  <a:ea typeface="+mj-ea"/>
                </a:rPr>
                <a:t>月</a:t>
              </a:r>
              <a:r>
                <a:rPr lang="en-US" altLang="zh-CN" sz="2400" dirty="0">
                  <a:solidFill>
                    <a:schemeClr val="bg1"/>
                  </a:solidFill>
                  <a:latin typeface="+mj-ea"/>
                  <a:ea typeface="+mj-ea"/>
                </a:rPr>
                <a:t>1</a:t>
              </a:r>
              <a:r>
                <a:rPr lang="zh-CN" altLang="en-US" sz="2400" dirty="0">
                  <a:solidFill>
                    <a:schemeClr val="bg1"/>
                  </a:solidFill>
                  <a:latin typeface="+mj-ea"/>
                  <a:ea typeface="+mj-ea"/>
                </a:rPr>
                <a:t>日起，将残疾人就业保障</a:t>
              </a:r>
              <a:r>
                <a:rPr lang="zh-CN" altLang="en-US" sz="2400" dirty="0" smtClean="0">
                  <a:solidFill>
                    <a:schemeClr val="bg1"/>
                  </a:solidFill>
                  <a:latin typeface="+mj-ea"/>
                  <a:ea typeface="+mj-ea"/>
                </a:rPr>
                <a:t>金征收</a:t>
              </a:r>
              <a:r>
                <a:rPr lang="zh-CN" altLang="en-US" sz="2400" dirty="0">
                  <a:solidFill>
                    <a:schemeClr val="bg1"/>
                  </a:solidFill>
                  <a:latin typeface="+mj-ea"/>
                  <a:ea typeface="+mj-ea"/>
                </a:rPr>
                <a:t>标准上限由当地社会平均工资的</a:t>
              </a:r>
              <a:r>
                <a:rPr lang="en-US" altLang="zh-CN" sz="2400" dirty="0">
                  <a:solidFill>
                    <a:schemeClr val="bg1"/>
                  </a:solidFill>
                  <a:latin typeface="+mj-ea"/>
                  <a:ea typeface="+mj-ea"/>
                </a:rPr>
                <a:t>3</a:t>
              </a:r>
              <a:r>
                <a:rPr lang="zh-CN" altLang="en-US" sz="2400" dirty="0">
                  <a:solidFill>
                    <a:schemeClr val="bg1"/>
                  </a:solidFill>
                  <a:latin typeface="+mj-ea"/>
                  <a:ea typeface="+mj-ea"/>
                </a:rPr>
                <a:t>倍降低至</a:t>
              </a:r>
              <a:r>
                <a:rPr lang="en-US" altLang="zh-CN" sz="2400" dirty="0">
                  <a:solidFill>
                    <a:schemeClr val="bg1"/>
                  </a:solidFill>
                  <a:latin typeface="+mj-ea"/>
                  <a:ea typeface="+mj-ea"/>
                </a:rPr>
                <a:t>2</a:t>
              </a:r>
              <a:r>
                <a:rPr lang="zh-CN" altLang="en-US" sz="2400" dirty="0">
                  <a:solidFill>
                    <a:schemeClr val="bg1"/>
                  </a:solidFill>
                  <a:latin typeface="+mj-ea"/>
                  <a:ea typeface="+mj-ea"/>
                </a:rPr>
                <a:t>倍</a:t>
              </a:r>
              <a:r>
                <a:rPr lang="zh-CN" altLang="en-US" sz="2400" dirty="0" smtClean="0">
                  <a:solidFill>
                    <a:schemeClr val="bg1"/>
                  </a:solidFill>
                  <a:latin typeface="+mj-ea"/>
                  <a:ea typeface="+mj-ea"/>
                </a:rPr>
                <a:t>。</a:t>
              </a:r>
              <a:endParaRPr lang="en-US" altLang="zh-CN" sz="2400" dirty="0" smtClean="0">
                <a:solidFill>
                  <a:schemeClr val="bg1"/>
                </a:solidFill>
                <a:latin typeface="+mj-ea"/>
                <a:ea typeface="+mj-ea"/>
              </a:endParaRPr>
            </a:p>
            <a:p>
              <a:pPr algn="just">
                <a:lnSpc>
                  <a:spcPct val="150000"/>
                </a:lnSpc>
              </a:pPr>
              <a:r>
                <a:rPr lang="en-US" altLang="zh-CN" sz="2400" dirty="0" smtClean="0">
                  <a:solidFill>
                    <a:schemeClr val="bg1"/>
                  </a:solidFill>
                  <a:latin typeface="+mj-ea"/>
                  <a:ea typeface="+mj-ea"/>
                </a:rPr>
                <a:t>    </a:t>
              </a:r>
              <a:r>
                <a:rPr lang="zh-CN" altLang="en-US" sz="2400" dirty="0" smtClean="0">
                  <a:solidFill>
                    <a:schemeClr val="bg1"/>
                  </a:solidFill>
                  <a:latin typeface="+mj-ea"/>
                  <a:ea typeface="+mj-ea"/>
                </a:rPr>
                <a:t>为了减轻缴费人负担，落实减税降费政策，我省使用统计部门公布的私营单位平均工资的</a:t>
              </a:r>
              <a:r>
                <a:rPr lang="en-US" altLang="zh-CN" sz="2400" dirty="0" smtClean="0">
                  <a:solidFill>
                    <a:schemeClr val="bg1"/>
                  </a:solidFill>
                  <a:latin typeface="+mj-ea"/>
                  <a:ea typeface="+mj-ea"/>
                </a:rPr>
                <a:t>2</a:t>
              </a:r>
              <a:r>
                <a:rPr lang="zh-CN" altLang="en-US" sz="2400" dirty="0" smtClean="0">
                  <a:solidFill>
                    <a:schemeClr val="bg1"/>
                  </a:solidFill>
                  <a:latin typeface="+mj-ea"/>
                  <a:ea typeface="+mj-ea"/>
                </a:rPr>
                <a:t>倍作为残保金征收标准上限。</a:t>
              </a:r>
              <a:endParaRPr lang="zh-CN" altLang="en-US" sz="2400" dirty="0" smtClean="0">
                <a:solidFill>
                  <a:schemeClr val="bg1"/>
                </a:solidFill>
                <a:latin typeface="+mj-ea"/>
                <a:ea typeface="+mj-ea"/>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政策文件解读</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1170603"/>
            <a:ext cx="8486317" cy="5078313"/>
            <a:chOff x="5604969" y="647913"/>
            <a:chExt cx="6347708" cy="5078313"/>
          </a:xfrm>
        </p:grpSpPr>
        <p:sp>
          <p:nvSpPr>
            <p:cNvPr id="105" name="矩形 104"/>
            <p:cNvSpPr/>
            <p:nvPr/>
          </p:nvSpPr>
          <p:spPr>
            <a:xfrm>
              <a:off x="5604969" y="2718775"/>
              <a:ext cx="1019152" cy="912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476D9"/>
                  </a:solidFill>
                  <a:latin typeface="+mj-ea"/>
                  <a:ea typeface="+mj-ea"/>
                </a:rPr>
                <a:t>缓</a:t>
              </a:r>
              <a:r>
                <a:rPr lang="zh-CN" altLang="en-US" sz="3200" b="1" dirty="0" smtClean="0">
                  <a:solidFill>
                    <a:srgbClr val="0476D9"/>
                  </a:solidFill>
                  <a:latin typeface="+mj-ea"/>
                  <a:ea typeface="+mj-ea"/>
                </a:rPr>
                <a:t>缴</a:t>
              </a:r>
              <a:endParaRPr lang="en-US" altLang="zh-CN" sz="3200" b="1" dirty="0" smtClean="0">
                <a:solidFill>
                  <a:srgbClr val="0476D9"/>
                </a:solidFill>
                <a:latin typeface="+mj-ea"/>
                <a:ea typeface="+mj-ea"/>
              </a:endParaRPr>
            </a:p>
            <a:p>
              <a:pPr algn="ctr"/>
              <a:r>
                <a:rPr lang="zh-CN" altLang="en-US" sz="3200" b="1" dirty="0">
                  <a:solidFill>
                    <a:srgbClr val="0476D9"/>
                  </a:solidFill>
                  <a:latin typeface="+mj-ea"/>
                  <a:ea typeface="+mj-ea"/>
                </a:rPr>
                <a:t>减免</a:t>
              </a:r>
              <a:endParaRPr lang="zh-CN" altLang="en-US" sz="3200" b="1" dirty="0">
                <a:solidFill>
                  <a:srgbClr val="0476D9"/>
                </a:solidFill>
                <a:latin typeface="+mj-ea"/>
                <a:ea typeface="+mj-ea"/>
              </a:endParaRPr>
            </a:p>
          </p:txBody>
        </p:sp>
        <p:sp>
          <p:nvSpPr>
            <p:cNvPr id="106" name="矩形 105"/>
            <p:cNvSpPr/>
            <p:nvPr/>
          </p:nvSpPr>
          <p:spPr>
            <a:xfrm>
              <a:off x="7033475" y="647913"/>
              <a:ext cx="4919202" cy="5078313"/>
            </a:xfrm>
            <a:prstGeom prst="rect">
              <a:avLst/>
            </a:prstGeom>
          </p:spPr>
          <p:txBody>
            <a:bodyPr wrap="square">
              <a:spAutoFit/>
            </a:bodyPr>
            <a:lstStyle/>
            <a:p>
              <a:pPr algn="just">
                <a:lnSpc>
                  <a:spcPct val="150000"/>
                </a:lnSpc>
              </a:pPr>
              <a:r>
                <a:rPr lang="en-US" altLang="zh-CN" sz="2400" dirty="0">
                  <a:solidFill>
                    <a:schemeClr val="bg1"/>
                  </a:solidFill>
                  <a:latin typeface="+mj-ea"/>
                  <a:ea typeface="+mj-ea"/>
                </a:rPr>
                <a:t>《</a:t>
              </a:r>
              <a:r>
                <a:rPr lang="zh-CN" altLang="en-US" sz="2400" dirty="0">
                  <a:solidFill>
                    <a:schemeClr val="bg1"/>
                  </a:solidFill>
                  <a:latin typeface="+mj-ea"/>
                  <a:ea typeface="+mj-ea"/>
                </a:rPr>
                <a:t>河南省残疾人就业保障金征收使用管理办法</a:t>
              </a:r>
              <a:r>
                <a:rPr lang="en-US" altLang="zh-CN" sz="2400" dirty="0" smtClean="0">
                  <a:solidFill>
                    <a:schemeClr val="bg1"/>
                  </a:solidFill>
                  <a:latin typeface="+mj-ea"/>
                  <a:ea typeface="+mj-ea"/>
                </a:rPr>
                <a:t>》</a:t>
              </a:r>
              <a:endParaRPr lang="en-US" altLang="zh-CN" sz="2400" dirty="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豫</a:t>
              </a:r>
              <a:r>
                <a:rPr lang="zh-CN" altLang="en-US" sz="2400" dirty="0">
                  <a:solidFill>
                    <a:schemeClr val="bg1"/>
                  </a:solidFill>
                  <a:latin typeface="+mj-ea"/>
                  <a:ea typeface="+mj-ea"/>
                </a:rPr>
                <a:t>残联</a:t>
              </a:r>
              <a:r>
                <a:rPr lang="en-US" altLang="zh-CN" sz="2400" dirty="0">
                  <a:solidFill>
                    <a:schemeClr val="bg1"/>
                  </a:solidFill>
                  <a:latin typeface="+mj-ea"/>
                  <a:ea typeface="+mj-ea"/>
                </a:rPr>
                <a:t>〔2009〕238</a:t>
              </a:r>
              <a:r>
                <a:rPr lang="zh-CN" altLang="en-US" sz="2400" dirty="0" smtClean="0">
                  <a:solidFill>
                    <a:schemeClr val="bg1"/>
                  </a:solidFill>
                  <a:latin typeface="+mj-ea"/>
                  <a:ea typeface="+mj-ea"/>
                </a:rPr>
                <a:t>号第十一条</a:t>
              </a:r>
              <a:endParaRPr lang="en-US" altLang="zh-CN" sz="2400" dirty="0" smtClean="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用人</a:t>
              </a:r>
              <a:r>
                <a:rPr lang="zh-CN" altLang="en-US" sz="2400" dirty="0">
                  <a:solidFill>
                    <a:schemeClr val="bg1"/>
                  </a:solidFill>
                  <a:latin typeface="+mj-ea"/>
                  <a:ea typeface="+mj-ea"/>
                </a:rPr>
                <a:t>单位因经费困难或者经营亏损等原因，确需缓缴或者减免保障金的，持同级财政部门</a:t>
              </a:r>
              <a:r>
                <a:rPr lang="zh-CN" altLang="en-US" sz="2400" dirty="0" smtClean="0">
                  <a:solidFill>
                    <a:schemeClr val="bg1"/>
                  </a:solidFill>
                  <a:latin typeface="+mj-ea"/>
                  <a:ea typeface="+mj-ea"/>
                </a:rPr>
                <a:t>、</a:t>
              </a:r>
              <a:r>
                <a:rPr lang="zh-CN" altLang="en-US" sz="2400" dirty="0">
                  <a:solidFill>
                    <a:schemeClr val="bg1"/>
                  </a:solidFill>
                  <a:latin typeface="+mj-ea"/>
                  <a:ea typeface="+mj-ea"/>
                </a:rPr>
                <a:t>税务</a:t>
              </a:r>
              <a:r>
                <a:rPr lang="zh-CN" altLang="en-US" sz="2400" dirty="0" smtClean="0">
                  <a:solidFill>
                    <a:schemeClr val="bg1"/>
                  </a:solidFill>
                  <a:latin typeface="+mj-ea"/>
                  <a:ea typeface="+mj-ea"/>
                </a:rPr>
                <a:t>部门</a:t>
              </a:r>
              <a:r>
                <a:rPr lang="zh-CN" altLang="en-US" sz="2400" dirty="0">
                  <a:solidFill>
                    <a:schemeClr val="bg1"/>
                  </a:solidFill>
                  <a:latin typeface="+mj-ea"/>
                  <a:ea typeface="+mj-ea"/>
                </a:rPr>
                <a:t>核定的年度财务结算或决算报表，在收到</a:t>
              </a:r>
              <a:r>
                <a:rPr lang="en-US" altLang="zh-CN" sz="2400" dirty="0">
                  <a:solidFill>
                    <a:schemeClr val="bg1"/>
                  </a:solidFill>
                  <a:latin typeface="+mj-ea"/>
                  <a:ea typeface="+mj-ea"/>
                </a:rPr>
                <a:t>《</a:t>
              </a:r>
              <a:r>
                <a:rPr lang="zh-CN" altLang="en-US" sz="2400" dirty="0">
                  <a:solidFill>
                    <a:schemeClr val="bg1"/>
                  </a:solidFill>
                  <a:latin typeface="+mj-ea"/>
                  <a:ea typeface="+mj-ea"/>
                </a:rPr>
                <a:t>残疾人就业保障金缴款通知书</a:t>
              </a:r>
              <a:r>
                <a:rPr lang="en-US" altLang="zh-CN" sz="2400" dirty="0">
                  <a:solidFill>
                    <a:schemeClr val="bg1"/>
                  </a:solidFill>
                  <a:latin typeface="+mj-ea"/>
                  <a:ea typeface="+mj-ea"/>
                </a:rPr>
                <a:t>》</a:t>
              </a:r>
              <a:r>
                <a:rPr lang="zh-CN" altLang="en-US" sz="2400" dirty="0">
                  <a:solidFill>
                    <a:schemeClr val="bg1"/>
                  </a:solidFill>
                  <a:latin typeface="+mj-ea"/>
                  <a:ea typeface="+mj-ea"/>
                </a:rPr>
                <a:t>之日起１５日内，向所在地残疾人就业服务机构提交缓、减、免保障金申请，经同级财政部门会同残疾人联合会审批后，可以缓缴、减缴、免缴。</a:t>
              </a:r>
              <a:endParaRPr lang="zh-CN" altLang="en-US" sz="2400" dirty="0" smtClean="0">
                <a:solidFill>
                  <a:schemeClr val="bg1"/>
                </a:solidFill>
                <a:latin typeface="+mj-ea"/>
                <a:ea typeface="+mj-ea"/>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2" name="文本框 1"/>
          <p:cNvSpPr txBox="1"/>
          <p:nvPr/>
        </p:nvSpPr>
        <p:spPr>
          <a:xfrm>
            <a:off x="1851141" y="-735069"/>
            <a:ext cx="4497224" cy="8863965"/>
          </a:xfrm>
          <a:prstGeom prst="rect">
            <a:avLst/>
          </a:prstGeom>
          <a:noFill/>
        </p:spPr>
        <p:txBody>
          <a:bodyPr wrap="square" rtlCol="0">
            <a:spAutoFit/>
          </a:bodyPr>
          <a:lstStyle/>
          <a:p>
            <a:r>
              <a:rPr lang="en-US" altLang="zh-CN" sz="57000" dirty="0" smtClean="0">
                <a:solidFill>
                  <a:schemeClr val="bg1"/>
                </a:solidFill>
                <a:latin typeface="+mn-ea"/>
              </a:rPr>
              <a:t>3</a:t>
            </a:r>
            <a:endParaRPr lang="zh-CN" altLang="en-US" sz="57000" dirty="0">
              <a:solidFill>
                <a:schemeClr val="bg1"/>
              </a:solidFill>
              <a:latin typeface="+mn-ea"/>
            </a:endParaRPr>
          </a:p>
        </p:txBody>
      </p:sp>
      <p:grpSp>
        <p:nvGrpSpPr>
          <p:cNvPr id="3" name="组合 319"/>
          <p:cNvGrpSpPr/>
          <p:nvPr/>
        </p:nvGrpSpPr>
        <p:grpSpPr>
          <a:xfrm>
            <a:off x="453718" y="298508"/>
            <a:ext cx="290218" cy="290217"/>
            <a:chOff x="3896273" y="1313639"/>
            <a:chExt cx="395288" cy="395287"/>
          </a:xfrm>
          <a:solidFill>
            <a:schemeClr val="bg1">
              <a:alpha val="3000"/>
            </a:schemeClr>
          </a:solidFill>
        </p:grpSpPr>
        <p:sp>
          <p:nvSpPr>
            <p:cNvPr id="153" name="Freeform 42"/>
            <p:cNvSpPr/>
            <p:nvPr/>
          </p:nvSpPr>
          <p:spPr bwMode="auto">
            <a:xfrm>
              <a:off x="4120111" y="1313639"/>
              <a:ext cx="171450" cy="171450"/>
            </a:xfrm>
            <a:custGeom>
              <a:avLst/>
              <a:gdLst>
                <a:gd name="T0" fmla="*/ 0 w 80"/>
                <a:gd name="T1" fmla="*/ 0 h 80"/>
                <a:gd name="T2" fmla="*/ 0 w 80"/>
                <a:gd name="T3" fmla="*/ 80 h 80"/>
                <a:gd name="T4" fmla="*/ 80 w 80"/>
                <a:gd name="T5" fmla="*/ 80 h 80"/>
                <a:gd name="T6" fmla="*/ 0 w 80"/>
                <a:gd name="T7" fmla="*/ 0 h 80"/>
              </a:gdLst>
              <a:ahLst/>
              <a:cxnLst>
                <a:cxn ang="0">
                  <a:pos x="T0" y="T1"/>
                </a:cxn>
                <a:cxn ang="0">
                  <a:pos x="T2" y="T3"/>
                </a:cxn>
                <a:cxn ang="0">
                  <a:pos x="T4" y="T5"/>
                </a:cxn>
                <a:cxn ang="0">
                  <a:pos x="T6" y="T7"/>
                </a:cxn>
              </a:cxnLst>
              <a:rect l="0" t="0" r="r" b="b"/>
              <a:pathLst>
                <a:path w="80" h="80">
                  <a:moveTo>
                    <a:pt x="0" y="0"/>
                  </a:moveTo>
                  <a:cubicBezTo>
                    <a:pt x="0" y="80"/>
                    <a:pt x="0" y="80"/>
                    <a:pt x="0" y="80"/>
                  </a:cubicBezTo>
                  <a:cubicBezTo>
                    <a:pt x="80" y="80"/>
                    <a:pt x="80" y="80"/>
                    <a:pt x="80" y="80"/>
                  </a:cubicBezTo>
                  <a:cubicBezTo>
                    <a:pt x="80" y="36"/>
                    <a:pt x="4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4"/>
            <p:cNvSpPr/>
            <p:nvPr/>
          </p:nvSpPr>
          <p:spPr bwMode="auto">
            <a:xfrm>
              <a:off x="3896273" y="1331101"/>
              <a:ext cx="377825" cy="377825"/>
            </a:xfrm>
            <a:custGeom>
              <a:avLst/>
              <a:gdLst>
                <a:gd name="T0" fmla="*/ 88 w 176"/>
                <a:gd name="T1" fmla="*/ 0 h 176"/>
                <a:gd name="T2" fmla="*/ 0 w 176"/>
                <a:gd name="T3" fmla="*/ 88 h 176"/>
                <a:gd name="T4" fmla="*/ 88 w 176"/>
                <a:gd name="T5" fmla="*/ 176 h 176"/>
                <a:gd name="T6" fmla="*/ 147 w 176"/>
                <a:gd name="T7" fmla="*/ 153 h 176"/>
                <a:gd name="T8" fmla="*/ 176 w 176"/>
                <a:gd name="T9" fmla="*/ 88 h 176"/>
                <a:gd name="T10" fmla="*/ 88 w 176"/>
                <a:gd name="T11" fmla="*/ 88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39" y="0"/>
                    <a:pt x="0" y="39"/>
                    <a:pt x="0" y="88"/>
                  </a:cubicBezTo>
                  <a:cubicBezTo>
                    <a:pt x="0" y="137"/>
                    <a:pt x="39" y="176"/>
                    <a:pt x="88" y="176"/>
                  </a:cubicBezTo>
                  <a:cubicBezTo>
                    <a:pt x="111" y="176"/>
                    <a:pt x="132" y="167"/>
                    <a:pt x="147" y="153"/>
                  </a:cubicBezTo>
                  <a:cubicBezTo>
                    <a:pt x="165" y="137"/>
                    <a:pt x="176" y="114"/>
                    <a:pt x="176" y="88"/>
                  </a:cubicBezTo>
                  <a:cubicBezTo>
                    <a:pt x="88" y="88"/>
                    <a:pt x="88" y="88"/>
                    <a:pt x="88" y="88"/>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组合 816" hidden="1"/>
          <p:cNvGrpSpPr/>
          <p:nvPr/>
        </p:nvGrpSpPr>
        <p:grpSpPr>
          <a:xfrm>
            <a:off x="81023" y="173735"/>
            <a:ext cx="12593110" cy="6510529"/>
            <a:chOff x="81023" y="173735"/>
            <a:chExt cx="12593110" cy="6510529"/>
          </a:xfrm>
        </p:grpSpPr>
        <p:sp>
          <p:nvSpPr>
            <p:cNvPr id="682" name="Freeform 5"/>
            <p:cNvSpPr>
              <a:spLocks noEditPoints="1"/>
            </p:cNvSpPr>
            <p:nvPr/>
          </p:nvSpPr>
          <p:spPr bwMode="auto">
            <a:xfrm>
              <a:off x="8102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3" name="Freeform 5"/>
            <p:cNvSpPr>
              <a:spLocks noEditPoints="1"/>
            </p:cNvSpPr>
            <p:nvPr/>
          </p:nvSpPr>
          <p:spPr bwMode="auto">
            <a:xfrm>
              <a:off x="122585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4" name="Freeform 5"/>
            <p:cNvSpPr>
              <a:spLocks noEditPoints="1"/>
            </p:cNvSpPr>
            <p:nvPr/>
          </p:nvSpPr>
          <p:spPr bwMode="auto">
            <a:xfrm>
              <a:off x="237067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5" name="Freeform 5"/>
            <p:cNvSpPr>
              <a:spLocks noEditPoints="1"/>
            </p:cNvSpPr>
            <p:nvPr/>
          </p:nvSpPr>
          <p:spPr bwMode="auto">
            <a:xfrm>
              <a:off x="3515508"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6" name="Freeform 5"/>
            <p:cNvSpPr>
              <a:spLocks noEditPoints="1"/>
            </p:cNvSpPr>
            <p:nvPr/>
          </p:nvSpPr>
          <p:spPr bwMode="auto">
            <a:xfrm>
              <a:off x="466033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7" name="Freeform 5"/>
            <p:cNvSpPr>
              <a:spLocks noEditPoints="1"/>
            </p:cNvSpPr>
            <p:nvPr/>
          </p:nvSpPr>
          <p:spPr bwMode="auto">
            <a:xfrm>
              <a:off x="580516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8" name="Freeform 5"/>
            <p:cNvSpPr>
              <a:spLocks noEditPoints="1"/>
            </p:cNvSpPr>
            <p:nvPr/>
          </p:nvSpPr>
          <p:spPr bwMode="auto">
            <a:xfrm>
              <a:off x="6949992"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9" name="Freeform 5"/>
            <p:cNvSpPr>
              <a:spLocks noEditPoints="1"/>
            </p:cNvSpPr>
            <p:nvPr/>
          </p:nvSpPr>
          <p:spPr bwMode="auto">
            <a:xfrm>
              <a:off x="809482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0" name="Freeform 5"/>
            <p:cNvSpPr>
              <a:spLocks noEditPoints="1"/>
            </p:cNvSpPr>
            <p:nvPr/>
          </p:nvSpPr>
          <p:spPr bwMode="auto">
            <a:xfrm>
              <a:off x="923964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1" name="Freeform 5"/>
            <p:cNvSpPr>
              <a:spLocks noEditPoints="1"/>
            </p:cNvSpPr>
            <p:nvPr/>
          </p:nvSpPr>
          <p:spPr bwMode="auto">
            <a:xfrm>
              <a:off x="10384477"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2" name="Freeform 5"/>
            <p:cNvSpPr>
              <a:spLocks noEditPoints="1"/>
            </p:cNvSpPr>
            <p:nvPr/>
          </p:nvSpPr>
          <p:spPr bwMode="auto">
            <a:xfrm>
              <a:off x="1152930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7" name="Freeform 5"/>
            <p:cNvSpPr>
              <a:spLocks noEditPoints="1"/>
            </p:cNvSpPr>
            <p:nvPr/>
          </p:nvSpPr>
          <p:spPr bwMode="auto">
            <a:xfrm>
              <a:off x="8102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8" name="Freeform 5"/>
            <p:cNvSpPr>
              <a:spLocks noEditPoints="1"/>
            </p:cNvSpPr>
            <p:nvPr/>
          </p:nvSpPr>
          <p:spPr bwMode="auto">
            <a:xfrm>
              <a:off x="122585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9" name="Freeform 5"/>
            <p:cNvSpPr>
              <a:spLocks noEditPoints="1"/>
            </p:cNvSpPr>
            <p:nvPr/>
          </p:nvSpPr>
          <p:spPr bwMode="auto">
            <a:xfrm>
              <a:off x="237067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0" name="Freeform 5"/>
            <p:cNvSpPr>
              <a:spLocks noEditPoints="1"/>
            </p:cNvSpPr>
            <p:nvPr/>
          </p:nvSpPr>
          <p:spPr bwMode="auto">
            <a:xfrm>
              <a:off x="3515508"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1" name="Freeform 5"/>
            <p:cNvSpPr>
              <a:spLocks noEditPoints="1"/>
            </p:cNvSpPr>
            <p:nvPr/>
          </p:nvSpPr>
          <p:spPr bwMode="auto">
            <a:xfrm>
              <a:off x="466033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2" name="Freeform 5"/>
            <p:cNvSpPr>
              <a:spLocks noEditPoints="1"/>
            </p:cNvSpPr>
            <p:nvPr/>
          </p:nvSpPr>
          <p:spPr bwMode="auto">
            <a:xfrm>
              <a:off x="580516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3" name="Freeform 5"/>
            <p:cNvSpPr>
              <a:spLocks noEditPoints="1"/>
            </p:cNvSpPr>
            <p:nvPr/>
          </p:nvSpPr>
          <p:spPr bwMode="auto">
            <a:xfrm>
              <a:off x="6949992"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4" name="Freeform 5"/>
            <p:cNvSpPr>
              <a:spLocks noEditPoints="1"/>
            </p:cNvSpPr>
            <p:nvPr/>
          </p:nvSpPr>
          <p:spPr bwMode="auto">
            <a:xfrm>
              <a:off x="809482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5" name="Freeform 5"/>
            <p:cNvSpPr>
              <a:spLocks noEditPoints="1"/>
            </p:cNvSpPr>
            <p:nvPr/>
          </p:nvSpPr>
          <p:spPr bwMode="auto">
            <a:xfrm>
              <a:off x="923964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6" name="Freeform 5"/>
            <p:cNvSpPr>
              <a:spLocks noEditPoints="1"/>
            </p:cNvSpPr>
            <p:nvPr/>
          </p:nvSpPr>
          <p:spPr bwMode="auto">
            <a:xfrm>
              <a:off x="10384477"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7" name="Freeform 5"/>
            <p:cNvSpPr>
              <a:spLocks noEditPoints="1"/>
            </p:cNvSpPr>
            <p:nvPr/>
          </p:nvSpPr>
          <p:spPr bwMode="auto">
            <a:xfrm>
              <a:off x="1152930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2" name="Freeform 5"/>
            <p:cNvSpPr>
              <a:spLocks noEditPoints="1"/>
            </p:cNvSpPr>
            <p:nvPr/>
          </p:nvSpPr>
          <p:spPr bwMode="auto">
            <a:xfrm>
              <a:off x="8102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3" name="Freeform 5"/>
            <p:cNvSpPr>
              <a:spLocks noEditPoints="1"/>
            </p:cNvSpPr>
            <p:nvPr/>
          </p:nvSpPr>
          <p:spPr bwMode="auto">
            <a:xfrm>
              <a:off x="122585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4" name="Freeform 5"/>
            <p:cNvSpPr>
              <a:spLocks noEditPoints="1"/>
            </p:cNvSpPr>
            <p:nvPr/>
          </p:nvSpPr>
          <p:spPr bwMode="auto">
            <a:xfrm>
              <a:off x="237067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5" name="Freeform 5"/>
            <p:cNvSpPr>
              <a:spLocks noEditPoints="1"/>
            </p:cNvSpPr>
            <p:nvPr/>
          </p:nvSpPr>
          <p:spPr bwMode="auto">
            <a:xfrm>
              <a:off x="3515508"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6" name="Freeform 5"/>
            <p:cNvSpPr>
              <a:spLocks noEditPoints="1"/>
            </p:cNvSpPr>
            <p:nvPr/>
          </p:nvSpPr>
          <p:spPr bwMode="auto">
            <a:xfrm>
              <a:off x="466033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7" name="Freeform 5"/>
            <p:cNvSpPr>
              <a:spLocks noEditPoints="1"/>
            </p:cNvSpPr>
            <p:nvPr/>
          </p:nvSpPr>
          <p:spPr bwMode="auto">
            <a:xfrm>
              <a:off x="580516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8" name="Freeform 5"/>
            <p:cNvSpPr>
              <a:spLocks noEditPoints="1"/>
            </p:cNvSpPr>
            <p:nvPr/>
          </p:nvSpPr>
          <p:spPr bwMode="auto">
            <a:xfrm>
              <a:off x="6949992"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9" name="Freeform 5"/>
            <p:cNvSpPr>
              <a:spLocks noEditPoints="1"/>
            </p:cNvSpPr>
            <p:nvPr/>
          </p:nvSpPr>
          <p:spPr bwMode="auto">
            <a:xfrm>
              <a:off x="809482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0" name="Freeform 5"/>
            <p:cNvSpPr>
              <a:spLocks noEditPoints="1"/>
            </p:cNvSpPr>
            <p:nvPr/>
          </p:nvSpPr>
          <p:spPr bwMode="auto">
            <a:xfrm>
              <a:off x="923964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1" name="Freeform 5"/>
            <p:cNvSpPr>
              <a:spLocks noEditPoints="1"/>
            </p:cNvSpPr>
            <p:nvPr/>
          </p:nvSpPr>
          <p:spPr bwMode="auto">
            <a:xfrm>
              <a:off x="10384477"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2" name="Freeform 5"/>
            <p:cNvSpPr>
              <a:spLocks noEditPoints="1"/>
            </p:cNvSpPr>
            <p:nvPr/>
          </p:nvSpPr>
          <p:spPr bwMode="auto">
            <a:xfrm>
              <a:off x="1152930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7" name="Freeform 5"/>
            <p:cNvSpPr>
              <a:spLocks noEditPoints="1"/>
            </p:cNvSpPr>
            <p:nvPr/>
          </p:nvSpPr>
          <p:spPr bwMode="auto">
            <a:xfrm>
              <a:off x="8102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8" name="Freeform 5"/>
            <p:cNvSpPr>
              <a:spLocks noEditPoints="1"/>
            </p:cNvSpPr>
            <p:nvPr/>
          </p:nvSpPr>
          <p:spPr bwMode="auto">
            <a:xfrm>
              <a:off x="122585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9" name="Freeform 5"/>
            <p:cNvSpPr>
              <a:spLocks noEditPoints="1"/>
            </p:cNvSpPr>
            <p:nvPr/>
          </p:nvSpPr>
          <p:spPr bwMode="auto">
            <a:xfrm>
              <a:off x="237067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0" name="Freeform 5"/>
            <p:cNvSpPr>
              <a:spLocks noEditPoints="1"/>
            </p:cNvSpPr>
            <p:nvPr/>
          </p:nvSpPr>
          <p:spPr bwMode="auto">
            <a:xfrm>
              <a:off x="3515508"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1" name="Freeform 5"/>
            <p:cNvSpPr>
              <a:spLocks noEditPoints="1"/>
            </p:cNvSpPr>
            <p:nvPr/>
          </p:nvSpPr>
          <p:spPr bwMode="auto">
            <a:xfrm>
              <a:off x="466033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2" name="Freeform 5"/>
            <p:cNvSpPr>
              <a:spLocks noEditPoints="1"/>
            </p:cNvSpPr>
            <p:nvPr/>
          </p:nvSpPr>
          <p:spPr bwMode="auto">
            <a:xfrm>
              <a:off x="580516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3" name="Freeform 5"/>
            <p:cNvSpPr>
              <a:spLocks noEditPoints="1"/>
            </p:cNvSpPr>
            <p:nvPr/>
          </p:nvSpPr>
          <p:spPr bwMode="auto">
            <a:xfrm>
              <a:off x="6949992"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4" name="Freeform 5"/>
            <p:cNvSpPr>
              <a:spLocks noEditPoints="1"/>
            </p:cNvSpPr>
            <p:nvPr/>
          </p:nvSpPr>
          <p:spPr bwMode="auto">
            <a:xfrm>
              <a:off x="809482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5" name="Freeform 5"/>
            <p:cNvSpPr>
              <a:spLocks noEditPoints="1"/>
            </p:cNvSpPr>
            <p:nvPr/>
          </p:nvSpPr>
          <p:spPr bwMode="auto">
            <a:xfrm>
              <a:off x="923964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6" name="Freeform 5"/>
            <p:cNvSpPr>
              <a:spLocks noEditPoints="1"/>
            </p:cNvSpPr>
            <p:nvPr/>
          </p:nvSpPr>
          <p:spPr bwMode="auto">
            <a:xfrm>
              <a:off x="10384477"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7" name="Freeform 5"/>
            <p:cNvSpPr>
              <a:spLocks noEditPoints="1"/>
            </p:cNvSpPr>
            <p:nvPr/>
          </p:nvSpPr>
          <p:spPr bwMode="auto">
            <a:xfrm>
              <a:off x="1152930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2" name="Freeform 5"/>
            <p:cNvSpPr>
              <a:spLocks noEditPoints="1"/>
            </p:cNvSpPr>
            <p:nvPr/>
          </p:nvSpPr>
          <p:spPr bwMode="auto">
            <a:xfrm>
              <a:off x="8102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3" name="Freeform 5"/>
            <p:cNvSpPr>
              <a:spLocks noEditPoints="1"/>
            </p:cNvSpPr>
            <p:nvPr/>
          </p:nvSpPr>
          <p:spPr bwMode="auto">
            <a:xfrm>
              <a:off x="122585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4" name="Freeform 5"/>
            <p:cNvSpPr>
              <a:spLocks noEditPoints="1"/>
            </p:cNvSpPr>
            <p:nvPr/>
          </p:nvSpPr>
          <p:spPr bwMode="auto">
            <a:xfrm>
              <a:off x="237067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5" name="Freeform 5"/>
            <p:cNvSpPr>
              <a:spLocks noEditPoints="1"/>
            </p:cNvSpPr>
            <p:nvPr/>
          </p:nvSpPr>
          <p:spPr bwMode="auto">
            <a:xfrm>
              <a:off x="3515508"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6" name="Freeform 5"/>
            <p:cNvSpPr>
              <a:spLocks noEditPoints="1"/>
            </p:cNvSpPr>
            <p:nvPr/>
          </p:nvSpPr>
          <p:spPr bwMode="auto">
            <a:xfrm>
              <a:off x="466033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7" name="Freeform 5"/>
            <p:cNvSpPr>
              <a:spLocks noEditPoints="1"/>
            </p:cNvSpPr>
            <p:nvPr/>
          </p:nvSpPr>
          <p:spPr bwMode="auto">
            <a:xfrm>
              <a:off x="580516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8" name="Freeform 5"/>
            <p:cNvSpPr>
              <a:spLocks noEditPoints="1"/>
            </p:cNvSpPr>
            <p:nvPr/>
          </p:nvSpPr>
          <p:spPr bwMode="auto">
            <a:xfrm>
              <a:off x="6949992"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9" name="Freeform 5"/>
            <p:cNvSpPr>
              <a:spLocks noEditPoints="1"/>
            </p:cNvSpPr>
            <p:nvPr/>
          </p:nvSpPr>
          <p:spPr bwMode="auto">
            <a:xfrm>
              <a:off x="809482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0" name="Freeform 5"/>
            <p:cNvSpPr>
              <a:spLocks noEditPoints="1"/>
            </p:cNvSpPr>
            <p:nvPr/>
          </p:nvSpPr>
          <p:spPr bwMode="auto">
            <a:xfrm>
              <a:off x="923964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1" name="Freeform 5"/>
            <p:cNvSpPr>
              <a:spLocks noEditPoints="1"/>
            </p:cNvSpPr>
            <p:nvPr/>
          </p:nvSpPr>
          <p:spPr bwMode="auto">
            <a:xfrm>
              <a:off x="10384477"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2" name="Freeform 5"/>
            <p:cNvSpPr>
              <a:spLocks noEditPoints="1"/>
            </p:cNvSpPr>
            <p:nvPr/>
          </p:nvSpPr>
          <p:spPr bwMode="auto">
            <a:xfrm>
              <a:off x="1152930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7" name="Freeform 5"/>
            <p:cNvSpPr>
              <a:spLocks noEditPoints="1"/>
            </p:cNvSpPr>
            <p:nvPr/>
          </p:nvSpPr>
          <p:spPr bwMode="auto">
            <a:xfrm>
              <a:off x="8102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8" name="Freeform 5"/>
            <p:cNvSpPr>
              <a:spLocks noEditPoints="1"/>
            </p:cNvSpPr>
            <p:nvPr/>
          </p:nvSpPr>
          <p:spPr bwMode="auto">
            <a:xfrm>
              <a:off x="122585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9" name="Freeform 5"/>
            <p:cNvSpPr>
              <a:spLocks noEditPoints="1"/>
            </p:cNvSpPr>
            <p:nvPr/>
          </p:nvSpPr>
          <p:spPr bwMode="auto">
            <a:xfrm>
              <a:off x="237067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0" name="Freeform 5"/>
            <p:cNvSpPr>
              <a:spLocks noEditPoints="1"/>
            </p:cNvSpPr>
            <p:nvPr/>
          </p:nvSpPr>
          <p:spPr bwMode="auto">
            <a:xfrm>
              <a:off x="3515508"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1" name="Freeform 5"/>
            <p:cNvSpPr>
              <a:spLocks noEditPoints="1"/>
            </p:cNvSpPr>
            <p:nvPr/>
          </p:nvSpPr>
          <p:spPr bwMode="auto">
            <a:xfrm>
              <a:off x="466033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2" name="Freeform 5"/>
            <p:cNvSpPr>
              <a:spLocks noEditPoints="1"/>
            </p:cNvSpPr>
            <p:nvPr/>
          </p:nvSpPr>
          <p:spPr bwMode="auto">
            <a:xfrm>
              <a:off x="580516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3" name="Freeform 5"/>
            <p:cNvSpPr>
              <a:spLocks noEditPoints="1"/>
            </p:cNvSpPr>
            <p:nvPr/>
          </p:nvSpPr>
          <p:spPr bwMode="auto">
            <a:xfrm>
              <a:off x="6949992"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4" name="Freeform 5"/>
            <p:cNvSpPr>
              <a:spLocks noEditPoints="1"/>
            </p:cNvSpPr>
            <p:nvPr/>
          </p:nvSpPr>
          <p:spPr bwMode="auto">
            <a:xfrm>
              <a:off x="809482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5" name="Freeform 5"/>
            <p:cNvSpPr>
              <a:spLocks noEditPoints="1"/>
            </p:cNvSpPr>
            <p:nvPr/>
          </p:nvSpPr>
          <p:spPr bwMode="auto">
            <a:xfrm>
              <a:off x="923964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6" name="Freeform 5"/>
            <p:cNvSpPr>
              <a:spLocks noEditPoints="1"/>
            </p:cNvSpPr>
            <p:nvPr/>
          </p:nvSpPr>
          <p:spPr bwMode="auto">
            <a:xfrm>
              <a:off x="10384477"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7" name="Freeform 5"/>
            <p:cNvSpPr>
              <a:spLocks noEditPoints="1"/>
            </p:cNvSpPr>
            <p:nvPr/>
          </p:nvSpPr>
          <p:spPr bwMode="auto">
            <a:xfrm>
              <a:off x="1152930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2" name="Freeform 5"/>
            <p:cNvSpPr>
              <a:spLocks noEditPoints="1"/>
            </p:cNvSpPr>
            <p:nvPr/>
          </p:nvSpPr>
          <p:spPr bwMode="auto">
            <a:xfrm>
              <a:off x="8102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3" name="Freeform 5"/>
            <p:cNvSpPr>
              <a:spLocks noEditPoints="1"/>
            </p:cNvSpPr>
            <p:nvPr/>
          </p:nvSpPr>
          <p:spPr bwMode="auto">
            <a:xfrm>
              <a:off x="122585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4" name="Freeform 5"/>
            <p:cNvSpPr>
              <a:spLocks noEditPoints="1"/>
            </p:cNvSpPr>
            <p:nvPr/>
          </p:nvSpPr>
          <p:spPr bwMode="auto">
            <a:xfrm>
              <a:off x="237067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5" name="Freeform 5"/>
            <p:cNvSpPr>
              <a:spLocks noEditPoints="1"/>
            </p:cNvSpPr>
            <p:nvPr/>
          </p:nvSpPr>
          <p:spPr bwMode="auto">
            <a:xfrm>
              <a:off x="3515508"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6" name="Freeform 5"/>
            <p:cNvSpPr>
              <a:spLocks noEditPoints="1"/>
            </p:cNvSpPr>
            <p:nvPr/>
          </p:nvSpPr>
          <p:spPr bwMode="auto">
            <a:xfrm>
              <a:off x="466033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7" name="Freeform 5"/>
            <p:cNvSpPr>
              <a:spLocks noEditPoints="1"/>
            </p:cNvSpPr>
            <p:nvPr/>
          </p:nvSpPr>
          <p:spPr bwMode="auto">
            <a:xfrm>
              <a:off x="580516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8" name="Freeform 5"/>
            <p:cNvSpPr>
              <a:spLocks noEditPoints="1"/>
            </p:cNvSpPr>
            <p:nvPr/>
          </p:nvSpPr>
          <p:spPr bwMode="auto">
            <a:xfrm>
              <a:off x="6949992"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9" name="Freeform 5"/>
            <p:cNvSpPr>
              <a:spLocks noEditPoints="1"/>
            </p:cNvSpPr>
            <p:nvPr/>
          </p:nvSpPr>
          <p:spPr bwMode="auto">
            <a:xfrm>
              <a:off x="809482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0" name="Freeform 5"/>
            <p:cNvSpPr>
              <a:spLocks noEditPoints="1"/>
            </p:cNvSpPr>
            <p:nvPr/>
          </p:nvSpPr>
          <p:spPr bwMode="auto">
            <a:xfrm>
              <a:off x="923964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1" name="Freeform 5"/>
            <p:cNvSpPr>
              <a:spLocks noEditPoints="1"/>
            </p:cNvSpPr>
            <p:nvPr/>
          </p:nvSpPr>
          <p:spPr bwMode="auto">
            <a:xfrm>
              <a:off x="10384477"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2" name="Freeform 5"/>
            <p:cNvSpPr>
              <a:spLocks noEditPoints="1"/>
            </p:cNvSpPr>
            <p:nvPr/>
          </p:nvSpPr>
          <p:spPr bwMode="auto">
            <a:xfrm>
              <a:off x="1152930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7" name="Freeform 5"/>
            <p:cNvSpPr>
              <a:spLocks noEditPoints="1"/>
            </p:cNvSpPr>
            <p:nvPr/>
          </p:nvSpPr>
          <p:spPr bwMode="auto">
            <a:xfrm>
              <a:off x="8102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8" name="Freeform 5"/>
            <p:cNvSpPr>
              <a:spLocks noEditPoints="1"/>
            </p:cNvSpPr>
            <p:nvPr/>
          </p:nvSpPr>
          <p:spPr bwMode="auto">
            <a:xfrm>
              <a:off x="122585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9" name="Freeform 5"/>
            <p:cNvSpPr>
              <a:spLocks noEditPoints="1"/>
            </p:cNvSpPr>
            <p:nvPr/>
          </p:nvSpPr>
          <p:spPr bwMode="auto">
            <a:xfrm>
              <a:off x="237067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0" name="Freeform 5"/>
            <p:cNvSpPr>
              <a:spLocks noEditPoints="1"/>
            </p:cNvSpPr>
            <p:nvPr/>
          </p:nvSpPr>
          <p:spPr bwMode="auto">
            <a:xfrm>
              <a:off x="3515508"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1" name="Freeform 5"/>
            <p:cNvSpPr>
              <a:spLocks noEditPoints="1"/>
            </p:cNvSpPr>
            <p:nvPr/>
          </p:nvSpPr>
          <p:spPr bwMode="auto">
            <a:xfrm>
              <a:off x="466033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2" name="Freeform 5"/>
            <p:cNvSpPr>
              <a:spLocks noEditPoints="1"/>
            </p:cNvSpPr>
            <p:nvPr/>
          </p:nvSpPr>
          <p:spPr bwMode="auto">
            <a:xfrm>
              <a:off x="580516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3" name="Freeform 5"/>
            <p:cNvSpPr>
              <a:spLocks noEditPoints="1"/>
            </p:cNvSpPr>
            <p:nvPr/>
          </p:nvSpPr>
          <p:spPr bwMode="auto">
            <a:xfrm>
              <a:off x="6949992"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4" name="Freeform 5"/>
            <p:cNvSpPr>
              <a:spLocks noEditPoints="1"/>
            </p:cNvSpPr>
            <p:nvPr/>
          </p:nvSpPr>
          <p:spPr bwMode="auto">
            <a:xfrm>
              <a:off x="809482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5" name="Freeform 5"/>
            <p:cNvSpPr>
              <a:spLocks noEditPoints="1"/>
            </p:cNvSpPr>
            <p:nvPr/>
          </p:nvSpPr>
          <p:spPr bwMode="auto">
            <a:xfrm>
              <a:off x="923964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6" name="Freeform 5"/>
            <p:cNvSpPr>
              <a:spLocks noEditPoints="1"/>
            </p:cNvSpPr>
            <p:nvPr/>
          </p:nvSpPr>
          <p:spPr bwMode="auto">
            <a:xfrm>
              <a:off x="10384477"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7" name="Freeform 5"/>
            <p:cNvSpPr>
              <a:spLocks noEditPoints="1"/>
            </p:cNvSpPr>
            <p:nvPr/>
          </p:nvSpPr>
          <p:spPr bwMode="auto">
            <a:xfrm>
              <a:off x="1152930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grpSp>
      <p:cxnSp>
        <p:nvCxnSpPr>
          <p:cNvPr id="6" name="直接连接符 5"/>
          <p:cNvCxnSpPr/>
          <p:nvPr/>
        </p:nvCxnSpPr>
        <p:spPr>
          <a:xfrm flipV="1">
            <a:off x="1498324" y="3429000"/>
            <a:ext cx="0" cy="3429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1861915" y="5056632"/>
            <a:ext cx="0" cy="180137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5805163" y="3835908"/>
            <a:ext cx="0" cy="3022094"/>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25570" y="1216591"/>
            <a:ext cx="3583520"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6425570" y="1915558"/>
            <a:ext cx="4980682" cy="757130"/>
          </a:xfrm>
          <a:prstGeom prst="rect">
            <a:avLst/>
          </a:prstGeom>
          <a:noFill/>
        </p:spPr>
        <p:txBody>
          <a:bodyPr wrap="square" rtlCol="0">
            <a:spAutoFit/>
          </a:bodyPr>
          <a:lstStyle/>
          <a:p>
            <a:pPr algn="just">
              <a:lnSpc>
                <a:spcPct val="120000"/>
              </a:lnSpc>
            </a:pPr>
            <a:r>
              <a:rPr lang="zh-CN" altLang="en-US" dirty="0" smtClean="0">
                <a:solidFill>
                  <a:schemeClr val="bg1"/>
                </a:solidFill>
                <a:latin typeface="微软雅黑 Light" panose="020B0502040204020203" pitchFamily="34" charset="-122"/>
                <a:ea typeface="微软雅黑 Light" panose="020B0502040204020203" pitchFamily="34" charset="-122"/>
              </a:rPr>
              <a:t>税费种认定</a:t>
            </a:r>
            <a:endParaRPr lang="en-US" altLang="zh-CN" dirty="0" smtClean="0">
              <a:solidFill>
                <a:schemeClr val="bg1"/>
              </a:solidFill>
              <a:latin typeface="微软雅黑 Light" panose="020B0502040204020203" pitchFamily="34" charset="-122"/>
              <a:ea typeface="微软雅黑 Light" panose="020B0502040204020203" pitchFamily="34" charset="-122"/>
            </a:endParaRPr>
          </a:p>
          <a:p>
            <a:pPr algn="just">
              <a:lnSpc>
                <a:spcPct val="120000"/>
              </a:lnSpc>
            </a:pPr>
            <a:r>
              <a:rPr lang="zh-CN" altLang="en-US" dirty="0">
                <a:solidFill>
                  <a:schemeClr val="bg1"/>
                </a:solidFill>
                <a:latin typeface="微软雅黑 Light" panose="020B0502040204020203" pitchFamily="34" charset="-122"/>
                <a:ea typeface="微软雅黑 Light" panose="020B0502040204020203" pitchFamily="34" charset="-122"/>
              </a:rPr>
              <a:t>残保</a:t>
            </a:r>
            <a:r>
              <a:rPr lang="zh-CN" altLang="en-US" dirty="0" smtClean="0">
                <a:solidFill>
                  <a:schemeClr val="bg1"/>
                </a:solidFill>
                <a:latin typeface="微软雅黑 Light" panose="020B0502040204020203" pitchFamily="34" charset="-122"/>
                <a:ea typeface="微软雅黑 Light" panose="020B0502040204020203" pitchFamily="34" charset="-122"/>
              </a:rPr>
              <a:t>金申报征收</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cxnSp>
        <p:nvCxnSpPr>
          <p:cNvPr id="135" name="直接连接符 134"/>
          <p:cNvCxnSpPr/>
          <p:nvPr/>
        </p:nvCxnSpPr>
        <p:spPr>
          <a:xfrm flipV="1">
            <a:off x="888374" y="4875906"/>
            <a:ext cx="0" cy="1989083"/>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6556427" y="5143500"/>
            <a:ext cx="0" cy="171450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7636365" y="4875906"/>
            <a:ext cx="0" cy="1982096"/>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8382600" y="4477407"/>
            <a:ext cx="0" cy="238059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9833028" y="5463540"/>
            <a:ext cx="7885" cy="139446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flipV="1">
            <a:off x="11013097" y="5056632"/>
            <a:ext cx="12375" cy="180137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6556427" y="1801366"/>
            <a:ext cx="2835929" cy="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248294" y="5791200"/>
            <a:ext cx="0" cy="107379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flipV="1">
            <a:off x="11839950" y="5791200"/>
            <a:ext cx="7330" cy="106680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aphicFrame>
        <p:nvGraphicFramePr>
          <p:cNvPr id="4" name="图示 3"/>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2532267"/>
            <a:ext cx="8149444" cy="1754326"/>
            <a:chOff x="5604969" y="1855577"/>
            <a:chExt cx="6095729" cy="1754326"/>
          </a:xfrm>
        </p:grpSpPr>
        <p:sp>
          <p:nvSpPr>
            <p:cNvPr id="105" name="矩形 104"/>
            <p:cNvSpPr/>
            <p:nvPr/>
          </p:nvSpPr>
          <p:spPr>
            <a:xfrm>
              <a:off x="5604969" y="2456650"/>
              <a:ext cx="1414365"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主要环节</a:t>
              </a:r>
              <a:endParaRPr lang="zh-CN" altLang="en-US" sz="3200" b="1" dirty="0">
                <a:solidFill>
                  <a:srgbClr val="0476D9"/>
                </a:solidFill>
                <a:latin typeface="+mj-ea"/>
                <a:ea typeface="+mj-ea"/>
              </a:endParaRPr>
            </a:p>
          </p:txBody>
        </p:sp>
        <p:sp>
          <p:nvSpPr>
            <p:cNvPr id="106" name="矩形 105"/>
            <p:cNvSpPr/>
            <p:nvPr/>
          </p:nvSpPr>
          <p:spPr>
            <a:xfrm>
              <a:off x="7033475" y="1855577"/>
              <a:ext cx="4667223" cy="1754326"/>
            </a:xfrm>
            <a:prstGeom prst="rect">
              <a:avLst/>
            </a:prstGeom>
          </p:spPr>
          <p:txBody>
            <a:bodyPr wrap="square">
              <a:spAutoFit/>
            </a:bodyPr>
            <a:lstStyle/>
            <a:p>
              <a:pPr algn="just">
                <a:lnSpc>
                  <a:spcPct val="150000"/>
                </a:lnSpc>
              </a:pPr>
              <a:r>
                <a:rPr lang="zh-CN" altLang="en-US" sz="2400" dirty="0" smtClean="0">
                  <a:solidFill>
                    <a:schemeClr val="bg1"/>
                  </a:solidFill>
                  <a:latin typeface="+mj-ea"/>
                  <a:ea typeface="+mj-ea"/>
                </a:rPr>
                <a:t>    一、税务机关进行税费种认定</a:t>
              </a:r>
              <a:endParaRPr lang="en-US" altLang="zh-CN" sz="2400" dirty="0" smtClean="0">
                <a:solidFill>
                  <a:schemeClr val="bg1"/>
                </a:solidFill>
                <a:latin typeface="+mj-ea"/>
                <a:ea typeface="+mj-ea"/>
              </a:endParaRPr>
            </a:p>
            <a:p>
              <a:pPr algn="just">
                <a:lnSpc>
                  <a:spcPct val="150000"/>
                </a:lnSpc>
              </a:pPr>
              <a:endParaRPr lang="en-US" altLang="zh-CN" sz="2400" dirty="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二、用人单位填报残保金</a:t>
              </a:r>
              <a:r>
                <a:rPr lang="zh-CN" altLang="en-US" sz="2400" dirty="0">
                  <a:solidFill>
                    <a:schemeClr val="bg1"/>
                  </a:solidFill>
                  <a:latin typeface="+mj-ea"/>
                  <a:ea typeface="+mj-ea"/>
                </a:rPr>
                <a:t>申报表</a:t>
              </a:r>
              <a:endParaRPr lang="zh-CN" altLang="en-US" sz="2400" dirty="0" smtClean="0">
                <a:solidFill>
                  <a:schemeClr val="bg1"/>
                </a:solidFill>
                <a:latin typeface="+mj-ea"/>
                <a:ea typeface="+mj-ea"/>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107" name="组合 12"/>
          <p:cNvGrpSpPr/>
          <p:nvPr/>
        </p:nvGrpSpPr>
        <p:grpSpPr>
          <a:xfrm>
            <a:off x="2110859" y="1155285"/>
            <a:ext cx="8149445" cy="4524315"/>
            <a:chOff x="5604969" y="1279658"/>
            <a:chExt cx="6095730" cy="4524315"/>
          </a:xfrm>
        </p:grpSpPr>
        <p:sp>
          <p:nvSpPr>
            <p:cNvPr id="108" name="矩形 107"/>
            <p:cNvSpPr/>
            <p:nvPr/>
          </p:nvSpPr>
          <p:spPr>
            <a:xfrm>
              <a:off x="5604969" y="3270542"/>
              <a:ext cx="989599"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提醒</a:t>
              </a:r>
              <a:endParaRPr lang="zh-CN" altLang="en-US" sz="3200" b="1" dirty="0">
                <a:solidFill>
                  <a:srgbClr val="0476D9"/>
                </a:solidFill>
                <a:latin typeface="+mj-ea"/>
                <a:ea typeface="+mj-ea"/>
              </a:endParaRPr>
            </a:p>
          </p:txBody>
        </p:sp>
        <p:sp>
          <p:nvSpPr>
            <p:cNvPr id="109" name="矩形 108"/>
            <p:cNvSpPr/>
            <p:nvPr/>
          </p:nvSpPr>
          <p:spPr>
            <a:xfrm>
              <a:off x="7033476" y="1279658"/>
              <a:ext cx="4667223" cy="4524315"/>
            </a:xfrm>
            <a:prstGeom prst="rect">
              <a:avLst/>
            </a:prstGeom>
          </p:spPr>
          <p:txBody>
            <a:bodyPr wrap="square">
              <a:spAutoFit/>
            </a:bodyPr>
            <a:lstStyle/>
            <a:p>
              <a:pPr algn="just">
                <a:lnSpc>
                  <a:spcPct val="150000"/>
                </a:lnSpc>
              </a:pPr>
              <a:r>
                <a:rPr lang="zh-CN" altLang="en-US" sz="2400" dirty="0" smtClean="0">
                  <a:solidFill>
                    <a:schemeClr val="bg1"/>
                  </a:solidFill>
                  <a:latin typeface="+mj-ea"/>
                  <a:ea typeface="+mj-ea"/>
                </a:rPr>
                <a:t>    税（费）种认定是残疾人就业保障金申报的必要条件，请在申报前联系主管税务机关进行认定。</a:t>
              </a:r>
              <a:endParaRPr lang="en-US" altLang="zh-CN" sz="2400" dirty="0" smtClean="0">
                <a:solidFill>
                  <a:schemeClr val="bg1"/>
                </a:solidFill>
                <a:latin typeface="+mj-ea"/>
                <a:ea typeface="+mj-ea"/>
              </a:endParaRPr>
            </a:p>
            <a:p>
              <a:pPr algn="just">
                <a:lnSpc>
                  <a:spcPct val="150000"/>
                </a:lnSpc>
              </a:pPr>
              <a:endParaRPr lang="en-US" altLang="zh-CN" sz="2400" dirty="0">
                <a:solidFill>
                  <a:schemeClr val="bg1"/>
                </a:solidFill>
                <a:latin typeface="+mj-ea"/>
                <a:ea typeface="+mj-ea"/>
              </a:endParaRPr>
            </a:p>
            <a:p>
              <a:pPr algn="just">
                <a:lnSpc>
                  <a:spcPct val="150000"/>
                </a:lnSpc>
              </a:pPr>
              <a:r>
                <a:rPr lang="zh-CN" altLang="en-US" sz="2400" dirty="0" smtClean="0">
                  <a:solidFill>
                    <a:schemeClr val="bg1"/>
                  </a:solidFill>
                  <a:latin typeface="+mj-ea"/>
                  <a:ea typeface="+mj-ea"/>
                </a:rPr>
                <a:t>    请</a:t>
              </a:r>
              <a:r>
                <a:rPr lang="zh-CN" altLang="en-US" sz="2400" dirty="0">
                  <a:solidFill>
                    <a:schemeClr val="bg1"/>
                  </a:solidFill>
                  <a:latin typeface="+mj-ea"/>
                  <a:ea typeface="+mj-ea"/>
                </a:rPr>
                <a:t>在</a:t>
              </a:r>
              <a:r>
                <a:rPr lang="en-US" altLang="zh-CN" sz="2400" dirty="0">
                  <a:solidFill>
                    <a:schemeClr val="bg1"/>
                  </a:solidFill>
                  <a:latin typeface="+mj-ea"/>
                  <a:ea typeface="+mj-ea"/>
                </a:rPr>
                <a:t>12</a:t>
              </a:r>
              <a:r>
                <a:rPr lang="zh-CN" altLang="en-US" sz="2400" dirty="0">
                  <a:solidFill>
                    <a:schemeClr val="bg1"/>
                  </a:solidFill>
                  <a:latin typeface="+mj-ea"/>
                  <a:ea typeface="+mj-ea"/>
                </a:rPr>
                <a:t>月</a:t>
              </a:r>
              <a:r>
                <a:rPr lang="en-US" altLang="zh-CN" sz="2400" dirty="0">
                  <a:solidFill>
                    <a:schemeClr val="bg1"/>
                  </a:solidFill>
                  <a:latin typeface="+mj-ea"/>
                  <a:ea typeface="+mj-ea"/>
                </a:rPr>
                <a:t>31</a:t>
              </a:r>
              <a:r>
                <a:rPr lang="zh-CN" altLang="en-US" sz="2400" dirty="0">
                  <a:solidFill>
                    <a:schemeClr val="bg1"/>
                  </a:solidFill>
                  <a:latin typeface="+mj-ea"/>
                  <a:ea typeface="+mj-ea"/>
                </a:rPr>
                <a:t>日前完成申报缴费，逾期申报只能到办税服务厅前台申报，并自欠缴之日起，按日加收</a:t>
              </a:r>
              <a:r>
                <a:rPr lang="en-US" altLang="zh-CN" sz="2400" dirty="0">
                  <a:solidFill>
                    <a:schemeClr val="bg1"/>
                  </a:solidFill>
                  <a:latin typeface="+mj-ea"/>
                  <a:ea typeface="+mj-ea"/>
                </a:rPr>
                <a:t>5‰</a:t>
              </a:r>
              <a:r>
                <a:rPr lang="zh-CN" altLang="en-US" sz="2400" dirty="0">
                  <a:solidFill>
                    <a:schemeClr val="bg1"/>
                  </a:solidFill>
                  <a:latin typeface="+mj-ea"/>
                  <a:ea typeface="+mj-ea"/>
                </a:rPr>
                <a:t>的滞纳金。</a:t>
              </a:r>
              <a:endParaRPr lang="zh-CN" altLang="en-US" sz="2400" dirty="0">
                <a:solidFill>
                  <a:schemeClr val="bg1"/>
                </a:solidFill>
                <a:latin typeface="+mj-ea"/>
                <a:ea typeface="+mj-ea"/>
              </a:endParaRPr>
            </a:p>
            <a:p>
              <a:pPr algn="just">
                <a:lnSpc>
                  <a:spcPct val="150000"/>
                </a:lnSpc>
              </a:pPr>
              <a:endParaRPr lang="zh-CN" altLang="en-US" sz="2400" dirty="0" smtClean="0">
                <a:solidFill>
                  <a:schemeClr val="bg1"/>
                </a:solidFill>
                <a:latin typeface="+mj-ea"/>
                <a:ea typeface="+mj-ea"/>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25186" y="1960474"/>
            <a:ext cx="9520792" cy="4235396"/>
          </a:xfrm>
          <a:prstGeom prst="rect">
            <a:avLst/>
          </a:prstGeom>
        </p:spPr>
      </p:pic>
      <p:sp>
        <p:nvSpPr>
          <p:cNvPr id="4" name="文本框 3"/>
          <p:cNvSpPr txBox="1"/>
          <p:nvPr/>
        </p:nvSpPr>
        <p:spPr>
          <a:xfrm>
            <a:off x="1142422" y="1312210"/>
            <a:ext cx="5493812" cy="369332"/>
          </a:xfrm>
          <a:prstGeom prst="rect">
            <a:avLst/>
          </a:prstGeom>
          <a:noFill/>
        </p:spPr>
        <p:txBody>
          <a:bodyPr wrap="none" rtlCol="0">
            <a:spAutoFit/>
          </a:bodyPr>
          <a:lstStyle/>
          <a:p>
            <a:r>
              <a:rPr lang="zh-CN" altLang="en-US" dirty="0" smtClean="0">
                <a:solidFill>
                  <a:schemeClr val="bg1"/>
                </a:solidFill>
                <a:latin typeface="+mj-ea"/>
                <a:ea typeface="+mj-ea"/>
              </a:rPr>
              <a:t>登录河南省电子税务局后，点击“税费申报及缴纳”</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340490" y="1681129"/>
            <a:ext cx="3679352" cy="4235396"/>
          </a:xfrm>
          <a:prstGeom prst="rect">
            <a:avLst/>
          </a:prstGeom>
        </p:spPr>
      </p:pic>
      <p:sp>
        <p:nvSpPr>
          <p:cNvPr id="4" name="文本框 3"/>
          <p:cNvSpPr txBox="1"/>
          <p:nvPr/>
        </p:nvSpPr>
        <p:spPr>
          <a:xfrm>
            <a:off x="1566427" y="3175932"/>
            <a:ext cx="4034168" cy="369332"/>
          </a:xfrm>
          <a:prstGeom prst="rect">
            <a:avLst/>
          </a:prstGeom>
          <a:noFill/>
        </p:spPr>
        <p:txBody>
          <a:bodyPr wrap="square" rtlCol="0">
            <a:spAutoFit/>
          </a:bodyPr>
          <a:lstStyle/>
          <a:p>
            <a:r>
              <a:rPr lang="zh-CN" altLang="en-US" dirty="0" smtClean="0">
                <a:solidFill>
                  <a:schemeClr val="bg1"/>
                </a:solidFill>
                <a:latin typeface="+mj-ea"/>
                <a:ea typeface="+mj-ea"/>
              </a:rPr>
              <a:t>点击残疾人就业保障金申报表（</a:t>
            </a:r>
            <a:r>
              <a:rPr lang="en-US" altLang="zh-CN" dirty="0" smtClean="0">
                <a:solidFill>
                  <a:schemeClr val="bg1"/>
                </a:solidFill>
                <a:latin typeface="+mj-ea"/>
                <a:ea typeface="+mj-ea"/>
              </a:rPr>
              <a:t>2019</a:t>
            </a:r>
            <a:r>
              <a:rPr lang="zh-CN" altLang="en-US" dirty="0" smtClean="0">
                <a:solidFill>
                  <a:schemeClr val="bg1"/>
                </a:solidFill>
                <a:latin typeface="+mj-ea"/>
                <a:ea typeface="+mj-ea"/>
              </a:rPr>
              <a:t>）</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77391" y="2235151"/>
            <a:ext cx="9616381" cy="4066047"/>
          </a:xfrm>
          <a:prstGeom prst="rect">
            <a:avLst/>
          </a:prstGeom>
        </p:spPr>
      </p:pic>
      <p:sp>
        <p:nvSpPr>
          <p:cNvPr id="4" name="文本框 3"/>
          <p:cNvSpPr txBox="1"/>
          <p:nvPr/>
        </p:nvSpPr>
        <p:spPr>
          <a:xfrm>
            <a:off x="1142422" y="1312210"/>
            <a:ext cx="8725466" cy="874407"/>
          </a:xfrm>
          <a:prstGeom prst="rect">
            <a:avLst/>
          </a:prstGeom>
          <a:noFill/>
        </p:spPr>
        <p:txBody>
          <a:bodyPr wrap="none" rtlCol="0">
            <a:spAutoFit/>
          </a:bodyPr>
          <a:lstStyle/>
          <a:p>
            <a:pPr>
              <a:lnSpc>
                <a:spcPct val="150000"/>
              </a:lnSpc>
            </a:pPr>
            <a:r>
              <a:rPr lang="zh-CN" altLang="en-US" dirty="0" smtClean="0">
                <a:solidFill>
                  <a:schemeClr val="bg1"/>
                </a:solidFill>
                <a:latin typeface="+mj-ea"/>
                <a:ea typeface="+mj-ea"/>
              </a:rPr>
              <a:t>上年在职职工工资总额、上年在职职工人数、上年实际安排残疾人就业人数为必填项</a:t>
            </a:r>
            <a:endParaRPr lang="en-US" altLang="zh-CN" dirty="0" smtClean="0">
              <a:solidFill>
                <a:schemeClr val="bg1"/>
              </a:solidFill>
              <a:latin typeface="+mj-ea"/>
              <a:ea typeface="+mj-ea"/>
            </a:endParaRPr>
          </a:p>
          <a:p>
            <a:pPr>
              <a:lnSpc>
                <a:spcPct val="150000"/>
              </a:lnSpc>
            </a:pPr>
            <a:r>
              <a:rPr lang="zh-CN" altLang="en-US" dirty="0" smtClean="0">
                <a:solidFill>
                  <a:schemeClr val="bg1"/>
                </a:solidFill>
                <a:latin typeface="+mj-ea"/>
                <a:ea typeface="+mj-ea"/>
              </a:rPr>
              <a:t>其中“上年实际安排残疾人就业人数”</a:t>
            </a:r>
            <a:r>
              <a:rPr lang="zh-CN" altLang="en-US" dirty="0">
                <a:solidFill>
                  <a:schemeClr val="bg1"/>
                </a:solidFill>
                <a:latin typeface="+mj-ea"/>
                <a:ea typeface="+mj-ea"/>
              </a:rPr>
              <a:t>依据</a:t>
            </a:r>
            <a:r>
              <a:rPr lang="zh-CN" altLang="en-US" dirty="0" smtClean="0">
                <a:solidFill>
                  <a:schemeClr val="bg1"/>
                </a:solidFill>
                <a:latin typeface="+mj-ea"/>
                <a:ea typeface="+mj-ea"/>
              </a:rPr>
              <a:t>残疾人就业</a:t>
            </a:r>
            <a:r>
              <a:rPr lang="zh-CN" altLang="en-US" dirty="0">
                <a:solidFill>
                  <a:schemeClr val="bg1"/>
                </a:solidFill>
                <a:latin typeface="+mj-ea"/>
                <a:ea typeface="+mj-ea"/>
              </a:rPr>
              <a:t>服务</a:t>
            </a:r>
            <a:r>
              <a:rPr lang="zh-CN" altLang="en-US" dirty="0" smtClean="0">
                <a:solidFill>
                  <a:schemeClr val="bg1"/>
                </a:solidFill>
                <a:latin typeface="+mj-ea"/>
                <a:ea typeface="+mj-ea"/>
              </a:rPr>
              <a:t>机构的审核结果填写</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63" name="矩形 162"/>
          <p:cNvSpPr/>
          <p:nvPr/>
        </p:nvSpPr>
        <p:spPr>
          <a:xfrm>
            <a:off x="11317288" y="-11687"/>
            <a:ext cx="874712" cy="6857999"/>
          </a:xfrm>
          <a:prstGeom prst="rect">
            <a:avLst/>
          </a:pr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
            <a:ext cx="4674256" cy="6858000"/>
          </a:xfrm>
          <a:prstGeom prst="rect">
            <a:avLst/>
          </a:pr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sz="5400" b="1" spc="300" dirty="0">
              <a:solidFill>
                <a:schemeClr val="bg1"/>
              </a:solidFill>
              <a:latin typeface="微软雅黑" panose="020B0503020204020204" pitchFamily="34" charset="-122"/>
              <a:ea typeface="微软雅黑" panose="020B0503020204020204" pitchFamily="34" charset="-122"/>
            </a:endParaRPr>
          </a:p>
        </p:txBody>
      </p:sp>
      <p:grpSp>
        <p:nvGrpSpPr>
          <p:cNvPr id="35" name="组合 34" hidden="1"/>
          <p:cNvGrpSpPr/>
          <p:nvPr/>
        </p:nvGrpSpPr>
        <p:grpSpPr>
          <a:xfrm>
            <a:off x="81023" y="-11687"/>
            <a:ext cx="12593110" cy="6857999"/>
            <a:chOff x="81023" y="173735"/>
            <a:chExt cx="12593110" cy="6510529"/>
          </a:xfrm>
        </p:grpSpPr>
        <p:sp>
          <p:nvSpPr>
            <p:cNvPr id="36" name="Freeform 5"/>
            <p:cNvSpPr>
              <a:spLocks noEditPoints="1"/>
            </p:cNvSpPr>
            <p:nvPr/>
          </p:nvSpPr>
          <p:spPr bwMode="auto">
            <a:xfrm>
              <a:off x="8102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37" name="Freeform 5"/>
            <p:cNvSpPr>
              <a:spLocks noEditPoints="1"/>
            </p:cNvSpPr>
            <p:nvPr/>
          </p:nvSpPr>
          <p:spPr bwMode="auto">
            <a:xfrm>
              <a:off x="122585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38" name="Freeform 5"/>
            <p:cNvSpPr>
              <a:spLocks noEditPoints="1"/>
            </p:cNvSpPr>
            <p:nvPr/>
          </p:nvSpPr>
          <p:spPr bwMode="auto">
            <a:xfrm>
              <a:off x="237067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39" name="Freeform 5"/>
            <p:cNvSpPr>
              <a:spLocks noEditPoints="1"/>
            </p:cNvSpPr>
            <p:nvPr/>
          </p:nvSpPr>
          <p:spPr bwMode="auto">
            <a:xfrm>
              <a:off x="3515508"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0" name="Freeform 5"/>
            <p:cNvSpPr>
              <a:spLocks noEditPoints="1"/>
            </p:cNvSpPr>
            <p:nvPr/>
          </p:nvSpPr>
          <p:spPr bwMode="auto">
            <a:xfrm>
              <a:off x="466033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1" name="Freeform 5"/>
            <p:cNvSpPr>
              <a:spLocks noEditPoints="1"/>
            </p:cNvSpPr>
            <p:nvPr/>
          </p:nvSpPr>
          <p:spPr bwMode="auto">
            <a:xfrm>
              <a:off x="580516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2" name="Freeform 5"/>
            <p:cNvSpPr>
              <a:spLocks noEditPoints="1"/>
            </p:cNvSpPr>
            <p:nvPr/>
          </p:nvSpPr>
          <p:spPr bwMode="auto">
            <a:xfrm>
              <a:off x="6949992"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3" name="Freeform 5"/>
            <p:cNvSpPr>
              <a:spLocks noEditPoints="1"/>
            </p:cNvSpPr>
            <p:nvPr/>
          </p:nvSpPr>
          <p:spPr bwMode="auto">
            <a:xfrm>
              <a:off x="809482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4" name="Freeform 5"/>
            <p:cNvSpPr>
              <a:spLocks noEditPoints="1"/>
            </p:cNvSpPr>
            <p:nvPr/>
          </p:nvSpPr>
          <p:spPr bwMode="auto">
            <a:xfrm>
              <a:off x="923964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5" name="Freeform 5"/>
            <p:cNvSpPr>
              <a:spLocks noEditPoints="1"/>
            </p:cNvSpPr>
            <p:nvPr/>
          </p:nvSpPr>
          <p:spPr bwMode="auto">
            <a:xfrm>
              <a:off x="10384477"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6" name="Freeform 5"/>
            <p:cNvSpPr>
              <a:spLocks noEditPoints="1"/>
            </p:cNvSpPr>
            <p:nvPr/>
          </p:nvSpPr>
          <p:spPr bwMode="auto">
            <a:xfrm>
              <a:off x="1152930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7" name="Freeform 5"/>
            <p:cNvSpPr>
              <a:spLocks noEditPoints="1"/>
            </p:cNvSpPr>
            <p:nvPr/>
          </p:nvSpPr>
          <p:spPr bwMode="auto">
            <a:xfrm>
              <a:off x="8102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8" name="Freeform 5"/>
            <p:cNvSpPr>
              <a:spLocks noEditPoints="1"/>
            </p:cNvSpPr>
            <p:nvPr/>
          </p:nvSpPr>
          <p:spPr bwMode="auto">
            <a:xfrm>
              <a:off x="122585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49" name="Freeform 5"/>
            <p:cNvSpPr>
              <a:spLocks noEditPoints="1"/>
            </p:cNvSpPr>
            <p:nvPr/>
          </p:nvSpPr>
          <p:spPr bwMode="auto">
            <a:xfrm>
              <a:off x="237067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0" name="Freeform 5"/>
            <p:cNvSpPr>
              <a:spLocks noEditPoints="1"/>
            </p:cNvSpPr>
            <p:nvPr/>
          </p:nvSpPr>
          <p:spPr bwMode="auto">
            <a:xfrm>
              <a:off x="3515508"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1" name="Freeform 5"/>
            <p:cNvSpPr>
              <a:spLocks noEditPoints="1"/>
            </p:cNvSpPr>
            <p:nvPr/>
          </p:nvSpPr>
          <p:spPr bwMode="auto">
            <a:xfrm>
              <a:off x="466033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2" name="Freeform 5"/>
            <p:cNvSpPr>
              <a:spLocks noEditPoints="1"/>
            </p:cNvSpPr>
            <p:nvPr/>
          </p:nvSpPr>
          <p:spPr bwMode="auto">
            <a:xfrm>
              <a:off x="580516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3" name="Freeform 5"/>
            <p:cNvSpPr>
              <a:spLocks noEditPoints="1"/>
            </p:cNvSpPr>
            <p:nvPr/>
          </p:nvSpPr>
          <p:spPr bwMode="auto">
            <a:xfrm>
              <a:off x="6949992"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4" name="Freeform 5"/>
            <p:cNvSpPr>
              <a:spLocks noEditPoints="1"/>
            </p:cNvSpPr>
            <p:nvPr/>
          </p:nvSpPr>
          <p:spPr bwMode="auto">
            <a:xfrm>
              <a:off x="809482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5" name="Freeform 5"/>
            <p:cNvSpPr>
              <a:spLocks noEditPoints="1"/>
            </p:cNvSpPr>
            <p:nvPr/>
          </p:nvSpPr>
          <p:spPr bwMode="auto">
            <a:xfrm>
              <a:off x="923964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6" name="Freeform 5"/>
            <p:cNvSpPr>
              <a:spLocks noEditPoints="1"/>
            </p:cNvSpPr>
            <p:nvPr/>
          </p:nvSpPr>
          <p:spPr bwMode="auto">
            <a:xfrm>
              <a:off x="10384477"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7" name="Freeform 5"/>
            <p:cNvSpPr>
              <a:spLocks noEditPoints="1"/>
            </p:cNvSpPr>
            <p:nvPr/>
          </p:nvSpPr>
          <p:spPr bwMode="auto">
            <a:xfrm>
              <a:off x="1152930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8" name="Freeform 5"/>
            <p:cNvSpPr>
              <a:spLocks noEditPoints="1"/>
            </p:cNvSpPr>
            <p:nvPr/>
          </p:nvSpPr>
          <p:spPr bwMode="auto">
            <a:xfrm>
              <a:off x="8102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59" name="Freeform 5"/>
            <p:cNvSpPr>
              <a:spLocks noEditPoints="1"/>
            </p:cNvSpPr>
            <p:nvPr/>
          </p:nvSpPr>
          <p:spPr bwMode="auto">
            <a:xfrm>
              <a:off x="122585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0" name="Freeform 5"/>
            <p:cNvSpPr>
              <a:spLocks noEditPoints="1"/>
            </p:cNvSpPr>
            <p:nvPr/>
          </p:nvSpPr>
          <p:spPr bwMode="auto">
            <a:xfrm>
              <a:off x="237067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1" name="Freeform 5"/>
            <p:cNvSpPr>
              <a:spLocks noEditPoints="1"/>
            </p:cNvSpPr>
            <p:nvPr/>
          </p:nvSpPr>
          <p:spPr bwMode="auto">
            <a:xfrm>
              <a:off x="3515508"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2" name="Freeform 5"/>
            <p:cNvSpPr>
              <a:spLocks noEditPoints="1"/>
            </p:cNvSpPr>
            <p:nvPr/>
          </p:nvSpPr>
          <p:spPr bwMode="auto">
            <a:xfrm>
              <a:off x="466033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3" name="Freeform 5"/>
            <p:cNvSpPr>
              <a:spLocks noEditPoints="1"/>
            </p:cNvSpPr>
            <p:nvPr/>
          </p:nvSpPr>
          <p:spPr bwMode="auto">
            <a:xfrm>
              <a:off x="580516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4" name="Freeform 5"/>
            <p:cNvSpPr>
              <a:spLocks noEditPoints="1"/>
            </p:cNvSpPr>
            <p:nvPr/>
          </p:nvSpPr>
          <p:spPr bwMode="auto">
            <a:xfrm>
              <a:off x="6949992"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5" name="Freeform 5"/>
            <p:cNvSpPr>
              <a:spLocks noEditPoints="1"/>
            </p:cNvSpPr>
            <p:nvPr/>
          </p:nvSpPr>
          <p:spPr bwMode="auto">
            <a:xfrm>
              <a:off x="809482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6" name="Freeform 5"/>
            <p:cNvSpPr>
              <a:spLocks noEditPoints="1"/>
            </p:cNvSpPr>
            <p:nvPr/>
          </p:nvSpPr>
          <p:spPr bwMode="auto">
            <a:xfrm>
              <a:off x="923964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7" name="Freeform 5"/>
            <p:cNvSpPr>
              <a:spLocks noEditPoints="1"/>
            </p:cNvSpPr>
            <p:nvPr/>
          </p:nvSpPr>
          <p:spPr bwMode="auto">
            <a:xfrm>
              <a:off x="10384477"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 name="Freeform 5"/>
            <p:cNvSpPr>
              <a:spLocks noEditPoints="1"/>
            </p:cNvSpPr>
            <p:nvPr/>
          </p:nvSpPr>
          <p:spPr bwMode="auto">
            <a:xfrm>
              <a:off x="1152930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 name="Freeform 5"/>
            <p:cNvSpPr>
              <a:spLocks noEditPoints="1"/>
            </p:cNvSpPr>
            <p:nvPr/>
          </p:nvSpPr>
          <p:spPr bwMode="auto">
            <a:xfrm>
              <a:off x="8102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 name="Freeform 5"/>
            <p:cNvSpPr>
              <a:spLocks noEditPoints="1"/>
            </p:cNvSpPr>
            <p:nvPr/>
          </p:nvSpPr>
          <p:spPr bwMode="auto">
            <a:xfrm>
              <a:off x="122585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 name="Freeform 5"/>
            <p:cNvSpPr>
              <a:spLocks noEditPoints="1"/>
            </p:cNvSpPr>
            <p:nvPr/>
          </p:nvSpPr>
          <p:spPr bwMode="auto">
            <a:xfrm>
              <a:off x="237067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 name="Freeform 5"/>
            <p:cNvSpPr>
              <a:spLocks noEditPoints="1"/>
            </p:cNvSpPr>
            <p:nvPr/>
          </p:nvSpPr>
          <p:spPr bwMode="auto">
            <a:xfrm>
              <a:off x="3515508"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 name="Freeform 5"/>
            <p:cNvSpPr>
              <a:spLocks noEditPoints="1"/>
            </p:cNvSpPr>
            <p:nvPr/>
          </p:nvSpPr>
          <p:spPr bwMode="auto">
            <a:xfrm>
              <a:off x="466033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 name="Freeform 5"/>
            <p:cNvSpPr>
              <a:spLocks noEditPoints="1"/>
            </p:cNvSpPr>
            <p:nvPr/>
          </p:nvSpPr>
          <p:spPr bwMode="auto">
            <a:xfrm>
              <a:off x="580516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 name="Freeform 5"/>
            <p:cNvSpPr>
              <a:spLocks noEditPoints="1"/>
            </p:cNvSpPr>
            <p:nvPr/>
          </p:nvSpPr>
          <p:spPr bwMode="auto">
            <a:xfrm>
              <a:off x="6949992"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 name="Freeform 5"/>
            <p:cNvSpPr>
              <a:spLocks noEditPoints="1"/>
            </p:cNvSpPr>
            <p:nvPr/>
          </p:nvSpPr>
          <p:spPr bwMode="auto">
            <a:xfrm>
              <a:off x="809482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 name="Freeform 5"/>
            <p:cNvSpPr>
              <a:spLocks noEditPoints="1"/>
            </p:cNvSpPr>
            <p:nvPr/>
          </p:nvSpPr>
          <p:spPr bwMode="auto">
            <a:xfrm>
              <a:off x="923964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 name="Freeform 5"/>
            <p:cNvSpPr>
              <a:spLocks noEditPoints="1"/>
            </p:cNvSpPr>
            <p:nvPr/>
          </p:nvSpPr>
          <p:spPr bwMode="auto">
            <a:xfrm>
              <a:off x="10384477"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 name="Freeform 5"/>
            <p:cNvSpPr>
              <a:spLocks noEditPoints="1"/>
            </p:cNvSpPr>
            <p:nvPr/>
          </p:nvSpPr>
          <p:spPr bwMode="auto">
            <a:xfrm>
              <a:off x="1152930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0" name="Freeform 5"/>
            <p:cNvSpPr>
              <a:spLocks noEditPoints="1"/>
            </p:cNvSpPr>
            <p:nvPr/>
          </p:nvSpPr>
          <p:spPr bwMode="auto">
            <a:xfrm>
              <a:off x="8102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1" name="Freeform 5"/>
            <p:cNvSpPr>
              <a:spLocks noEditPoints="1"/>
            </p:cNvSpPr>
            <p:nvPr/>
          </p:nvSpPr>
          <p:spPr bwMode="auto">
            <a:xfrm>
              <a:off x="122585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2" name="Freeform 5"/>
            <p:cNvSpPr>
              <a:spLocks noEditPoints="1"/>
            </p:cNvSpPr>
            <p:nvPr/>
          </p:nvSpPr>
          <p:spPr bwMode="auto">
            <a:xfrm>
              <a:off x="237067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3" name="Freeform 5"/>
            <p:cNvSpPr>
              <a:spLocks noEditPoints="1"/>
            </p:cNvSpPr>
            <p:nvPr/>
          </p:nvSpPr>
          <p:spPr bwMode="auto">
            <a:xfrm>
              <a:off x="3515508"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4" name="Freeform 5"/>
            <p:cNvSpPr>
              <a:spLocks noEditPoints="1"/>
            </p:cNvSpPr>
            <p:nvPr/>
          </p:nvSpPr>
          <p:spPr bwMode="auto">
            <a:xfrm>
              <a:off x="466033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5" name="Freeform 5"/>
            <p:cNvSpPr>
              <a:spLocks noEditPoints="1"/>
            </p:cNvSpPr>
            <p:nvPr/>
          </p:nvSpPr>
          <p:spPr bwMode="auto">
            <a:xfrm>
              <a:off x="580516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6" name="Freeform 5"/>
            <p:cNvSpPr>
              <a:spLocks noEditPoints="1"/>
            </p:cNvSpPr>
            <p:nvPr/>
          </p:nvSpPr>
          <p:spPr bwMode="auto">
            <a:xfrm>
              <a:off x="6949992"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7" name="Freeform 5"/>
            <p:cNvSpPr>
              <a:spLocks noEditPoints="1"/>
            </p:cNvSpPr>
            <p:nvPr/>
          </p:nvSpPr>
          <p:spPr bwMode="auto">
            <a:xfrm>
              <a:off x="809482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8" name="Freeform 5"/>
            <p:cNvSpPr>
              <a:spLocks noEditPoints="1"/>
            </p:cNvSpPr>
            <p:nvPr/>
          </p:nvSpPr>
          <p:spPr bwMode="auto">
            <a:xfrm>
              <a:off x="923964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89" name="Freeform 5"/>
            <p:cNvSpPr>
              <a:spLocks noEditPoints="1"/>
            </p:cNvSpPr>
            <p:nvPr/>
          </p:nvSpPr>
          <p:spPr bwMode="auto">
            <a:xfrm>
              <a:off x="10384477"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0" name="Freeform 5"/>
            <p:cNvSpPr>
              <a:spLocks noEditPoints="1"/>
            </p:cNvSpPr>
            <p:nvPr/>
          </p:nvSpPr>
          <p:spPr bwMode="auto">
            <a:xfrm>
              <a:off x="1152930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1" name="Freeform 5"/>
            <p:cNvSpPr>
              <a:spLocks noEditPoints="1"/>
            </p:cNvSpPr>
            <p:nvPr/>
          </p:nvSpPr>
          <p:spPr bwMode="auto">
            <a:xfrm>
              <a:off x="8102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2" name="Freeform 5"/>
            <p:cNvSpPr>
              <a:spLocks noEditPoints="1"/>
            </p:cNvSpPr>
            <p:nvPr/>
          </p:nvSpPr>
          <p:spPr bwMode="auto">
            <a:xfrm>
              <a:off x="122585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3" name="Freeform 5"/>
            <p:cNvSpPr>
              <a:spLocks noEditPoints="1"/>
            </p:cNvSpPr>
            <p:nvPr/>
          </p:nvSpPr>
          <p:spPr bwMode="auto">
            <a:xfrm>
              <a:off x="237067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4" name="Freeform 5"/>
            <p:cNvSpPr>
              <a:spLocks noEditPoints="1"/>
            </p:cNvSpPr>
            <p:nvPr/>
          </p:nvSpPr>
          <p:spPr bwMode="auto">
            <a:xfrm>
              <a:off x="3515508"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5" name="Freeform 5"/>
            <p:cNvSpPr>
              <a:spLocks noEditPoints="1"/>
            </p:cNvSpPr>
            <p:nvPr/>
          </p:nvSpPr>
          <p:spPr bwMode="auto">
            <a:xfrm>
              <a:off x="466033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6" name="Freeform 5"/>
            <p:cNvSpPr>
              <a:spLocks noEditPoints="1"/>
            </p:cNvSpPr>
            <p:nvPr/>
          </p:nvSpPr>
          <p:spPr bwMode="auto">
            <a:xfrm>
              <a:off x="580516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7" name="Freeform 5"/>
            <p:cNvSpPr>
              <a:spLocks noEditPoints="1"/>
            </p:cNvSpPr>
            <p:nvPr/>
          </p:nvSpPr>
          <p:spPr bwMode="auto">
            <a:xfrm>
              <a:off x="6949992"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8" name="Freeform 5"/>
            <p:cNvSpPr>
              <a:spLocks noEditPoints="1"/>
            </p:cNvSpPr>
            <p:nvPr/>
          </p:nvSpPr>
          <p:spPr bwMode="auto">
            <a:xfrm>
              <a:off x="809482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99" name="Freeform 5"/>
            <p:cNvSpPr>
              <a:spLocks noEditPoints="1"/>
            </p:cNvSpPr>
            <p:nvPr/>
          </p:nvSpPr>
          <p:spPr bwMode="auto">
            <a:xfrm>
              <a:off x="923964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0" name="Freeform 5"/>
            <p:cNvSpPr>
              <a:spLocks noEditPoints="1"/>
            </p:cNvSpPr>
            <p:nvPr/>
          </p:nvSpPr>
          <p:spPr bwMode="auto">
            <a:xfrm>
              <a:off x="10384477"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1" name="Freeform 5"/>
            <p:cNvSpPr>
              <a:spLocks noEditPoints="1"/>
            </p:cNvSpPr>
            <p:nvPr/>
          </p:nvSpPr>
          <p:spPr bwMode="auto">
            <a:xfrm>
              <a:off x="1152930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2" name="Freeform 5"/>
            <p:cNvSpPr>
              <a:spLocks noEditPoints="1"/>
            </p:cNvSpPr>
            <p:nvPr/>
          </p:nvSpPr>
          <p:spPr bwMode="auto">
            <a:xfrm>
              <a:off x="8102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3" name="Freeform 5"/>
            <p:cNvSpPr>
              <a:spLocks noEditPoints="1"/>
            </p:cNvSpPr>
            <p:nvPr/>
          </p:nvSpPr>
          <p:spPr bwMode="auto">
            <a:xfrm>
              <a:off x="122585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4" name="Freeform 5"/>
            <p:cNvSpPr>
              <a:spLocks noEditPoints="1"/>
            </p:cNvSpPr>
            <p:nvPr/>
          </p:nvSpPr>
          <p:spPr bwMode="auto">
            <a:xfrm>
              <a:off x="237067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5" name="Freeform 5"/>
            <p:cNvSpPr>
              <a:spLocks noEditPoints="1"/>
            </p:cNvSpPr>
            <p:nvPr/>
          </p:nvSpPr>
          <p:spPr bwMode="auto">
            <a:xfrm>
              <a:off x="3515508"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6" name="Freeform 5"/>
            <p:cNvSpPr>
              <a:spLocks noEditPoints="1"/>
            </p:cNvSpPr>
            <p:nvPr/>
          </p:nvSpPr>
          <p:spPr bwMode="auto">
            <a:xfrm>
              <a:off x="466033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7" name="Freeform 5"/>
            <p:cNvSpPr>
              <a:spLocks noEditPoints="1"/>
            </p:cNvSpPr>
            <p:nvPr/>
          </p:nvSpPr>
          <p:spPr bwMode="auto">
            <a:xfrm>
              <a:off x="580516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8" name="Freeform 5"/>
            <p:cNvSpPr>
              <a:spLocks noEditPoints="1"/>
            </p:cNvSpPr>
            <p:nvPr/>
          </p:nvSpPr>
          <p:spPr bwMode="auto">
            <a:xfrm>
              <a:off x="6949992"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09" name="Freeform 5"/>
            <p:cNvSpPr>
              <a:spLocks noEditPoints="1"/>
            </p:cNvSpPr>
            <p:nvPr/>
          </p:nvSpPr>
          <p:spPr bwMode="auto">
            <a:xfrm>
              <a:off x="809482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0" name="Freeform 5"/>
            <p:cNvSpPr>
              <a:spLocks noEditPoints="1"/>
            </p:cNvSpPr>
            <p:nvPr/>
          </p:nvSpPr>
          <p:spPr bwMode="auto">
            <a:xfrm>
              <a:off x="923964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1" name="Freeform 5"/>
            <p:cNvSpPr>
              <a:spLocks noEditPoints="1"/>
            </p:cNvSpPr>
            <p:nvPr/>
          </p:nvSpPr>
          <p:spPr bwMode="auto">
            <a:xfrm>
              <a:off x="10384477"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2" name="Freeform 5"/>
            <p:cNvSpPr>
              <a:spLocks noEditPoints="1"/>
            </p:cNvSpPr>
            <p:nvPr/>
          </p:nvSpPr>
          <p:spPr bwMode="auto">
            <a:xfrm>
              <a:off x="1152930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3" name="Freeform 5"/>
            <p:cNvSpPr>
              <a:spLocks noEditPoints="1"/>
            </p:cNvSpPr>
            <p:nvPr/>
          </p:nvSpPr>
          <p:spPr bwMode="auto">
            <a:xfrm>
              <a:off x="8102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4" name="Freeform 5"/>
            <p:cNvSpPr>
              <a:spLocks noEditPoints="1"/>
            </p:cNvSpPr>
            <p:nvPr/>
          </p:nvSpPr>
          <p:spPr bwMode="auto">
            <a:xfrm>
              <a:off x="122585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5" name="Freeform 5"/>
            <p:cNvSpPr>
              <a:spLocks noEditPoints="1"/>
            </p:cNvSpPr>
            <p:nvPr/>
          </p:nvSpPr>
          <p:spPr bwMode="auto">
            <a:xfrm>
              <a:off x="237067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6" name="Freeform 5"/>
            <p:cNvSpPr>
              <a:spLocks noEditPoints="1"/>
            </p:cNvSpPr>
            <p:nvPr/>
          </p:nvSpPr>
          <p:spPr bwMode="auto">
            <a:xfrm>
              <a:off x="3515508"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7" name="Freeform 5"/>
            <p:cNvSpPr>
              <a:spLocks noEditPoints="1"/>
            </p:cNvSpPr>
            <p:nvPr/>
          </p:nvSpPr>
          <p:spPr bwMode="auto">
            <a:xfrm>
              <a:off x="466033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8" name="Freeform 5"/>
            <p:cNvSpPr>
              <a:spLocks noEditPoints="1"/>
            </p:cNvSpPr>
            <p:nvPr/>
          </p:nvSpPr>
          <p:spPr bwMode="auto">
            <a:xfrm>
              <a:off x="580516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19" name="Freeform 5"/>
            <p:cNvSpPr>
              <a:spLocks noEditPoints="1"/>
            </p:cNvSpPr>
            <p:nvPr/>
          </p:nvSpPr>
          <p:spPr bwMode="auto">
            <a:xfrm>
              <a:off x="6949992"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20" name="Freeform 5"/>
            <p:cNvSpPr>
              <a:spLocks noEditPoints="1"/>
            </p:cNvSpPr>
            <p:nvPr/>
          </p:nvSpPr>
          <p:spPr bwMode="auto">
            <a:xfrm>
              <a:off x="809482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21" name="Freeform 5"/>
            <p:cNvSpPr>
              <a:spLocks noEditPoints="1"/>
            </p:cNvSpPr>
            <p:nvPr/>
          </p:nvSpPr>
          <p:spPr bwMode="auto">
            <a:xfrm>
              <a:off x="923964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22" name="Freeform 5"/>
            <p:cNvSpPr>
              <a:spLocks noEditPoints="1"/>
            </p:cNvSpPr>
            <p:nvPr/>
          </p:nvSpPr>
          <p:spPr bwMode="auto">
            <a:xfrm>
              <a:off x="10384477"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123" name="Freeform 5"/>
            <p:cNvSpPr>
              <a:spLocks noEditPoints="1"/>
            </p:cNvSpPr>
            <p:nvPr/>
          </p:nvSpPr>
          <p:spPr bwMode="auto">
            <a:xfrm>
              <a:off x="1152930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grpSp>
      <p:sp>
        <p:nvSpPr>
          <p:cNvPr id="6" name="菱形 5"/>
          <p:cNvSpPr/>
          <p:nvPr/>
        </p:nvSpPr>
        <p:spPr>
          <a:xfrm>
            <a:off x="5820320" y="1897809"/>
            <a:ext cx="566177" cy="566177"/>
          </a:xfrm>
          <a:prstGeom prst="diamond">
            <a:avLst/>
          </a:pr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sp>
        <p:nvSpPr>
          <p:cNvPr id="18" name="文本框 17"/>
          <p:cNvSpPr txBox="1"/>
          <p:nvPr/>
        </p:nvSpPr>
        <p:spPr>
          <a:xfrm>
            <a:off x="5930123" y="1950065"/>
            <a:ext cx="346570" cy="461665"/>
          </a:xfrm>
          <a:prstGeom prst="rect">
            <a:avLst/>
          </a:prstGeom>
          <a:noFill/>
        </p:spPr>
        <p:txBody>
          <a:bodyPr wrap="none" rtlCol="0">
            <a:spAutoFit/>
          </a:bodyPr>
          <a:lstStyle/>
          <a:p>
            <a:r>
              <a:rPr lang="en-US" altLang="zh-CN" sz="2400" dirty="0" smtClean="0">
                <a:solidFill>
                  <a:schemeClr val="bg1"/>
                </a:solidFill>
              </a:rPr>
              <a:t>1</a:t>
            </a:r>
            <a:endParaRPr lang="zh-CN" altLang="en-US" sz="2400" dirty="0">
              <a:solidFill>
                <a:schemeClr val="bg1"/>
              </a:solidFill>
            </a:endParaRPr>
          </a:p>
        </p:txBody>
      </p:sp>
      <p:sp>
        <p:nvSpPr>
          <p:cNvPr id="23" name="文本框 22"/>
          <p:cNvSpPr txBox="1"/>
          <p:nvPr/>
        </p:nvSpPr>
        <p:spPr>
          <a:xfrm>
            <a:off x="6516337" y="1941404"/>
            <a:ext cx="3511723"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残疾人就业保障金概述</a:t>
            </a:r>
            <a:endParaRPr lang="zh-CN" altLang="en-US" sz="2400" b="1" dirty="0">
              <a:latin typeface="微软雅黑" panose="020B0503020204020204" pitchFamily="34" charset="-122"/>
              <a:ea typeface="微软雅黑" panose="020B0503020204020204" pitchFamily="34" charset="-122"/>
            </a:endParaRPr>
          </a:p>
        </p:txBody>
      </p:sp>
      <p:sp>
        <p:nvSpPr>
          <p:cNvPr id="127" name="菱形 126"/>
          <p:cNvSpPr/>
          <p:nvPr/>
        </p:nvSpPr>
        <p:spPr>
          <a:xfrm>
            <a:off x="5820320" y="3158060"/>
            <a:ext cx="566177" cy="566177"/>
          </a:xfrm>
          <a:prstGeom prst="diamond">
            <a:avLst/>
          </a:pr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sp>
        <p:nvSpPr>
          <p:cNvPr id="128" name="文本框 127"/>
          <p:cNvSpPr txBox="1"/>
          <p:nvPr/>
        </p:nvSpPr>
        <p:spPr>
          <a:xfrm>
            <a:off x="5930123" y="3210316"/>
            <a:ext cx="346570" cy="461665"/>
          </a:xfrm>
          <a:prstGeom prst="rect">
            <a:avLst/>
          </a:prstGeom>
          <a:noFill/>
        </p:spPr>
        <p:txBody>
          <a:bodyPr wrap="none" rtlCol="0">
            <a:spAutoFit/>
          </a:bodyPr>
          <a:lstStyle/>
          <a:p>
            <a:r>
              <a:rPr lang="en-US" altLang="zh-CN" sz="2400" dirty="0" smtClean="0">
                <a:solidFill>
                  <a:schemeClr val="bg1"/>
                </a:solidFill>
              </a:rPr>
              <a:t>2</a:t>
            </a:r>
            <a:endParaRPr lang="zh-CN" altLang="en-US" sz="2400" dirty="0">
              <a:solidFill>
                <a:schemeClr val="bg1"/>
              </a:solidFill>
            </a:endParaRPr>
          </a:p>
        </p:txBody>
      </p:sp>
      <p:sp>
        <p:nvSpPr>
          <p:cNvPr id="130" name="文本框 129"/>
          <p:cNvSpPr txBox="1"/>
          <p:nvPr/>
        </p:nvSpPr>
        <p:spPr>
          <a:xfrm>
            <a:off x="6516338" y="3201655"/>
            <a:ext cx="2685414"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政策文件解读</a:t>
            </a:r>
            <a:endParaRPr lang="zh-CN" altLang="en-US" sz="2400" b="1" dirty="0">
              <a:latin typeface="微软雅黑" panose="020B0503020204020204" pitchFamily="34" charset="-122"/>
              <a:ea typeface="微软雅黑" panose="020B0503020204020204" pitchFamily="34" charset="-122"/>
            </a:endParaRPr>
          </a:p>
        </p:txBody>
      </p:sp>
      <p:sp>
        <p:nvSpPr>
          <p:cNvPr id="133" name="菱形 132"/>
          <p:cNvSpPr/>
          <p:nvPr/>
        </p:nvSpPr>
        <p:spPr>
          <a:xfrm>
            <a:off x="5820320" y="4418311"/>
            <a:ext cx="566177" cy="566177"/>
          </a:xfrm>
          <a:prstGeom prst="diamond">
            <a:avLst/>
          </a:pr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sp>
        <p:nvSpPr>
          <p:cNvPr id="134" name="文本框 133"/>
          <p:cNvSpPr txBox="1"/>
          <p:nvPr/>
        </p:nvSpPr>
        <p:spPr>
          <a:xfrm>
            <a:off x="5930123" y="4470567"/>
            <a:ext cx="346570" cy="461665"/>
          </a:xfrm>
          <a:prstGeom prst="rect">
            <a:avLst/>
          </a:prstGeom>
          <a:noFill/>
        </p:spPr>
        <p:txBody>
          <a:bodyPr wrap="none" rtlCol="0">
            <a:spAutoFit/>
          </a:bodyPr>
          <a:lstStyle/>
          <a:p>
            <a:r>
              <a:rPr lang="en-US" altLang="zh-CN" sz="2400" dirty="0" smtClean="0">
                <a:solidFill>
                  <a:schemeClr val="bg1"/>
                </a:solidFill>
              </a:rPr>
              <a:t>3</a:t>
            </a:r>
            <a:endParaRPr lang="zh-CN" altLang="en-US" sz="2400" dirty="0">
              <a:solidFill>
                <a:schemeClr val="bg1"/>
              </a:solidFill>
            </a:endParaRPr>
          </a:p>
        </p:txBody>
      </p:sp>
      <p:sp>
        <p:nvSpPr>
          <p:cNvPr id="136" name="文本框 135"/>
          <p:cNvSpPr txBox="1"/>
          <p:nvPr/>
        </p:nvSpPr>
        <p:spPr>
          <a:xfrm>
            <a:off x="6516337" y="4473195"/>
            <a:ext cx="2617615"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残保金征缴流程</a:t>
            </a:r>
            <a:endParaRPr lang="zh-CN" altLang="en-US" sz="2400" b="1" dirty="0">
              <a:latin typeface="微软雅黑" panose="020B0503020204020204" pitchFamily="34" charset="-122"/>
              <a:ea typeface="微软雅黑" panose="020B0503020204020204" pitchFamily="34" charset="-122"/>
            </a:endParaRPr>
          </a:p>
        </p:txBody>
      </p:sp>
      <p:sp>
        <p:nvSpPr>
          <p:cNvPr id="161" name="菱形 160"/>
          <p:cNvSpPr/>
          <p:nvPr/>
        </p:nvSpPr>
        <p:spPr>
          <a:xfrm>
            <a:off x="4674256" y="3145911"/>
            <a:ext cx="283088" cy="566177"/>
          </a:xfrm>
          <a:custGeom>
            <a:avLst/>
            <a:gdLst>
              <a:gd name="connsiteX0" fmla="*/ 0 w 566177"/>
              <a:gd name="connsiteY0" fmla="*/ 283089 h 566177"/>
              <a:gd name="connsiteX1" fmla="*/ 283089 w 566177"/>
              <a:gd name="connsiteY1" fmla="*/ 0 h 566177"/>
              <a:gd name="connsiteX2" fmla="*/ 566177 w 566177"/>
              <a:gd name="connsiteY2" fmla="*/ 283089 h 566177"/>
              <a:gd name="connsiteX3" fmla="*/ 283089 w 566177"/>
              <a:gd name="connsiteY3" fmla="*/ 566177 h 566177"/>
              <a:gd name="connsiteX4" fmla="*/ 0 w 566177"/>
              <a:gd name="connsiteY4" fmla="*/ 283089 h 566177"/>
              <a:gd name="connsiteX0-1" fmla="*/ 0 w 283088"/>
              <a:gd name="connsiteY0-2" fmla="*/ 566177 h 566177"/>
              <a:gd name="connsiteX1-3" fmla="*/ 0 w 283088"/>
              <a:gd name="connsiteY1-4" fmla="*/ 0 h 566177"/>
              <a:gd name="connsiteX2-5" fmla="*/ 283088 w 283088"/>
              <a:gd name="connsiteY2-6" fmla="*/ 283089 h 566177"/>
              <a:gd name="connsiteX3-7" fmla="*/ 0 w 283088"/>
              <a:gd name="connsiteY3-8" fmla="*/ 566177 h 566177"/>
            </a:gdLst>
            <a:ahLst/>
            <a:cxnLst>
              <a:cxn ang="0">
                <a:pos x="connsiteX0-1" y="connsiteY0-2"/>
              </a:cxn>
              <a:cxn ang="0">
                <a:pos x="connsiteX1-3" y="connsiteY1-4"/>
              </a:cxn>
              <a:cxn ang="0">
                <a:pos x="connsiteX2-5" y="connsiteY2-6"/>
              </a:cxn>
              <a:cxn ang="0">
                <a:pos x="connsiteX3-7" y="connsiteY3-8"/>
              </a:cxn>
            </a:cxnLst>
            <a:rect l="l" t="t" r="r" b="b"/>
            <a:pathLst>
              <a:path w="283088" h="566177">
                <a:moveTo>
                  <a:pt x="0" y="566177"/>
                </a:moveTo>
                <a:lnTo>
                  <a:pt x="0" y="0"/>
                </a:lnTo>
                <a:lnTo>
                  <a:pt x="283088" y="283089"/>
                </a:lnTo>
                <a:lnTo>
                  <a:pt x="0" y="566177"/>
                </a:lnTo>
                <a:close/>
              </a:path>
            </a:pathLst>
          </a:cu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sp>
        <p:nvSpPr>
          <p:cNvPr id="162" name="矩形 161"/>
          <p:cNvSpPr/>
          <p:nvPr/>
        </p:nvSpPr>
        <p:spPr>
          <a:xfrm>
            <a:off x="1775795" y="2137234"/>
            <a:ext cx="1112512" cy="2143126"/>
          </a:xfrm>
          <a:custGeom>
            <a:avLst/>
            <a:gdLst>
              <a:gd name="connsiteX0" fmla="*/ 0 w 1112512"/>
              <a:gd name="connsiteY0" fmla="*/ 0 h 2143126"/>
              <a:gd name="connsiteX1" fmla="*/ 1112512 w 1112512"/>
              <a:gd name="connsiteY1" fmla="*/ 0 h 2143126"/>
              <a:gd name="connsiteX2" fmla="*/ 1112512 w 1112512"/>
              <a:gd name="connsiteY2" fmla="*/ 2143126 h 2143126"/>
              <a:gd name="connsiteX3" fmla="*/ 0 w 1112512"/>
              <a:gd name="connsiteY3" fmla="*/ 2143126 h 2143126"/>
              <a:gd name="connsiteX4" fmla="*/ 0 w 1112512"/>
              <a:gd name="connsiteY4" fmla="*/ 0 h 2143126"/>
              <a:gd name="connsiteX0-1" fmla="*/ 0 w 1112512"/>
              <a:gd name="connsiteY0-2" fmla="*/ 3635 h 2146761"/>
              <a:gd name="connsiteX1-3" fmla="*/ 79675 w 1112512"/>
              <a:gd name="connsiteY1-4" fmla="*/ 0 h 2146761"/>
              <a:gd name="connsiteX2-5" fmla="*/ 1112512 w 1112512"/>
              <a:gd name="connsiteY2-6" fmla="*/ 3635 h 2146761"/>
              <a:gd name="connsiteX3-7" fmla="*/ 1112512 w 1112512"/>
              <a:gd name="connsiteY3-8" fmla="*/ 2146761 h 2146761"/>
              <a:gd name="connsiteX4-9" fmla="*/ 0 w 1112512"/>
              <a:gd name="connsiteY4-10" fmla="*/ 2146761 h 2146761"/>
              <a:gd name="connsiteX5" fmla="*/ 0 w 1112512"/>
              <a:gd name="connsiteY5" fmla="*/ 3635 h 2146761"/>
              <a:gd name="connsiteX0-11" fmla="*/ 0 w 1112512"/>
              <a:gd name="connsiteY0-12" fmla="*/ 7444 h 2150570"/>
              <a:gd name="connsiteX1-13" fmla="*/ 79675 w 1112512"/>
              <a:gd name="connsiteY1-14" fmla="*/ 3809 h 2150570"/>
              <a:gd name="connsiteX2-15" fmla="*/ 1047415 w 1112512"/>
              <a:gd name="connsiteY2-16" fmla="*/ 0 h 2150570"/>
              <a:gd name="connsiteX3-17" fmla="*/ 1112512 w 1112512"/>
              <a:gd name="connsiteY3-18" fmla="*/ 7444 h 2150570"/>
              <a:gd name="connsiteX4-19" fmla="*/ 1112512 w 1112512"/>
              <a:gd name="connsiteY4-20" fmla="*/ 2150570 h 2150570"/>
              <a:gd name="connsiteX5-21" fmla="*/ 0 w 1112512"/>
              <a:gd name="connsiteY5-22" fmla="*/ 2150570 h 2150570"/>
              <a:gd name="connsiteX6" fmla="*/ 0 w 1112512"/>
              <a:gd name="connsiteY6" fmla="*/ 7444 h 2150570"/>
              <a:gd name="connsiteX0-23" fmla="*/ 1047415 w 1138855"/>
              <a:gd name="connsiteY0-24" fmla="*/ 0 h 2150570"/>
              <a:gd name="connsiteX1-25" fmla="*/ 1112512 w 1138855"/>
              <a:gd name="connsiteY1-26" fmla="*/ 7444 h 2150570"/>
              <a:gd name="connsiteX2-27" fmla="*/ 1112512 w 1138855"/>
              <a:gd name="connsiteY2-28" fmla="*/ 2150570 h 2150570"/>
              <a:gd name="connsiteX3-29" fmla="*/ 0 w 1138855"/>
              <a:gd name="connsiteY3-30" fmla="*/ 2150570 h 2150570"/>
              <a:gd name="connsiteX4-31" fmla="*/ 0 w 1138855"/>
              <a:gd name="connsiteY4-32" fmla="*/ 7444 h 2150570"/>
              <a:gd name="connsiteX5-33" fmla="*/ 79675 w 1138855"/>
              <a:gd name="connsiteY5-34" fmla="*/ 3809 h 2150570"/>
              <a:gd name="connsiteX6-35" fmla="*/ 1138855 w 1138855"/>
              <a:gd name="connsiteY6-36" fmla="*/ 91440 h 2150570"/>
              <a:gd name="connsiteX0-37" fmla="*/ 1047415 w 1112512"/>
              <a:gd name="connsiteY0-38" fmla="*/ 0 h 2150570"/>
              <a:gd name="connsiteX1-39" fmla="*/ 1112512 w 1112512"/>
              <a:gd name="connsiteY1-40" fmla="*/ 7444 h 2150570"/>
              <a:gd name="connsiteX2-41" fmla="*/ 1112512 w 1112512"/>
              <a:gd name="connsiteY2-42" fmla="*/ 2150570 h 2150570"/>
              <a:gd name="connsiteX3-43" fmla="*/ 0 w 1112512"/>
              <a:gd name="connsiteY3-44" fmla="*/ 2150570 h 2150570"/>
              <a:gd name="connsiteX4-45" fmla="*/ 0 w 1112512"/>
              <a:gd name="connsiteY4-46" fmla="*/ 7444 h 2150570"/>
              <a:gd name="connsiteX5-47" fmla="*/ 79675 w 1112512"/>
              <a:gd name="connsiteY5-48" fmla="*/ 3809 h 2150570"/>
              <a:gd name="connsiteX0-49" fmla="*/ 1047415 w 1112512"/>
              <a:gd name="connsiteY0-50" fmla="*/ 0 h 2150570"/>
              <a:gd name="connsiteX1-51" fmla="*/ 1112512 w 1112512"/>
              <a:gd name="connsiteY1-52" fmla="*/ 7444 h 2150570"/>
              <a:gd name="connsiteX2-53" fmla="*/ 1112512 w 1112512"/>
              <a:gd name="connsiteY2-54" fmla="*/ 2150570 h 2150570"/>
              <a:gd name="connsiteX3-55" fmla="*/ 0 w 1112512"/>
              <a:gd name="connsiteY3-56" fmla="*/ 2150570 h 2150570"/>
              <a:gd name="connsiteX4-57" fmla="*/ 0 w 1112512"/>
              <a:gd name="connsiteY4-58" fmla="*/ 7444 h 2150570"/>
              <a:gd name="connsiteX5-59" fmla="*/ 84755 w 1112512"/>
              <a:gd name="connsiteY5-60" fmla="*/ 8889 h 2150570"/>
              <a:gd name="connsiteX0-61" fmla="*/ 1034715 w 1112512"/>
              <a:gd name="connsiteY0-62" fmla="*/ 7796 h 2143126"/>
              <a:gd name="connsiteX1-63" fmla="*/ 1112512 w 1112512"/>
              <a:gd name="connsiteY1-64" fmla="*/ 0 h 2143126"/>
              <a:gd name="connsiteX2-65" fmla="*/ 1112512 w 1112512"/>
              <a:gd name="connsiteY2-66" fmla="*/ 2143126 h 2143126"/>
              <a:gd name="connsiteX3-67" fmla="*/ 0 w 1112512"/>
              <a:gd name="connsiteY3-68" fmla="*/ 2143126 h 2143126"/>
              <a:gd name="connsiteX4-69" fmla="*/ 0 w 1112512"/>
              <a:gd name="connsiteY4-70" fmla="*/ 0 h 2143126"/>
              <a:gd name="connsiteX5-71" fmla="*/ 84755 w 1112512"/>
              <a:gd name="connsiteY5-72" fmla="*/ 1445 h 2143126"/>
              <a:gd name="connsiteX0-73" fmla="*/ 1027095 w 1112512"/>
              <a:gd name="connsiteY0-74" fmla="*/ 176 h 2143126"/>
              <a:gd name="connsiteX1-75" fmla="*/ 1112512 w 1112512"/>
              <a:gd name="connsiteY1-76" fmla="*/ 0 h 2143126"/>
              <a:gd name="connsiteX2-77" fmla="*/ 1112512 w 1112512"/>
              <a:gd name="connsiteY2-78" fmla="*/ 2143126 h 2143126"/>
              <a:gd name="connsiteX3-79" fmla="*/ 0 w 1112512"/>
              <a:gd name="connsiteY3-80" fmla="*/ 2143126 h 2143126"/>
              <a:gd name="connsiteX4-81" fmla="*/ 0 w 1112512"/>
              <a:gd name="connsiteY4-82" fmla="*/ 0 h 2143126"/>
              <a:gd name="connsiteX5-83" fmla="*/ 84755 w 1112512"/>
              <a:gd name="connsiteY5-84" fmla="*/ 1445 h 214312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112512" h="2143126">
                <a:moveTo>
                  <a:pt x="1027095" y="176"/>
                </a:moveTo>
                <a:lnTo>
                  <a:pt x="1112512" y="0"/>
                </a:lnTo>
                <a:lnTo>
                  <a:pt x="1112512" y="2143126"/>
                </a:lnTo>
                <a:lnTo>
                  <a:pt x="0" y="2143126"/>
                </a:lnTo>
                <a:lnTo>
                  <a:pt x="0" y="0"/>
                </a:lnTo>
                <a:lnTo>
                  <a:pt x="84755" y="144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菱形 160"/>
          <p:cNvSpPr/>
          <p:nvPr/>
        </p:nvSpPr>
        <p:spPr>
          <a:xfrm flipH="1">
            <a:off x="11034200" y="3145911"/>
            <a:ext cx="283088" cy="566177"/>
          </a:xfrm>
          <a:custGeom>
            <a:avLst/>
            <a:gdLst>
              <a:gd name="connsiteX0" fmla="*/ 0 w 566177"/>
              <a:gd name="connsiteY0" fmla="*/ 283089 h 566177"/>
              <a:gd name="connsiteX1" fmla="*/ 283089 w 566177"/>
              <a:gd name="connsiteY1" fmla="*/ 0 h 566177"/>
              <a:gd name="connsiteX2" fmla="*/ 566177 w 566177"/>
              <a:gd name="connsiteY2" fmla="*/ 283089 h 566177"/>
              <a:gd name="connsiteX3" fmla="*/ 283089 w 566177"/>
              <a:gd name="connsiteY3" fmla="*/ 566177 h 566177"/>
              <a:gd name="connsiteX4" fmla="*/ 0 w 566177"/>
              <a:gd name="connsiteY4" fmla="*/ 283089 h 566177"/>
              <a:gd name="connsiteX0-1" fmla="*/ 0 w 283088"/>
              <a:gd name="connsiteY0-2" fmla="*/ 566177 h 566177"/>
              <a:gd name="connsiteX1-3" fmla="*/ 0 w 283088"/>
              <a:gd name="connsiteY1-4" fmla="*/ 0 h 566177"/>
              <a:gd name="connsiteX2-5" fmla="*/ 283088 w 283088"/>
              <a:gd name="connsiteY2-6" fmla="*/ 283089 h 566177"/>
              <a:gd name="connsiteX3-7" fmla="*/ 0 w 283088"/>
              <a:gd name="connsiteY3-8" fmla="*/ 566177 h 566177"/>
            </a:gdLst>
            <a:ahLst/>
            <a:cxnLst>
              <a:cxn ang="0">
                <a:pos x="connsiteX0-1" y="connsiteY0-2"/>
              </a:cxn>
              <a:cxn ang="0">
                <a:pos x="connsiteX1-3" y="connsiteY1-4"/>
              </a:cxn>
              <a:cxn ang="0">
                <a:pos x="connsiteX2-5" y="connsiteY2-6"/>
              </a:cxn>
              <a:cxn ang="0">
                <a:pos x="connsiteX3-7" y="connsiteY3-8"/>
              </a:cxn>
            </a:cxnLst>
            <a:rect l="l" t="t" r="r" b="b"/>
            <a:pathLst>
              <a:path w="283088" h="566177">
                <a:moveTo>
                  <a:pt x="0" y="566177"/>
                </a:moveTo>
                <a:lnTo>
                  <a:pt x="0" y="0"/>
                </a:lnTo>
                <a:lnTo>
                  <a:pt x="283088" y="283089"/>
                </a:lnTo>
                <a:lnTo>
                  <a:pt x="0" y="566177"/>
                </a:lnTo>
                <a:close/>
              </a:path>
            </a:pathLst>
          </a:custGeom>
          <a:solidFill>
            <a:srgbClr val="1E82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pic>
        <p:nvPicPr>
          <p:cNvPr id="144" name="图片 143" descr="未标题-1.png"/>
          <p:cNvPicPr>
            <a:picLocks noChangeAspect="1"/>
          </p:cNvPicPr>
          <p:nvPr/>
        </p:nvPicPr>
        <p:blipFill>
          <a:blip r:embed="rId1" cstate="print"/>
          <a:stretch>
            <a:fillRect/>
          </a:stretch>
        </p:blipFill>
        <p:spPr>
          <a:xfrm>
            <a:off x="1753924" y="1241722"/>
            <a:ext cx="1193698" cy="1135718"/>
          </a:xfrm>
          <a:prstGeom prst="rect">
            <a:avLst/>
          </a:prstGeom>
        </p:spPr>
      </p:pic>
      <p:sp>
        <p:nvSpPr>
          <p:cNvPr id="145" name="TextBox 144"/>
          <p:cNvSpPr txBox="1"/>
          <p:nvPr/>
        </p:nvSpPr>
        <p:spPr>
          <a:xfrm>
            <a:off x="1908469" y="2605574"/>
            <a:ext cx="861774" cy="1530416"/>
          </a:xfrm>
          <a:prstGeom prst="rect">
            <a:avLst/>
          </a:prstGeom>
          <a:noFill/>
        </p:spPr>
        <p:txBody>
          <a:bodyPr vert="eaVert" wrap="square" rtlCol="0">
            <a:spAutoFit/>
          </a:bodyPr>
          <a:lstStyle/>
          <a:p>
            <a:r>
              <a:rPr lang="zh-CN" altLang="en-US" sz="4400" dirty="0" smtClean="0">
                <a:solidFill>
                  <a:schemeClr val="bg1"/>
                </a:solidFill>
                <a:latin typeface="方正小标宋简体" panose="03000509000000000000" pitchFamily="65" charset="-122"/>
                <a:ea typeface="方正小标宋简体" panose="03000509000000000000" pitchFamily="65" charset="-122"/>
              </a:rPr>
              <a:t>目 录</a:t>
            </a:r>
            <a:endParaRPr lang="zh-CN" altLang="en-US" sz="4400" dirty="0">
              <a:solidFill>
                <a:schemeClr val="bg1"/>
              </a:solidFill>
              <a:latin typeface="方正小标宋简体" panose="03000509000000000000" pitchFamily="65" charset="-122"/>
              <a:ea typeface="方正小标宋简体" panose="03000509000000000000" pitchFamily="65"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21773" y="2505676"/>
            <a:ext cx="5477073" cy="2139828"/>
          </a:xfrm>
          <a:prstGeom prst="rect">
            <a:avLst/>
          </a:prstGeom>
        </p:spPr>
      </p:pic>
      <p:sp>
        <p:nvSpPr>
          <p:cNvPr id="4" name="文本框 3"/>
          <p:cNvSpPr txBox="1"/>
          <p:nvPr/>
        </p:nvSpPr>
        <p:spPr>
          <a:xfrm>
            <a:off x="317242" y="3135029"/>
            <a:ext cx="5931179" cy="874407"/>
          </a:xfrm>
          <a:prstGeom prst="rect">
            <a:avLst/>
          </a:prstGeom>
          <a:noFill/>
        </p:spPr>
        <p:txBody>
          <a:bodyPr wrap="square" rtlCol="0">
            <a:spAutoFit/>
          </a:bodyPr>
          <a:lstStyle/>
          <a:p>
            <a:pPr>
              <a:lnSpc>
                <a:spcPct val="150000"/>
              </a:lnSpc>
            </a:pPr>
            <a:r>
              <a:rPr lang="zh-CN" altLang="en-US" dirty="0" smtClean="0">
                <a:solidFill>
                  <a:schemeClr val="bg1"/>
                </a:solidFill>
                <a:latin typeface="+mj-ea"/>
                <a:ea typeface="+mj-ea"/>
              </a:rPr>
              <a:t>    在职职工平均工资大于社会平均工资</a:t>
            </a:r>
            <a:r>
              <a:rPr lang="en-US" altLang="zh-CN" dirty="0" smtClean="0">
                <a:solidFill>
                  <a:schemeClr val="bg1"/>
                </a:solidFill>
                <a:latin typeface="+mj-ea"/>
                <a:ea typeface="+mj-ea"/>
              </a:rPr>
              <a:t>2</a:t>
            </a:r>
            <a:r>
              <a:rPr lang="zh-CN" altLang="en-US" dirty="0" smtClean="0">
                <a:solidFill>
                  <a:schemeClr val="bg1"/>
                </a:solidFill>
                <a:latin typeface="+mj-ea"/>
                <a:ea typeface="+mj-ea"/>
              </a:rPr>
              <a:t>倍的，系统会提示，并以社会平均工资的</a:t>
            </a:r>
            <a:r>
              <a:rPr lang="en-US" altLang="zh-CN" dirty="0" smtClean="0">
                <a:solidFill>
                  <a:schemeClr val="bg1"/>
                </a:solidFill>
                <a:latin typeface="+mj-ea"/>
                <a:ea typeface="+mj-ea"/>
              </a:rPr>
              <a:t>2</a:t>
            </a:r>
            <a:r>
              <a:rPr lang="zh-CN" altLang="en-US" dirty="0" smtClean="0">
                <a:solidFill>
                  <a:schemeClr val="bg1"/>
                </a:solidFill>
                <a:latin typeface="+mj-ea"/>
                <a:ea typeface="+mj-ea"/>
              </a:rPr>
              <a:t>倍计算应纳残保金</a:t>
            </a:r>
            <a:endParaRPr lang="en-US" altLang="zh-CN" dirty="0" smtClean="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残保金征缴流程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357538" y="2505676"/>
            <a:ext cx="5205543" cy="2139828"/>
          </a:xfrm>
          <a:prstGeom prst="rect">
            <a:avLst/>
          </a:prstGeom>
        </p:spPr>
      </p:pic>
      <p:sp>
        <p:nvSpPr>
          <p:cNvPr id="4" name="文本框 3"/>
          <p:cNvSpPr txBox="1"/>
          <p:nvPr/>
        </p:nvSpPr>
        <p:spPr>
          <a:xfrm>
            <a:off x="315342" y="2413896"/>
            <a:ext cx="5931179" cy="2120902"/>
          </a:xfrm>
          <a:prstGeom prst="rect">
            <a:avLst/>
          </a:prstGeom>
          <a:noFill/>
        </p:spPr>
        <p:txBody>
          <a:bodyPr wrap="square" rtlCol="0">
            <a:spAutoFit/>
          </a:bodyPr>
          <a:lstStyle/>
          <a:p>
            <a:pPr>
              <a:lnSpc>
                <a:spcPct val="150000"/>
              </a:lnSpc>
            </a:pPr>
            <a:r>
              <a:rPr lang="zh-CN" altLang="en-US" dirty="0" smtClean="0">
                <a:solidFill>
                  <a:schemeClr val="bg1"/>
                </a:solidFill>
                <a:latin typeface="+mj-ea"/>
                <a:ea typeface="+mj-ea"/>
              </a:rPr>
              <a:t>        工商</a:t>
            </a:r>
            <a:r>
              <a:rPr lang="zh-CN" altLang="en-US" dirty="0">
                <a:solidFill>
                  <a:schemeClr val="bg1"/>
                </a:solidFill>
                <a:latin typeface="+mj-ea"/>
                <a:ea typeface="+mj-ea"/>
              </a:rPr>
              <a:t>登记注册未满</a:t>
            </a:r>
            <a:r>
              <a:rPr lang="en-US" altLang="zh-CN" dirty="0">
                <a:solidFill>
                  <a:schemeClr val="bg1"/>
                </a:solidFill>
                <a:latin typeface="+mj-ea"/>
                <a:ea typeface="+mj-ea"/>
              </a:rPr>
              <a:t>3</a:t>
            </a:r>
            <a:r>
              <a:rPr lang="zh-CN" altLang="en-US" dirty="0">
                <a:solidFill>
                  <a:schemeClr val="bg1"/>
                </a:solidFill>
                <a:latin typeface="+mj-ea"/>
                <a:ea typeface="+mj-ea"/>
              </a:rPr>
              <a:t>年、在职职工总数</a:t>
            </a:r>
            <a:r>
              <a:rPr lang="en-US" altLang="zh-CN" dirty="0">
                <a:solidFill>
                  <a:schemeClr val="bg1"/>
                </a:solidFill>
                <a:latin typeface="+mj-ea"/>
                <a:ea typeface="+mj-ea"/>
              </a:rPr>
              <a:t>30</a:t>
            </a:r>
            <a:r>
              <a:rPr lang="zh-CN" altLang="en-US" dirty="0">
                <a:solidFill>
                  <a:schemeClr val="bg1"/>
                </a:solidFill>
                <a:latin typeface="+mj-ea"/>
                <a:ea typeface="+mj-ea"/>
              </a:rPr>
              <a:t>人（含）以下的企业，可在剩余期内按规定免征残疾人残疾人就业保障金。在填写申报表时，系统自动判断注册登记时间和在职职工人数，符合条件的纳税人自动带出减免性质和本期减免费额。</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28485" y="2235151"/>
            <a:ext cx="9514193" cy="4066047"/>
          </a:xfrm>
          <a:prstGeom prst="rect">
            <a:avLst/>
          </a:prstGeom>
        </p:spPr>
      </p:pic>
      <p:sp>
        <p:nvSpPr>
          <p:cNvPr id="4" name="文本框 3"/>
          <p:cNvSpPr txBox="1"/>
          <p:nvPr/>
        </p:nvSpPr>
        <p:spPr>
          <a:xfrm>
            <a:off x="1142422" y="1312210"/>
            <a:ext cx="6647974" cy="507831"/>
          </a:xfrm>
          <a:prstGeom prst="rect">
            <a:avLst/>
          </a:prstGeom>
          <a:noFill/>
        </p:spPr>
        <p:txBody>
          <a:bodyPr wrap="none" rtlCol="0">
            <a:spAutoFit/>
          </a:bodyPr>
          <a:lstStyle/>
          <a:p>
            <a:pPr>
              <a:lnSpc>
                <a:spcPct val="150000"/>
              </a:lnSpc>
            </a:pPr>
            <a:r>
              <a:rPr lang="zh-CN" altLang="en-US" dirty="0" smtClean="0">
                <a:solidFill>
                  <a:schemeClr val="bg1"/>
                </a:solidFill>
                <a:latin typeface="+mj-ea"/>
                <a:ea typeface="+mj-ea"/>
              </a:rPr>
              <a:t>填报完成后，依次点击“保存”、“申报”即可完成残保金申报</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90255" y="3006752"/>
            <a:ext cx="5340109" cy="1137675"/>
          </a:xfrm>
          <a:prstGeom prst="rect">
            <a:avLst/>
          </a:prstGeom>
        </p:spPr>
      </p:pic>
      <p:sp>
        <p:nvSpPr>
          <p:cNvPr id="4" name="文本框 3"/>
          <p:cNvSpPr txBox="1"/>
          <p:nvPr/>
        </p:nvSpPr>
        <p:spPr>
          <a:xfrm>
            <a:off x="1483138" y="2844819"/>
            <a:ext cx="4576320" cy="1338828"/>
          </a:xfrm>
          <a:prstGeom prst="rect">
            <a:avLst/>
          </a:prstGeom>
          <a:noFill/>
        </p:spPr>
        <p:txBody>
          <a:bodyPr wrap="square" rtlCol="0">
            <a:spAutoFit/>
          </a:bodyPr>
          <a:lstStyle/>
          <a:p>
            <a:pPr>
              <a:lnSpc>
                <a:spcPct val="150000"/>
              </a:lnSpc>
            </a:pPr>
            <a:r>
              <a:rPr lang="zh-CN" altLang="en-US" dirty="0" smtClean="0">
                <a:solidFill>
                  <a:schemeClr val="bg1"/>
                </a:solidFill>
                <a:latin typeface="+mj-ea"/>
                <a:ea typeface="+mj-ea"/>
              </a:rPr>
              <a:t>申报完成后，已签订</a:t>
            </a:r>
            <a:r>
              <a:rPr lang="zh-CN" altLang="en-US" dirty="0">
                <a:solidFill>
                  <a:schemeClr val="bg1"/>
                </a:solidFill>
                <a:latin typeface="+mj-ea"/>
                <a:ea typeface="+mj-ea"/>
              </a:rPr>
              <a:t>税库银</a:t>
            </a:r>
            <a:r>
              <a:rPr lang="zh-CN" altLang="en-US" dirty="0" smtClean="0">
                <a:solidFill>
                  <a:schemeClr val="bg1"/>
                </a:solidFill>
                <a:latin typeface="+mj-ea"/>
                <a:ea typeface="+mj-ea"/>
              </a:rPr>
              <a:t>三方扣款协议的缴费人可以点击“实时扣款”完成缴费，也可以点击“扫码扣款”进行缴费。</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残保金申报流程</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406946" y="3006752"/>
            <a:ext cx="3106727" cy="1137675"/>
          </a:xfrm>
          <a:prstGeom prst="rect">
            <a:avLst/>
          </a:prstGeom>
        </p:spPr>
      </p:pic>
      <p:sp>
        <p:nvSpPr>
          <p:cNvPr id="4" name="文本框 3"/>
          <p:cNvSpPr txBox="1"/>
          <p:nvPr/>
        </p:nvSpPr>
        <p:spPr>
          <a:xfrm>
            <a:off x="1483138" y="3052816"/>
            <a:ext cx="4576320" cy="923330"/>
          </a:xfrm>
          <a:prstGeom prst="rect">
            <a:avLst/>
          </a:prstGeom>
          <a:noFill/>
        </p:spPr>
        <p:txBody>
          <a:bodyPr wrap="square" rtlCol="0">
            <a:spAutoFit/>
          </a:bodyPr>
          <a:lstStyle/>
          <a:p>
            <a:pPr>
              <a:lnSpc>
                <a:spcPct val="150000"/>
              </a:lnSpc>
            </a:pPr>
            <a:r>
              <a:rPr lang="zh-CN" altLang="en-US" dirty="0" smtClean="0">
                <a:solidFill>
                  <a:schemeClr val="bg1"/>
                </a:solidFill>
                <a:latin typeface="+mj-ea"/>
                <a:ea typeface="+mj-ea"/>
              </a:rPr>
              <a:t>申报后，如果数据有误，可以通过“申报错误更正”模块对已申报数据进行更正</a:t>
            </a:r>
            <a:endParaRPr lang="zh-CN" altLang="en-US"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grpSp>
        <p:nvGrpSpPr>
          <p:cNvPr id="94" name="组合 93"/>
          <p:cNvGrpSpPr/>
          <p:nvPr/>
        </p:nvGrpSpPr>
        <p:grpSpPr>
          <a:xfrm>
            <a:off x="53222" y="6243320"/>
            <a:ext cx="12013692" cy="910258"/>
            <a:chOff x="53222" y="6243320"/>
            <a:chExt cx="12013692" cy="910258"/>
          </a:xfrm>
        </p:grpSpPr>
        <p:cxnSp>
          <p:nvCxnSpPr>
            <p:cNvPr id="95" name="直接连接符 94"/>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4848185" y="2986268"/>
            <a:ext cx="2492990" cy="1015663"/>
          </a:xfrm>
          <a:prstGeom prst="rect">
            <a:avLst/>
          </a:prstGeom>
          <a:noFill/>
        </p:spPr>
        <p:txBody>
          <a:bodyPr wrap="none" rtlCol="0">
            <a:spAutoFit/>
          </a:bodyPr>
          <a:lstStyle/>
          <a:p>
            <a:pPr algn="ctr"/>
            <a:r>
              <a:rPr lang="zh-CN" altLang="en-US" sz="6000" dirty="0" smtClean="0">
                <a:solidFill>
                  <a:schemeClr val="bg1"/>
                </a:solidFill>
                <a:latin typeface="+mj-ea"/>
                <a:ea typeface="+mj-ea"/>
              </a:rPr>
              <a:t>谢谢！</a:t>
            </a:r>
            <a:endParaRPr lang="zh-CN" altLang="en-US" sz="6000"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113" name="文本框 112"/>
          <p:cNvSpPr txBox="1"/>
          <p:nvPr/>
        </p:nvSpPr>
        <p:spPr>
          <a:xfrm>
            <a:off x="1851141" y="-648916"/>
            <a:ext cx="4497224" cy="8863965"/>
          </a:xfrm>
          <a:prstGeom prst="rect">
            <a:avLst/>
          </a:prstGeom>
          <a:noFill/>
        </p:spPr>
        <p:txBody>
          <a:bodyPr wrap="square" rtlCol="0">
            <a:spAutoFit/>
          </a:bodyPr>
          <a:lstStyle/>
          <a:p>
            <a:r>
              <a:rPr lang="en-US" altLang="zh-CN" sz="57000" dirty="0" smtClean="0">
                <a:solidFill>
                  <a:schemeClr val="bg1"/>
                </a:solidFill>
                <a:latin typeface="+mn-ea"/>
              </a:rPr>
              <a:t>1</a:t>
            </a:r>
            <a:endParaRPr lang="zh-CN" altLang="en-US" sz="57000" dirty="0">
              <a:solidFill>
                <a:schemeClr val="bg1"/>
              </a:solidFill>
              <a:latin typeface="+mn-ea"/>
            </a:endParaRPr>
          </a:p>
        </p:txBody>
      </p:sp>
      <p:grpSp>
        <p:nvGrpSpPr>
          <p:cNvPr id="320" name="组合 319"/>
          <p:cNvGrpSpPr/>
          <p:nvPr/>
        </p:nvGrpSpPr>
        <p:grpSpPr>
          <a:xfrm>
            <a:off x="453718" y="298508"/>
            <a:ext cx="290218" cy="290217"/>
            <a:chOff x="3896273" y="1313639"/>
            <a:chExt cx="395288" cy="395287"/>
          </a:xfrm>
          <a:solidFill>
            <a:schemeClr val="bg1">
              <a:alpha val="3000"/>
            </a:schemeClr>
          </a:solidFill>
        </p:grpSpPr>
        <p:sp>
          <p:nvSpPr>
            <p:cNvPr id="153" name="Freeform 42"/>
            <p:cNvSpPr/>
            <p:nvPr/>
          </p:nvSpPr>
          <p:spPr bwMode="auto">
            <a:xfrm>
              <a:off x="4120111" y="1313639"/>
              <a:ext cx="171450" cy="171450"/>
            </a:xfrm>
            <a:custGeom>
              <a:avLst/>
              <a:gdLst>
                <a:gd name="T0" fmla="*/ 0 w 80"/>
                <a:gd name="T1" fmla="*/ 0 h 80"/>
                <a:gd name="T2" fmla="*/ 0 w 80"/>
                <a:gd name="T3" fmla="*/ 80 h 80"/>
                <a:gd name="T4" fmla="*/ 80 w 80"/>
                <a:gd name="T5" fmla="*/ 80 h 80"/>
                <a:gd name="T6" fmla="*/ 0 w 80"/>
                <a:gd name="T7" fmla="*/ 0 h 80"/>
              </a:gdLst>
              <a:ahLst/>
              <a:cxnLst>
                <a:cxn ang="0">
                  <a:pos x="T0" y="T1"/>
                </a:cxn>
                <a:cxn ang="0">
                  <a:pos x="T2" y="T3"/>
                </a:cxn>
                <a:cxn ang="0">
                  <a:pos x="T4" y="T5"/>
                </a:cxn>
                <a:cxn ang="0">
                  <a:pos x="T6" y="T7"/>
                </a:cxn>
              </a:cxnLst>
              <a:rect l="0" t="0" r="r" b="b"/>
              <a:pathLst>
                <a:path w="80" h="80">
                  <a:moveTo>
                    <a:pt x="0" y="0"/>
                  </a:moveTo>
                  <a:cubicBezTo>
                    <a:pt x="0" y="80"/>
                    <a:pt x="0" y="80"/>
                    <a:pt x="0" y="80"/>
                  </a:cubicBezTo>
                  <a:cubicBezTo>
                    <a:pt x="80" y="80"/>
                    <a:pt x="80" y="80"/>
                    <a:pt x="80" y="80"/>
                  </a:cubicBezTo>
                  <a:cubicBezTo>
                    <a:pt x="80" y="36"/>
                    <a:pt x="4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4"/>
            <p:cNvSpPr/>
            <p:nvPr/>
          </p:nvSpPr>
          <p:spPr bwMode="auto">
            <a:xfrm>
              <a:off x="3896273" y="1331101"/>
              <a:ext cx="377825" cy="377825"/>
            </a:xfrm>
            <a:custGeom>
              <a:avLst/>
              <a:gdLst>
                <a:gd name="T0" fmla="*/ 88 w 176"/>
                <a:gd name="T1" fmla="*/ 0 h 176"/>
                <a:gd name="T2" fmla="*/ 0 w 176"/>
                <a:gd name="T3" fmla="*/ 88 h 176"/>
                <a:gd name="T4" fmla="*/ 88 w 176"/>
                <a:gd name="T5" fmla="*/ 176 h 176"/>
                <a:gd name="T6" fmla="*/ 147 w 176"/>
                <a:gd name="T7" fmla="*/ 153 h 176"/>
                <a:gd name="T8" fmla="*/ 176 w 176"/>
                <a:gd name="T9" fmla="*/ 88 h 176"/>
                <a:gd name="T10" fmla="*/ 88 w 176"/>
                <a:gd name="T11" fmla="*/ 88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39" y="0"/>
                    <a:pt x="0" y="39"/>
                    <a:pt x="0" y="88"/>
                  </a:cubicBezTo>
                  <a:cubicBezTo>
                    <a:pt x="0" y="137"/>
                    <a:pt x="39" y="176"/>
                    <a:pt x="88" y="176"/>
                  </a:cubicBezTo>
                  <a:cubicBezTo>
                    <a:pt x="111" y="176"/>
                    <a:pt x="132" y="167"/>
                    <a:pt x="147" y="153"/>
                  </a:cubicBezTo>
                  <a:cubicBezTo>
                    <a:pt x="165" y="137"/>
                    <a:pt x="176" y="114"/>
                    <a:pt x="176" y="88"/>
                  </a:cubicBezTo>
                  <a:cubicBezTo>
                    <a:pt x="88" y="88"/>
                    <a:pt x="88" y="88"/>
                    <a:pt x="88" y="88"/>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17" name="组合 816" hidden="1"/>
          <p:cNvGrpSpPr/>
          <p:nvPr/>
        </p:nvGrpSpPr>
        <p:grpSpPr>
          <a:xfrm>
            <a:off x="81023" y="173735"/>
            <a:ext cx="12593110" cy="6510529"/>
            <a:chOff x="81023" y="173735"/>
            <a:chExt cx="12593110" cy="6510529"/>
          </a:xfrm>
        </p:grpSpPr>
        <p:sp>
          <p:nvSpPr>
            <p:cNvPr id="682" name="Freeform 5"/>
            <p:cNvSpPr>
              <a:spLocks noEditPoints="1"/>
            </p:cNvSpPr>
            <p:nvPr/>
          </p:nvSpPr>
          <p:spPr bwMode="auto">
            <a:xfrm>
              <a:off x="8102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3" name="Freeform 5"/>
            <p:cNvSpPr>
              <a:spLocks noEditPoints="1"/>
            </p:cNvSpPr>
            <p:nvPr/>
          </p:nvSpPr>
          <p:spPr bwMode="auto">
            <a:xfrm>
              <a:off x="122585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4" name="Freeform 5"/>
            <p:cNvSpPr>
              <a:spLocks noEditPoints="1"/>
            </p:cNvSpPr>
            <p:nvPr/>
          </p:nvSpPr>
          <p:spPr bwMode="auto">
            <a:xfrm>
              <a:off x="237067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5" name="Freeform 5"/>
            <p:cNvSpPr>
              <a:spLocks noEditPoints="1"/>
            </p:cNvSpPr>
            <p:nvPr/>
          </p:nvSpPr>
          <p:spPr bwMode="auto">
            <a:xfrm>
              <a:off x="3515508"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6" name="Freeform 5"/>
            <p:cNvSpPr>
              <a:spLocks noEditPoints="1"/>
            </p:cNvSpPr>
            <p:nvPr/>
          </p:nvSpPr>
          <p:spPr bwMode="auto">
            <a:xfrm>
              <a:off x="466033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7" name="Freeform 5"/>
            <p:cNvSpPr>
              <a:spLocks noEditPoints="1"/>
            </p:cNvSpPr>
            <p:nvPr/>
          </p:nvSpPr>
          <p:spPr bwMode="auto">
            <a:xfrm>
              <a:off x="580516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8" name="Freeform 5"/>
            <p:cNvSpPr>
              <a:spLocks noEditPoints="1"/>
            </p:cNvSpPr>
            <p:nvPr/>
          </p:nvSpPr>
          <p:spPr bwMode="auto">
            <a:xfrm>
              <a:off x="6949992"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9" name="Freeform 5"/>
            <p:cNvSpPr>
              <a:spLocks noEditPoints="1"/>
            </p:cNvSpPr>
            <p:nvPr/>
          </p:nvSpPr>
          <p:spPr bwMode="auto">
            <a:xfrm>
              <a:off x="809482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0" name="Freeform 5"/>
            <p:cNvSpPr>
              <a:spLocks noEditPoints="1"/>
            </p:cNvSpPr>
            <p:nvPr/>
          </p:nvSpPr>
          <p:spPr bwMode="auto">
            <a:xfrm>
              <a:off x="923964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1" name="Freeform 5"/>
            <p:cNvSpPr>
              <a:spLocks noEditPoints="1"/>
            </p:cNvSpPr>
            <p:nvPr/>
          </p:nvSpPr>
          <p:spPr bwMode="auto">
            <a:xfrm>
              <a:off x="10384477"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2" name="Freeform 5"/>
            <p:cNvSpPr>
              <a:spLocks noEditPoints="1"/>
            </p:cNvSpPr>
            <p:nvPr/>
          </p:nvSpPr>
          <p:spPr bwMode="auto">
            <a:xfrm>
              <a:off x="1152930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7" name="Freeform 5"/>
            <p:cNvSpPr>
              <a:spLocks noEditPoints="1"/>
            </p:cNvSpPr>
            <p:nvPr/>
          </p:nvSpPr>
          <p:spPr bwMode="auto">
            <a:xfrm>
              <a:off x="8102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8" name="Freeform 5"/>
            <p:cNvSpPr>
              <a:spLocks noEditPoints="1"/>
            </p:cNvSpPr>
            <p:nvPr/>
          </p:nvSpPr>
          <p:spPr bwMode="auto">
            <a:xfrm>
              <a:off x="122585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9" name="Freeform 5"/>
            <p:cNvSpPr>
              <a:spLocks noEditPoints="1"/>
            </p:cNvSpPr>
            <p:nvPr/>
          </p:nvSpPr>
          <p:spPr bwMode="auto">
            <a:xfrm>
              <a:off x="237067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0" name="Freeform 5"/>
            <p:cNvSpPr>
              <a:spLocks noEditPoints="1"/>
            </p:cNvSpPr>
            <p:nvPr/>
          </p:nvSpPr>
          <p:spPr bwMode="auto">
            <a:xfrm>
              <a:off x="3515508"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1" name="Freeform 5"/>
            <p:cNvSpPr>
              <a:spLocks noEditPoints="1"/>
            </p:cNvSpPr>
            <p:nvPr/>
          </p:nvSpPr>
          <p:spPr bwMode="auto">
            <a:xfrm>
              <a:off x="466033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2" name="Freeform 5"/>
            <p:cNvSpPr>
              <a:spLocks noEditPoints="1"/>
            </p:cNvSpPr>
            <p:nvPr/>
          </p:nvSpPr>
          <p:spPr bwMode="auto">
            <a:xfrm>
              <a:off x="580516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3" name="Freeform 5"/>
            <p:cNvSpPr>
              <a:spLocks noEditPoints="1"/>
            </p:cNvSpPr>
            <p:nvPr/>
          </p:nvSpPr>
          <p:spPr bwMode="auto">
            <a:xfrm>
              <a:off x="6949992"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4" name="Freeform 5"/>
            <p:cNvSpPr>
              <a:spLocks noEditPoints="1"/>
            </p:cNvSpPr>
            <p:nvPr/>
          </p:nvSpPr>
          <p:spPr bwMode="auto">
            <a:xfrm>
              <a:off x="809482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5" name="Freeform 5"/>
            <p:cNvSpPr>
              <a:spLocks noEditPoints="1"/>
            </p:cNvSpPr>
            <p:nvPr/>
          </p:nvSpPr>
          <p:spPr bwMode="auto">
            <a:xfrm>
              <a:off x="923964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6" name="Freeform 5"/>
            <p:cNvSpPr>
              <a:spLocks noEditPoints="1"/>
            </p:cNvSpPr>
            <p:nvPr/>
          </p:nvSpPr>
          <p:spPr bwMode="auto">
            <a:xfrm>
              <a:off x="10384477"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7" name="Freeform 5"/>
            <p:cNvSpPr>
              <a:spLocks noEditPoints="1"/>
            </p:cNvSpPr>
            <p:nvPr/>
          </p:nvSpPr>
          <p:spPr bwMode="auto">
            <a:xfrm>
              <a:off x="1152930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2" name="Freeform 5"/>
            <p:cNvSpPr>
              <a:spLocks noEditPoints="1"/>
            </p:cNvSpPr>
            <p:nvPr/>
          </p:nvSpPr>
          <p:spPr bwMode="auto">
            <a:xfrm>
              <a:off x="8102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3" name="Freeform 5"/>
            <p:cNvSpPr>
              <a:spLocks noEditPoints="1"/>
            </p:cNvSpPr>
            <p:nvPr/>
          </p:nvSpPr>
          <p:spPr bwMode="auto">
            <a:xfrm>
              <a:off x="122585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4" name="Freeform 5"/>
            <p:cNvSpPr>
              <a:spLocks noEditPoints="1"/>
            </p:cNvSpPr>
            <p:nvPr/>
          </p:nvSpPr>
          <p:spPr bwMode="auto">
            <a:xfrm>
              <a:off x="237067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5" name="Freeform 5"/>
            <p:cNvSpPr>
              <a:spLocks noEditPoints="1"/>
            </p:cNvSpPr>
            <p:nvPr/>
          </p:nvSpPr>
          <p:spPr bwMode="auto">
            <a:xfrm>
              <a:off x="3515508"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6" name="Freeform 5"/>
            <p:cNvSpPr>
              <a:spLocks noEditPoints="1"/>
            </p:cNvSpPr>
            <p:nvPr/>
          </p:nvSpPr>
          <p:spPr bwMode="auto">
            <a:xfrm>
              <a:off x="466033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7" name="Freeform 5"/>
            <p:cNvSpPr>
              <a:spLocks noEditPoints="1"/>
            </p:cNvSpPr>
            <p:nvPr/>
          </p:nvSpPr>
          <p:spPr bwMode="auto">
            <a:xfrm>
              <a:off x="580516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8" name="Freeform 5"/>
            <p:cNvSpPr>
              <a:spLocks noEditPoints="1"/>
            </p:cNvSpPr>
            <p:nvPr/>
          </p:nvSpPr>
          <p:spPr bwMode="auto">
            <a:xfrm>
              <a:off x="6949992"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9" name="Freeform 5"/>
            <p:cNvSpPr>
              <a:spLocks noEditPoints="1"/>
            </p:cNvSpPr>
            <p:nvPr/>
          </p:nvSpPr>
          <p:spPr bwMode="auto">
            <a:xfrm>
              <a:off x="809482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0" name="Freeform 5"/>
            <p:cNvSpPr>
              <a:spLocks noEditPoints="1"/>
            </p:cNvSpPr>
            <p:nvPr/>
          </p:nvSpPr>
          <p:spPr bwMode="auto">
            <a:xfrm>
              <a:off x="923964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1" name="Freeform 5"/>
            <p:cNvSpPr>
              <a:spLocks noEditPoints="1"/>
            </p:cNvSpPr>
            <p:nvPr/>
          </p:nvSpPr>
          <p:spPr bwMode="auto">
            <a:xfrm>
              <a:off x="10384477"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2" name="Freeform 5"/>
            <p:cNvSpPr>
              <a:spLocks noEditPoints="1"/>
            </p:cNvSpPr>
            <p:nvPr/>
          </p:nvSpPr>
          <p:spPr bwMode="auto">
            <a:xfrm>
              <a:off x="1152930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7" name="Freeform 5"/>
            <p:cNvSpPr>
              <a:spLocks noEditPoints="1"/>
            </p:cNvSpPr>
            <p:nvPr/>
          </p:nvSpPr>
          <p:spPr bwMode="auto">
            <a:xfrm>
              <a:off x="8102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8" name="Freeform 5"/>
            <p:cNvSpPr>
              <a:spLocks noEditPoints="1"/>
            </p:cNvSpPr>
            <p:nvPr/>
          </p:nvSpPr>
          <p:spPr bwMode="auto">
            <a:xfrm>
              <a:off x="122585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9" name="Freeform 5"/>
            <p:cNvSpPr>
              <a:spLocks noEditPoints="1"/>
            </p:cNvSpPr>
            <p:nvPr/>
          </p:nvSpPr>
          <p:spPr bwMode="auto">
            <a:xfrm>
              <a:off x="237067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0" name="Freeform 5"/>
            <p:cNvSpPr>
              <a:spLocks noEditPoints="1"/>
            </p:cNvSpPr>
            <p:nvPr/>
          </p:nvSpPr>
          <p:spPr bwMode="auto">
            <a:xfrm>
              <a:off x="3515508"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1" name="Freeform 5"/>
            <p:cNvSpPr>
              <a:spLocks noEditPoints="1"/>
            </p:cNvSpPr>
            <p:nvPr/>
          </p:nvSpPr>
          <p:spPr bwMode="auto">
            <a:xfrm>
              <a:off x="466033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2" name="Freeform 5"/>
            <p:cNvSpPr>
              <a:spLocks noEditPoints="1"/>
            </p:cNvSpPr>
            <p:nvPr/>
          </p:nvSpPr>
          <p:spPr bwMode="auto">
            <a:xfrm>
              <a:off x="580516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3" name="Freeform 5"/>
            <p:cNvSpPr>
              <a:spLocks noEditPoints="1"/>
            </p:cNvSpPr>
            <p:nvPr/>
          </p:nvSpPr>
          <p:spPr bwMode="auto">
            <a:xfrm>
              <a:off x="6949992"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4" name="Freeform 5"/>
            <p:cNvSpPr>
              <a:spLocks noEditPoints="1"/>
            </p:cNvSpPr>
            <p:nvPr/>
          </p:nvSpPr>
          <p:spPr bwMode="auto">
            <a:xfrm>
              <a:off x="809482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5" name="Freeform 5"/>
            <p:cNvSpPr>
              <a:spLocks noEditPoints="1"/>
            </p:cNvSpPr>
            <p:nvPr/>
          </p:nvSpPr>
          <p:spPr bwMode="auto">
            <a:xfrm>
              <a:off x="923964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6" name="Freeform 5"/>
            <p:cNvSpPr>
              <a:spLocks noEditPoints="1"/>
            </p:cNvSpPr>
            <p:nvPr/>
          </p:nvSpPr>
          <p:spPr bwMode="auto">
            <a:xfrm>
              <a:off x="10384477"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7" name="Freeform 5"/>
            <p:cNvSpPr>
              <a:spLocks noEditPoints="1"/>
            </p:cNvSpPr>
            <p:nvPr/>
          </p:nvSpPr>
          <p:spPr bwMode="auto">
            <a:xfrm>
              <a:off x="1152930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2" name="Freeform 5"/>
            <p:cNvSpPr>
              <a:spLocks noEditPoints="1"/>
            </p:cNvSpPr>
            <p:nvPr/>
          </p:nvSpPr>
          <p:spPr bwMode="auto">
            <a:xfrm>
              <a:off x="8102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3" name="Freeform 5"/>
            <p:cNvSpPr>
              <a:spLocks noEditPoints="1"/>
            </p:cNvSpPr>
            <p:nvPr/>
          </p:nvSpPr>
          <p:spPr bwMode="auto">
            <a:xfrm>
              <a:off x="122585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4" name="Freeform 5"/>
            <p:cNvSpPr>
              <a:spLocks noEditPoints="1"/>
            </p:cNvSpPr>
            <p:nvPr/>
          </p:nvSpPr>
          <p:spPr bwMode="auto">
            <a:xfrm>
              <a:off x="237067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5" name="Freeform 5"/>
            <p:cNvSpPr>
              <a:spLocks noEditPoints="1"/>
            </p:cNvSpPr>
            <p:nvPr/>
          </p:nvSpPr>
          <p:spPr bwMode="auto">
            <a:xfrm>
              <a:off x="3515508"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6" name="Freeform 5"/>
            <p:cNvSpPr>
              <a:spLocks noEditPoints="1"/>
            </p:cNvSpPr>
            <p:nvPr/>
          </p:nvSpPr>
          <p:spPr bwMode="auto">
            <a:xfrm>
              <a:off x="466033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7" name="Freeform 5"/>
            <p:cNvSpPr>
              <a:spLocks noEditPoints="1"/>
            </p:cNvSpPr>
            <p:nvPr/>
          </p:nvSpPr>
          <p:spPr bwMode="auto">
            <a:xfrm>
              <a:off x="580516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8" name="Freeform 5"/>
            <p:cNvSpPr>
              <a:spLocks noEditPoints="1"/>
            </p:cNvSpPr>
            <p:nvPr/>
          </p:nvSpPr>
          <p:spPr bwMode="auto">
            <a:xfrm>
              <a:off x="6949992"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9" name="Freeform 5"/>
            <p:cNvSpPr>
              <a:spLocks noEditPoints="1"/>
            </p:cNvSpPr>
            <p:nvPr/>
          </p:nvSpPr>
          <p:spPr bwMode="auto">
            <a:xfrm>
              <a:off x="809482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0" name="Freeform 5"/>
            <p:cNvSpPr>
              <a:spLocks noEditPoints="1"/>
            </p:cNvSpPr>
            <p:nvPr/>
          </p:nvSpPr>
          <p:spPr bwMode="auto">
            <a:xfrm>
              <a:off x="923964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1" name="Freeform 5"/>
            <p:cNvSpPr>
              <a:spLocks noEditPoints="1"/>
            </p:cNvSpPr>
            <p:nvPr/>
          </p:nvSpPr>
          <p:spPr bwMode="auto">
            <a:xfrm>
              <a:off x="10384477"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2" name="Freeform 5"/>
            <p:cNvSpPr>
              <a:spLocks noEditPoints="1"/>
            </p:cNvSpPr>
            <p:nvPr/>
          </p:nvSpPr>
          <p:spPr bwMode="auto">
            <a:xfrm>
              <a:off x="1152930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7" name="Freeform 5"/>
            <p:cNvSpPr>
              <a:spLocks noEditPoints="1"/>
            </p:cNvSpPr>
            <p:nvPr/>
          </p:nvSpPr>
          <p:spPr bwMode="auto">
            <a:xfrm>
              <a:off x="8102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8" name="Freeform 5"/>
            <p:cNvSpPr>
              <a:spLocks noEditPoints="1"/>
            </p:cNvSpPr>
            <p:nvPr/>
          </p:nvSpPr>
          <p:spPr bwMode="auto">
            <a:xfrm>
              <a:off x="122585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9" name="Freeform 5"/>
            <p:cNvSpPr>
              <a:spLocks noEditPoints="1"/>
            </p:cNvSpPr>
            <p:nvPr/>
          </p:nvSpPr>
          <p:spPr bwMode="auto">
            <a:xfrm>
              <a:off x="237067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0" name="Freeform 5"/>
            <p:cNvSpPr>
              <a:spLocks noEditPoints="1"/>
            </p:cNvSpPr>
            <p:nvPr/>
          </p:nvSpPr>
          <p:spPr bwMode="auto">
            <a:xfrm>
              <a:off x="3515508"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1" name="Freeform 5"/>
            <p:cNvSpPr>
              <a:spLocks noEditPoints="1"/>
            </p:cNvSpPr>
            <p:nvPr/>
          </p:nvSpPr>
          <p:spPr bwMode="auto">
            <a:xfrm>
              <a:off x="466033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2" name="Freeform 5"/>
            <p:cNvSpPr>
              <a:spLocks noEditPoints="1"/>
            </p:cNvSpPr>
            <p:nvPr/>
          </p:nvSpPr>
          <p:spPr bwMode="auto">
            <a:xfrm>
              <a:off x="580516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3" name="Freeform 5"/>
            <p:cNvSpPr>
              <a:spLocks noEditPoints="1"/>
            </p:cNvSpPr>
            <p:nvPr/>
          </p:nvSpPr>
          <p:spPr bwMode="auto">
            <a:xfrm>
              <a:off x="6949992"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4" name="Freeform 5"/>
            <p:cNvSpPr>
              <a:spLocks noEditPoints="1"/>
            </p:cNvSpPr>
            <p:nvPr/>
          </p:nvSpPr>
          <p:spPr bwMode="auto">
            <a:xfrm>
              <a:off x="809482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5" name="Freeform 5"/>
            <p:cNvSpPr>
              <a:spLocks noEditPoints="1"/>
            </p:cNvSpPr>
            <p:nvPr/>
          </p:nvSpPr>
          <p:spPr bwMode="auto">
            <a:xfrm>
              <a:off x="923964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6" name="Freeform 5"/>
            <p:cNvSpPr>
              <a:spLocks noEditPoints="1"/>
            </p:cNvSpPr>
            <p:nvPr/>
          </p:nvSpPr>
          <p:spPr bwMode="auto">
            <a:xfrm>
              <a:off x="10384477"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7" name="Freeform 5"/>
            <p:cNvSpPr>
              <a:spLocks noEditPoints="1"/>
            </p:cNvSpPr>
            <p:nvPr/>
          </p:nvSpPr>
          <p:spPr bwMode="auto">
            <a:xfrm>
              <a:off x="1152930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2" name="Freeform 5"/>
            <p:cNvSpPr>
              <a:spLocks noEditPoints="1"/>
            </p:cNvSpPr>
            <p:nvPr/>
          </p:nvSpPr>
          <p:spPr bwMode="auto">
            <a:xfrm>
              <a:off x="8102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3" name="Freeform 5"/>
            <p:cNvSpPr>
              <a:spLocks noEditPoints="1"/>
            </p:cNvSpPr>
            <p:nvPr/>
          </p:nvSpPr>
          <p:spPr bwMode="auto">
            <a:xfrm>
              <a:off x="122585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4" name="Freeform 5"/>
            <p:cNvSpPr>
              <a:spLocks noEditPoints="1"/>
            </p:cNvSpPr>
            <p:nvPr/>
          </p:nvSpPr>
          <p:spPr bwMode="auto">
            <a:xfrm>
              <a:off x="237067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5" name="Freeform 5"/>
            <p:cNvSpPr>
              <a:spLocks noEditPoints="1"/>
            </p:cNvSpPr>
            <p:nvPr/>
          </p:nvSpPr>
          <p:spPr bwMode="auto">
            <a:xfrm>
              <a:off x="3515508"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6" name="Freeform 5"/>
            <p:cNvSpPr>
              <a:spLocks noEditPoints="1"/>
            </p:cNvSpPr>
            <p:nvPr/>
          </p:nvSpPr>
          <p:spPr bwMode="auto">
            <a:xfrm>
              <a:off x="466033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7" name="Freeform 5"/>
            <p:cNvSpPr>
              <a:spLocks noEditPoints="1"/>
            </p:cNvSpPr>
            <p:nvPr/>
          </p:nvSpPr>
          <p:spPr bwMode="auto">
            <a:xfrm>
              <a:off x="580516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8" name="Freeform 5"/>
            <p:cNvSpPr>
              <a:spLocks noEditPoints="1"/>
            </p:cNvSpPr>
            <p:nvPr/>
          </p:nvSpPr>
          <p:spPr bwMode="auto">
            <a:xfrm>
              <a:off x="6949992"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9" name="Freeform 5"/>
            <p:cNvSpPr>
              <a:spLocks noEditPoints="1"/>
            </p:cNvSpPr>
            <p:nvPr/>
          </p:nvSpPr>
          <p:spPr bwMode="auto">
            <a:xfrm>
              <a:off x="809482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0" name="Freeform 5"/>
            <p:cNvSpPr>
              <a:spLocks noEditPoints="1"/>
            </p:cNvSpPr>
            <p:nvPr/>
          </p:nvSpPr>
          <p:spPr bwMode="auto">
            <a:xfrm>
              <a:off x="923964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1" name="Freeform 5"/>
            <p:cNvSpPr>
              <a:spLocks noEditPoints="1"/>
            </p:cNvSpPr>
            <p:nvPr/>
          </p:nvSpPr>
          <p:spPr bwMode="auto">
            <a:xfrm>
              <a:off x="10384477"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2" name="Freeform 5"/>
            <p:cNvSpPr>
              <a:spLocks noEditPoints="1"/>
            </p:cNvSpPr>
            <p:nvPr/>
          </p:nvSpPr>
          <p:spPr bwMode="auto">
            <a:xfrm>
              <a:off x="1152930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7" name="Freeform 5"/>
            <p:cNvSpPr>
              <a:spLocks noEditPoints="1"/>
            </p:cNvSpPr>
            <p:nvPr/>
          </p:nvSpPr>
          <p:spPr bwMode="auto">
            <a:xfrm>
              <a:off x="8102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8" name="Freeform 5"/>
            <p:cNvSpPr>
              <a:spLocks noEditPoints="1"/>
            </p:cNvSpPr>
            <p:nvPr/>
          </p:nvSpPr>
          <p:spPr bwMode="auto">
            <a:xfrm>
              <a:off x="122585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9" name="Freeform 5"/>
            <p:cNvSpPr>
              <a:spLocks noEditPoints="1"/>
            </p:cNvSpPr>
            <p:nvPr/>
          </p:nvSpPr>
          <p:spPr bwMode="auto">
            <a:xfrm>
              <a:off x="237067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0" name="Freeform 5"/>
            <p:cNvSpPr>
              <a:spLocks noEditPoints="1"/>
            </p:cNvSpPr>
            <p:nvPr/>
          </p:nvSpPr>
          <p:spPr bwMode="auto">
            <a:xfrm>
              <a:off x="3515508"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1" name="Freeform 5"/>
            <p:cNvSpPr>
              <a:spLocks noEditPoints="1"/>
            </p:cNvSpPr>
            <p:nvPr/>
          </p:nvSpPr>
          <p:spPr bwMode="auto">
            <a:xfrm>
              <a:off x="466033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2" name="Freeform 5"/>
            <p:cNvSpPr>
              <a:spLocks noEditPoints="1"/>
            </p:cNvSpPr>
            <p:nvPr/>
          </p:nvSpPr>
          <p:spPr bwMode="auto">
            <a:xfrm>
              <a:off x="580516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3" name="Freeform 5"/>
            <p:cNvSpPr>
              <a:spLocks noEditPoints="1"/>
            </p:cNvSpPr>
            <p:nvPr/>
          </p:nvSpPr>
          <p:spPr bwMode="auto">
            <a:xfrm>
              <a:off x="6949992"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4" name="Freeform 5"/>
            <p:cNvSpPr>
              <a:spLocks noEditPoints="1"/>
            </p:cNvSpPr>
            <p:nvPr/>
          </p:nvSpPr>
          <p:spPr bwMode="auto">
            <a:xfrm>
              <a:off x="809482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5" name="Freeform 5"/>
            <p:cNvSpPr>
              <a:spLocks noEditPoints="1"/>
            </p:cNvSpPr>
            <p:nvPr/>
          </p:nvSpPr>
          <p:spPr bwMode="auto">
            <a:xfrm>
              <a:off x="923964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6" name="Freeform 5"/>
            <p:cNvSpPr>
              <a:spLocks noEditPoints="1"/>
            </p:cNvSpPr>
            <p:nvPr/>
          </p:nvSpPr>
          <p:spPr bwMode="auto">
            <a:xfrm>
              <a:off x="10384477"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7" name="Freeform 5"/>
            <p:cNvSpPr>
              <a:spLocks noEditPoints="1"/>
            </p:cNvSpPr>
            <p:nvPr/>
          </p:nvSpPr>
          <p:spPr bwMode="auto">
            <a:xfrm>
              <a:off x="1152930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grpSp>
      <p:cxnSp>
        <p:nvCxnSpPr>
          <p:cNvPr id="6" name="直接连接符 5"/>
          <p:cNvCxnSpPr/>
          <p:nvPr/>
        </p:nvCxnSpPr>
        <p:spPr>
          <a:xfrm flipV="1">
            <a:off x="1498324" y="3429000"/>
            <a:ext cx="0" cy="3429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V="1">
            <a:off x="4661937" y="3657600"/>
            <a:ext cx="0" cy="320040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2517827" y="4242816"/>
            <a:ext cx="0" cy="2615184"/>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5459098" y="5370786"/>
            <a:ext cx="0" cy="148721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25569" y="1216591"/>
            <a:ext cx="4891359" cy="58356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残疾人就业保障金概述</a:t>
            </a:r>
            <a:endParaRPr lang="zh-CN" altLang="en-US" sz="3200" b="1" dirty="0" smtClean="0">
              <a:solidFill>
                <a:schemeClr val="bg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6425570" y="1915558"/>
            <a:ext cx="4980682" cy="424732"/>
          </a:xfrm>
          <a:prstGeom prst="rect">
            <a:avLst/>
          </a:prstGeom>
          <a:noFill/>
        </p:spPr>
        <p:txBody>
          <a:bodyPr wrap="square" rtlCol="0">
            <a:spAutoFit/>
          </a:bodyPr>
          <a:lstStyle/>
          <a:p>
            <a:pPr algn="just">
              <a:lnSpc>
                <a:spcPct val="120000"/>
              </a:lnSpc>
            </a:pPr>
            <a:r>
              <a:rPr lang="zh-CN" altLang="en-US" dirty="0" smtClean="0">
                <a:solidFill>
                  <a:schemeClr val="bg1"/>
                </a:solidFill>
                <a:latin typeface="+mj-ea"/>
                <a:cs typeface="+mj-ea"/>
              </a:rPr>
              <a:t>介绍残保金的定义、征收对象、计算方法等</a:t>
            </a:r>
            <a:endParaRPr lang="zh-CN" altLang="en-US" dirty="0">
              <a:solidFill>
                <a:schemeClr val="bg1"/>
              </a:solidFill>
              <a:latin typeface="+mj-ea"/>
              <a:cs typeface="+mj-ea"/>
            </a:endParaRPr>
          </a:p>
        </p:txBody>
      </p:sp>
      <p:cxnSp>
        <p:nvCxnSpPr>
          <p:cNvPr id="135" name="直接连接符 134"/>
          <p:cNvCxnSpPr/>
          <p:nvPr/>
        </p:nvCxnSpPr>
        <p:spPr>
          <a:xfrm flipV="1">
            <a:off x="888374" y="4875906"/>
            <a:ext cx="0" cy="1989083"/>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6556427" y="4242816"/>
            <a:ext cx="0" cy="261518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7636365" y="4875906"/>
            <a:ext cx="0" cy="1982096"/>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8382600" y="4477407"/>
            <a:ext cx="0" cy="238059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9833028" y="5463540"/>
            <a:ext cx="7885" cy="139446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flipV="1">
            <a:off x="11013097" y="5056632"/>
            <a:ext cx="12375" cy="180137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6518787" y="1789472"/>
            <a:ext cx="4414684" cy="1966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248294" y="5791200"/>
            <a:ext cx="0" cy="107379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flipV="1">
            <a:off x="11839950" y="5791200"/>
            <a:ext cx="7330" cy="106680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2013398"/>
            <a:ext cx="8149444" cy="2862322"/>
            <a:chOff x="5604969" y="1336708"/>
            <a:chExt cx="6095729" cy="2862322"/>
          </a:xfrm>
        </p:grpSpPr>
        <p:sp>
          <p:nvSpPr>
            <p:cNvPr id="105" name="矩形 104"/>
            <p:cNvSpPr/>
            <p:nvPr/>
          </p:nvSpPr>
          <p:spPr>
            <a:xfrm>
              <a:off x="5604969" y="2456650"/>
              <a:ext cx="1019152"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定义</a:t>
              </a:r>
              <a:endParaRPr lang="zh-CN" altLang="en-US" sz="3200" b="1" dirty="0">
                <a:solidFill>
                  <a:srgbClr val="0476D9"/>
                </a:solidFill>
                <a:latin typeface="+mj-ea"/>
                <a:ea typeface="+mj-ea"/>
              </a:endParaRPr>
            </a:p>
          </p:txBody>
        </p:sp>
        <p:sp>
          <p:nvSpPr>
            <p:cNvPr id="106" name="矩形 105"/>
            <p:cNvSpPr/>
            <p:nvPr/>
          </p:nvSpPr>
          <p:spPr>
            <a:xfrm>
              <a:off x="7033475" y="1336708"/>
              <a:ext cx="4667223" cy="2862322"/>
            </a:xfrm>
            <a:prstGeom prst="rect">
              <a:avLst/>
            </a:prstGeom>
          </p:spPr>
          <p:txBody>
            <a:bodyPr wrap="square">
              <a:spAutoFit/>
            </a:bodyPr>
            <a:lstStyle/>
            <a:p>
              <a:pPr algn="just">
                <a:lnSpc>
                  <a:spcPct val="150000"/>
                </a:lnSpc>
              </a:pPr>
              <a:r>
                <a:rPr lang="zh-CN" altLang="en-US" sz="2400" dirty="0" smtClean="0">
                  <a:solidFill>
                    <a:schemeClr val="bg1"/>
                  </a:solidFill>
                </a:rPr>
                <a:t>    残疾人就业保障金是指安排残疾人就业达不到规定比例的用人单位，按照年度差额人数和上年度本地区在岗职工年平均工资计算应缴纳用于残疾人就业的专项基金。</a:t>
              </a:r>
              <a:endParaRPr lang="en-US" altLang="zh-CN" sz="2400" dirty="0" smtClean="0">
                <a:solidFill>
                  <a:schemeClr val="bg1"/>
                </a:solidFill>
              </a:endParaRPr>
            </a:p>
            <a:p>
              <a:pPr algn="just">
                <a:lnSpc>
                  <a:spcPct val="150000"/>
                </a:lnSpc>
              </a:pPr>
              <a:r>
                <a:rPr lang="zh-CN" altLang="en-US" sz="2400" dirty="0" smtClean="0">
                  <a:solidFill>
                    <a:schemeClr val="bg1"/>
                  </a:solidFill>
                  <a:latin typeface="微软雅黑 Light" panose="020B0502040204020203" pitchFamily="34" charset="-122"/>
                  <a:ea typeface="微软雅黑 Light" panose="020B0502040204020203" pitchFamily="34" charset="-122"/>
                </a:rPr>
                <a:t>        豫残联</a:t>
              </a:r>
              <a:r>
                <a:rPr lang="en-US" altLang="zh-CN" sz="2400" dirty="0" smtClean="0">
                  <a:solidFill>
                    <a:schemeClr val="bg1"/>
                  </a:solidFill>
                  <a:latin typeface="微软雅黑 Light" panose="020B0502040204020203" pitchFamily="34" charset="-122"/>
                  <a:ea typeface="微软雅黑 Light" panose="020B0502040204020203" pitchFamily="34" charset="-122"/>
                </a:rPr>
                <a:t>〔2009〕238</a:t>
              </a:r>
              <a:r>
                <a:rPr lang="zh-CN" altLang="en-US" sz="2400" dirty="0" smtClean="0">
                  <a:solidFill>
                    <a:schemeClr val="bg1"/>
                  </a:solidFill>
                  <a:latin typeface="微软雅黑 Light" panose="020B0502040204020203" pitchFamily="34" charset="-122"/>
                  <a:ea typeface="微软雅黑 Light" panose="020B0502040204020203" pitchFamily="34" charset="-122"/>
                </a:rPr>
                <a:t>号    第</a:t>
              </a:r>
              <a:r>
                <a:rPr lang="en-US" altLang="zh-CN" sz="2400" dirty="0" smtClean="0">
                  <a:solidFill>
                    <a:schemeClr val="bg1"/>
                  </a:solidFill>
                  <a:latin typeface="微软雅黑 Light" panose="020B0502040204020203" pitchFamily="34" charset="-122"/>
                  <a:ea typeface="微软雅黑 Light" panose="020B0502040204020203" pitchFamily="34" charset="-122"/>
                </a:rPr>
                <a:t>3</a:t>
              </a:r>
              <a:r>
                <a:rPr lang="zh-CN" altLang="en-US" sz="2400" dirty="0" smtClean="0">
                  <a:solidFill>
                    <a:schemeClr val="bg1"/>
                  </a:solidFill>
                  <a:latin typeface="微软雅黑 Light" panose="020B0502040204020203" pitchFamily="34" charset="-122"/>
                  <a:ea typeface="微软雅黑 Light" panose="020B0502040204020203" pitchFamily="34" charset="-122"/>
                </a:rPr>
                <a:t>条</a:t>
              </a:r>
              <a:endParaRPr lang="zh-CN" altLang="en-US" sz="2400" dirty="0">
                <a:solidFill>
                  <a:schemeClr val="bg1"/>
                </a:solidFill>
                <a:latin typeface="微软雅黑 Light" panose="020B0502040204020203" pitchFamily="34" charset="-122"/>
                <a:ea typeface="微软雅黑 Light" panose="020B0502040204020203" pitchFamily="34" charset="-122"/>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12"/>
          <p:cNvGrpSpPr/>
          <p:nvPr/>
        </p:nvGrpSpPr>
        <p:grpSpPr>
          <a:xfrm>
            <a:off x="2024469" y="1423279"/>
            <a:ext cx="8467845" cy="3970318"/>
            <a:chOff x="5604969" y="900589"/>
            <a:chExt cx="6333891" cy="3970318"/>
          </a:xfrm>
        </p:grpSpPr>
        <p:sp>
          <p:nvSpPr>
            <p:cNvPr id="105" name="矩形 104"/>
            <p:cNvSpPr/>
            <p:nvPr/>
          </p:nvSpPr>
          <p:spPr>
            <a:xfrm>
              <a:off x="5604969" y="2603848"/>
              <a:ext cx="1019152"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对象</a:t>
              </a:r>
              <a:endParaRPr lang="zh-CN" altLang="en-US" sz="3200" b="1" dirty="0">
                <a:solidFill>
                  <a:srgbClr val="0476D9"/>
                </a:solidFill>
                <a:latin typeface="+mj-ea"/>
                <a:ea typeface="+mj-ea"/>
              </a:endParaRPr>
            </a:p>
          </p:txBody>
        </p:sp>
        <p:sp>
          <p:nvSpPr>
            <p:cNvPr id="106" name="矩形 105"/>
            <p:cNvSpPr/>
            <p:nvPr/>
          </p:nvSpPr>
          <p:spPr>
            <a:xfrm>
              <a:off x="7019658" y="900589"/>
              <a:ext cx="4919202" cy="3970318"/>
            </a:xfrm>
            <a:prstGeom prst="rect">
              <a:avLst/>
            </a:prstGeom>
          </p:spPr>
          <p:txBody>
            <a:bodyPr wrap="square">
              <a:spAutoFit/>
            </a:bodyPr>
            <a:lstStyle/>
            <a:p>
              <a:pPr algn="just">
                <a:lnSpc>
                  <a:spcPct val="150000"/>
                </a:lnSpc>
              </a:pPr>
              <a:r>
                <a:rPr lang="zh-CN" altLang="en-US" sz="2400" dirty="0" smtClean="0">
                  <a:solidFill>
                    <a:schemeClr val="bg1"/>
                  </a:solidFill>
                </a:rPr>
                <a:t>未按规定安排残疾人就业的机关、团体、企业、事业单位和民办非企业单位。</a:t>
              </a:r>
              <a:endParaRPr lang="en-US" altLang="zh-CN" sz="2400" dirty="0" smtClean="0">
                <a:solidFill>
                  <a:schemeClr val="bg1"/>
                </a:solidFill>
              </a:endParaRPr>
            </a:p>
            <a:p>
              <a:pPr algn="just">
                <a:lnSpc>
                  <a:spcPct val="150000"/>
                </a:lnSpc>
              </a:pPr>
              <a:endParaRPr lang="en-US" altLang="zh-CN" sz="2400" dirty="0" smtClean="0">
                <a:solidFill>
                  <a:schemeClr val="bg1"/>
                </a:solidFill>
              </a:endParaRPr>
            </a:p>
            <a:p>
              <a:pPr algn="just">
                <a:lnSpc>
                  <a:spcPct val="150000"/>
                </a:lnSpc>
              </a:pPr>
              <a:r>
                <a:rPr lang="zh-CN" altLang="en-US" sz="2400" dirty="0" smtClean="0">
                  <a:solidFill>
                    <a:schemeClr val="bg1"/>
                  </a:solidFill>
                  <a:latin typeface="微软雅黑 Light" panose="020B0502040204020203" pitchFamily="34" charset="-122"/>
                  <a:ea typeface="微软雅黑 Light" panose="020B0502040204020203" pitchFamily="34" charset="-122"/>
                </a:rPr>
                <a:t>豫残联</a:t>
              </a:r>
              <a:r>
                <a:rPr lang="en-US" altLang="zh-CN" sz="2400" dirty="0" smtClean="0">
                  <a:solidFill>
                    <a:schemeClr val="bg1"/>
                  </a:solidFill>
                  <a:latin typeface="微软雅黑 Light" panose="020B0502040204020203" pitchFamily="34" charset="-122"/>
                  <a:ea typeface="微软雅黑 Light" panose="020B0502040204020203" pitchFamily="34" charset="-122"/>
                </a:rPr>
                <a:t>〔2009〕238</a:t>
              </a:r>
              <a:r>
                <a:rPr lang="zh-CN" altLang="en-US" sz="2400" dirty="0" smtClean="0">
                  <a:solidFill>
                    <a:schemeClr val="bg1"/>
                  </a:solidFill>
                  <a:latin typeface="微软雅黑 Light" panose="020B0502040204020203" pitchFamily="34" charset="-122"/>
                  <a:ea typeface="微软雅黑 Light" panose="020B0502040204020203" pitchFamily="34" charset="-122"/>
                </a:rPr>
                <a:t>号</a:t>
              </a:r>
              <a:r>
                <a:rPr lang="zh-CN" altLang="en-US" sz="2400" dirty="0" smtClean="0">
                  <a:solidFill>
                    <a:schemeClr val="bg1"/>
                  </a:solidFill>
                </a:rPr>
                <a:t>第二条</a:t>
              </a:r>
              <a:endParaRPr lang="en-US" altLang="zh-CN" sz="2400" dirty="0" smtClean="0">
                <a:solidFill>
                  <a:schemeClr val="bg1"/>
                </a:solidFill>
              </a:endParaRPr>
            </a:p>
            <a:p>
              <a:pPr algn="just">
                <a:lnSpc>
                  <a:spcPct val="150000"/>
                </a:lnSpc>
              </a:pPr>
              <a:r>
                <a:rPr lang="zh-CN" altLang="en-US" sz="2400" dirty="0" smtClean="0">
                  <a:solidFill>
                    <a:schemeClr val="bg1"/>
                  </a:solidFill>
                </a:rPr>
                <a:t>本省行政区域内的机关、社会团体、企业、事业单位和民办非企业单位，应当按照不低于本单位在职职工总数</a:t>
              </a:r>
              <a:r>
                <a:rPr lang="en-US" altLang="zh-CN" sz="2400" dirty="0" smtClean="0">
                  <a:solidFill>
                    <a:schemeClr val="bg1"/>
                  </a:solidFill>
                </a:rPr>
                <a:t>1.6</a:t>
              </a:r>
              <a:r>
                <a:rPr lang="zh-CN" altLang="en-US" sz="2400" dirty="0" smtClean="0">
                  <a:solidFill>
                    <a:schemeClr val="bg1"/>
                  </a:solidFill>
                </a:rPr>
                <a:t>％的比例安排残疾人就业。</a:t>
              </a:r>
              <a:endParaRPr lang="zh-CN" altLang="en-US" sz="2400" dirty="0" smtClean="0">
                <a:solidFill>
                  <a:schemeClr val="bg1"/>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sp>
        <p:nvSpPr>
          <p:cNvPr id="134" name="矩形 133"/>
          <p:cNvSpPr/>
          <p:nvPr/>
        </p:nvSpPr>
        <p:spPr>
          <a:xfrm>
            <a:off x="3934254" y="1164657"/>
            <a:ext cx="6576533" cy="5632311"/>
          </a:xfrm>
          <a:prstGeom prst="rect">
            <a:avLst/>
          </a:prstGeom>
        </p:spPr>
        <p:txBody>
          <a:bodyPr wrap="square">
            <a:spAutoFit/>
          </a:bodyPr>
          <a:lstStyle/>
          <a:p>
            <a:pPr algn="just">
              <a:lnSpc>
                <a:spcPct val="150000"/>
              </a:lnSpc>
            </a:pPr>
            <a:r>
              <a:rPr lang="en-US" altLang="zh-CN" sz="2400" dirty="0" smtClean="0">
                <a:solidFill>
                  <a:schemeClr val="bg1"/>
                </a:solidFill>
              </a:rPr>
              <a:t>— </a:t>
            </a:r>
            <a:r>
              <a:rPr lang="zh-CN" altLang="en-US" sz="2400" dirty="0" smtClean="0">
                <a:solidFill>
                  <a:schemeClr val="bg1"/>
                </a:solidFill>
              </a:rPr>
              <a:t>平均工资超过当地社会平均工资</a:t>
            </a:r>
            <a:r>
              <a:rPr lang="en-US" altLang="zh-CN" sz="2400" dirty="0" smtClean="0">
                <a:solidFill>
                  <a:schemeClr val="bg1"/>
                </a:solidFill>
              </a:rPr>
              <a:t>2</a:t>
            </a:r>
            <a:r>
              <a:rPr lang="zh-CN" altLang="en-US" sz="2400" dirty="0" smtClean="0">
                <a:solidFill>
                  <a:schemeClr val="bg1"/>
                </a:solidFill>
              </a:rPr>
              <a:t>倍的，按当地社会平均工资</a:t>
            </a:r>
            <a:r>
              <a:rPr lang="en-US" altLang="zh-CN" sz="2400" dirty="0" smtClean="0">
                <a:solidFill>
                  <a:schemeClr val="bg1"/>
                </a:solidFill>
              </a:rPr>
              <a:t>2</a:t>
            </a:r>
            <a:r>
              <a:rPr lang="zh-CN" altLang="en-US" sz="2400" dirty="0" smtClean="0">
                <a:solidFill>
                  <a:schemeClr val="bg1"/>
                </a:solidFill>
              </a:rPr>
              <a:t>倍计征</a:t>
            </a:r>
            <a:endParaRPr lang="en-US" altLang="zh-CN" sz="2400" dirty="0" smtClean="0">
              <a:solidFill>
                <a:schemeClr val="bg1"/>
              </a:solidFill>
            </a:endParaRPr>
          </a:p>
          <a:p>
            <a:pPr algn="just">
              <a:lnSpc>
                <a:spcPct val="150000"/>
              </a:lnSpc>
            </a:pPr>
            <a:endParaRPr lang="en-US" altLang="zh-CN" sz="2400" dirty="0" smtClean="0">
              <a:solidFill>
                <a:schemeClr val="bg1"/>
              </a:solidFill>
            </a:endParaRPr>
          </a:p>
          <a:p>
            <a:pPr algn="just">
              <a:lnSpc>
                <a:spcPct val="150000"/>
              </a:lnSpc>
            </a:pPr>
            <a:r>
              <a:rPr lang="en-US" altLang="zh-CN" sz="2400" dirty="0" smtClean="0">
                <a:solidFill>
                  <a:schemeClr val="bg1"/>
                </a:solidFill>
              </a:rPr>
              <a:t>— </a:t>
            </a:r>
            <a:r>
              <a:rPr lang="zh-CN" altLang="en-US" sz="2400" dirty="0" smtClean="0">
                <a:solidFill>
                  <a:schemeClr val="bg1"/>
                </a:solidFill>
              </a:rPr>
              <a:t>平均工资未超过当地社会平均工资</a:t>
            </a:r>
            <a:r>
              <a:rPr lang="en-US" altLang="zh-CN" sz="2400" dirty="0" smtClean="0">
                <a:solidFill>
                  <a:schemeClr val="bg1"/>
                </a:solidFill>
              </a:rPr>
              <a:t>2</a:t>
            </a:r>
            <a:r>
              <a:rPr lang="zh-CN" altLang="en-US" sz="2400" dirty="0" smtClean="0">
                <a:solidFill>
                  <a:schemeClr val="bg1"/>
                </a:solidFill>
              </a:rPr>
              <a:t>倍（含）的，按年平均工资计征</a:t>
            </a:r>
            <a:endParaRPr lang="en-US" altLang="zh-CN" sz="2400" dirty="0" smtClean="0">
              <a:solidFill>
                <a:schemeClr val="bg1"/>
              </a:solidFill>
            </a:endParaRPr>
          </a:p>
          <a:p>
            <a:pPr algn="just">
              <a:lnSpc>
                <a:spcPct val="150000"/>
              </a:lnSpc>
            </a:pPr>
            <a:endParaRPr lang="en-US" altLang="zh-CN" sz="2400" dirty="0" smtClean="0">
              <a:solidFill>
                <a:schemeClr val="bg1"/>
              </a:solidFill>
            </a:endParaRPr>
          </a:p>
          <a:p>
            <a:pPr algn="just">
              <a:lnSpc>
                <a:spcPct val="150000"/>
              </a:lnSpc>
            </a:pPr>
            <a:r>
              <a:rPr lang="en-US" altLang="zh-CN" sz="2400" dirty="0" smtClean="0">
                <a:solidFill>
                  <a:schemeClr val="bg1"/>
                </a:solidFill>
              </a:rPr>
              <a:t>— </a:t>
            </a:r>
            <a:r>
              <a:rPr lang="zh-CN" altLang="en-US" sz="2400" dirty="0" smtClean="0">
                <a:solidFill>
                  <a:schemeClr val="bg1"/>
                </a:solidFill>
              </a:rPr>
              <a:t>保障金年缴纳额</a:t>
            </a:r>
            <a:r>
              <a:rPr lang="en-US" altLang="zh-CN" sz="2400" dirty="0" smtClean="0">
                <a:solidFill>
                  <a:schemeClr val="bg1"/>
                </a:solidFill>
              </a:rPr>
              <a:t>=</a:t>
            </a:r>
            <a:r>
              <a:rPr lang="zh-CN" altLang="en-US" sz="2400" dirty="0" smtClean="0">
                <a:solidFill>
                  <a:schemeClr val="bg1"/>
                </a:solidFill>
              </a:rPr>
              <a:t>（上年用人单位在职职工人数</a:t>
            </a:r>
            <a:r>
              <a:rPr lang="en-US" altLang="zh-CN" sz="2400" dirty="0" smtClean="0">
                <a:solidFill>
                  <a:schemeClr val="bg1"/>
                </a:solidFill>
              </a:rPr>
              <a:t>×1.6%</a:t>
            </a:r>
            <a:r>
              <a:rPr lang="zh-CN" altLang="en-US" sz="2400" dirty="0" smtClean="0">
                <a:solidFill>
                  <a:schemeClr val="bg1"/>
                </a:solidFill>
              </a:rPr>
              <a:t>－上年用人单位实际安排的残疾人就业人数）</a:t>
            </a:r>
            <a:r>
              <a:rPr lang="en-US" altLang="zh-CN" sz="2400" dirty="0" smtClean="0">
                <a:solidFill>
                  <a:schemeClr val="bg1"/>
                </a:solidFill>
              </a:rPr>
              <a:t>×</a:t>
            </a:r>
            <a:r>
              <a:rPr lang="zh-CN" altLang="en-US" sz="2400" dirty="0" smtClean="0">
                <a:solidFill>
                  <a:schemeClr val="bg1"/>
                </a:solidFill>
              </a:rPr>
              <a:t>上年用人单位征收标准上限</a:t>
            </a:r>
            <a:endParaRPr lang="zh-CN" altLang="en-US" sz="2400" dirty="0" smtClean="0">
              <a:solidFill>
                <a:schemeClr val="bg1"/>
              </a:solidFill>
            </a:endParaRPr>
          </a:p>
          <a:p>
            <a:pPr algn="just">
              <a:lnSpc>
                <a:spcPct val="150000"/>
              </a:lnSpc>
            </a:pPr>
            <a:endParaRPr lang="en-US" altLang="zh-CN" sz="2400" dirty="0" smtClean="0">
              <a:solidFill>
                <a:schemeClr val="bg1"/>
              </a:solidFill>
            </a:endParaRPr>
          </a:p>
        </p:txBody>
      </p:sp>
      <p:sp>
        <p:nvSpPr>
          <p:cNvPr id="135" name="矩形 134"/>
          <p:cNvSpPr/>
          <p:nvPr/>
        </p:nvSpPr>
        <p:spPr>
          <a:xfrm>
            <a:off x="2024469" y="3123715"/>
            <a:ext cx="1362515"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计算</a:t>
            </a:r>
            <a:endParaRPr lang="zh-CN" altLang="en-US" sz="3200" b="1" dirty="0">
              <a:solidFill>
                <a:srgbClr val="0476D9"/>
              </a:solidFill>
              <a:latin typeface="+mj-ea"/>
              <a:ea typeface="+mj-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sp>
        <p:nvSpPr>
          <p:cNvPr id="134" name="矩形 133"/>
          <p:cNvSpPr/>
          <p:nvPr/>
        </p:nvSpPr>
        <p:spPr>
          <a:xfrm>
            <a:off x="3934254" y="1414907"/>
            <a:ext cx="7606437" cy="4524315"/>
          </a:xfrm>
          <a:prstGeom prst="rect">
            <a:avLst/>
          </a:prstGeom>
        </p:spPr>
        <p:txBody>
          <a:bodyPr wrap="square">
            <a:spAutoFit/>
          </a:bodyPr>
          <a:lstStyle/>
          <a:p>
            <a:pPr algn="just">
              <a:lnSpc>
                <a:spcPct val="150000"/>
              </a:lnSpc>
            </a:pPr>
            <a:r>
              <a:rPr lang="en-US" altLang="zh-CN" sz="2400" dirty="0" smtClean="0">
                <a:solidFill>
                  <a:schemeClr val="bg1"/>
                </a:solidFill>
              </a:rPr>
              <a:t>—</a:t>
            </a:r>
            <a:r>
              <a:rPr lang="zh-CN" altLang="en-US" sz="2400" dirty="0" smtClean="0">
                <a:solidFill>
                  <a:schemeClr val="bg1"/>
                </a:solidFill>
              </a:rPr>
              <a:t>已安排残疾职工数</a:t>
            </a:r>
            <a:endParaRPr lang="en-US" altLang="zh-CN" sz="2400" dirty="0" smtClean="0">
              <a:solidFill>
                <a:schemeClr val="bg1"/>
              </a:solidFill>
            </a:endParaRPr>
          </a:p>
          <a:p>
            <a:pPr algn="just">
              <a:lnSpc>
                <a:spcPct val="150000"/>
              </a:lnSpc>
            </a:pPr>
            <a:r>
              <a:rPr lang="en-US" altLang="zh-CN" sz="2400" dirty="0" smtClean="0">
                <a:solidFill>
                  <a:schemeClr val="bg1"/>
                </a:solidFill>
              </a:rPr>
              <a:t>1</a:t>
            </a:r>
            <a:r>
              <a:rPr lang="zh-CN" altLang="en-US" sz="2400" dirty="0" smtClean="0">
                <a:solidFill>
                  <a:schemeClr val="bg1"/>
                </a:solidFill>
              </a:rPr>
              <a:t>、单位正式职工或签订</a:t>
            </a:r>
            <a:r>
              <a:rPr lang="en-US" altLang="zh-CN" sz="2400" dirty="0" smtClean="0">
                <a:solidFill>
                  <a:schemeClr val="bg1"/>
                </a:solidFill>
              </a:rPr>
              <a:t>1</a:t>
            </a:r>
            <a:r>
              <a:rPr lang="zh-CN" altLang="en-US" sz="2400" dirty="0" smtClean="0">
                <a:solidFill>
                  <a:schemeClr val="bg1"/>
                </a:solidFill>
              </a:rPr>
              <a:t>年（含</a:t>
            </a:r>
            <a:r>
              <a:rPr lang="en-US" altLang="zh-CN" sz="2400" dirty="0" smtClean="0">
                <a:solidFill>
                  <a:schemeClr val="bg1"/>
                </a:solidFill>
              </a:rPr>
              <a:t>1</a:t>
            </a:r>
            <a:r>
              <a:rPr lang="zh-CN" altLang="en-US" sz="2400" dirty="0" smtClean="0">
                <a:solidFill>
                  <a:schemeClr val="bg1"/>
                </a:solidFill>
              </a:rPr>
              <a:t>年）以上劳动合同</a:t>
            </a:r>
            <a:endParaRPr lang="zh-CN" altLang="en-US" sz="2400" dirty="0" smtClean="0">
              <a:solidFill>
                <a:schemeClr val="bg1"/>
              </a:solidFill>
            </a:endParaRPr>
          </a:p>
          <a:p>
            <a:pPr algn="just">
              <a:lnSpc>
                <a:spcPct val="150000"/>
              </a:lnSpc>
            </a:pPr>
            <a:r>
              <a:rPr lang="en-US" altLang="zh-CN" sz="2400" dirty="0" smtClean="0">
                <a:solidFill>
                  <a:schemeClr val="bg1"/>
                </a:solidFill>
              </a:rPr>
              <a:t>2</a:t>
            </a:r>
            <a:r>
              <a:rPr lang="zh-CN" altLang="en-US" sz="2400" dirty="0" smtClean="0">
                <a:solidFill>
                  <a:schemeClr val="bg1"/>
                </a:solidFill>
              </a:rPr>
              <a:t>、缴纳基本养老、失业、基本医疗、工伤等保险</a:t>
            </a:r>
            <a:endParaRPr lang="zh-CN" altLang="en-US" sz="2400" dirty="0" smtClean="0">
              <a:solidFill>
                <a:schemeClr val="bg1"/>
              </a:solidFill>
            </a:endParaRPr>
          </a:p>
          <a:p>
            <a:pPr algn="just">
              <a:lnSpc>
                <a:spcPct val="150000"/>
              </a:lnSpc>
            </a:pPr>
            <a:r>
              <a:rPr lang="en-US" altLang="zh-CN" sz="2400" dirty="0" smtClean="0">
                <a:solidFill>
                  <a:schemeClr val="bg1"/>
                </a:solidFill>
              </a:rPr>
              <a:t>3</a:t>
            </a:r>
            <a:r>
              <a:rPr lang="zh-CN" altLang="en-US" sz="2400" dirty="0" smtClean="0">
                <a:solidFill>
                  <a:schemeClr val="bg1"/>
                </a:solidFill>
              </a:rPr>
              <a:t>、持有</a:t>
            </a:r>
            <a:r>
              <a:rPr lang="en-US" altLang="zh-CN" sz="2400" dirty="0" smtClean="0">
                <a:solidFill>
                  <a:schemeClr val="bg1"/>
                </a:solidFill>
              </a:rPr>
              <a:t>《</a:t>
            </a:r>
            <a:r>
              <a:rPr lang="zh-CN" altLang="en-US" sz="2400" dirty="0" smtClean="0">
                <a:solidFill>
                  <a:schemeClr val="bg1"/>
                </a:solidFill>
              </a:rPr>
              <a:t>中华人民共和国残疾人证</a:t>
            </a:r>
            <a:r>
              <a:rPr lang="en-US" altLang="zh-CN" sz="2400" dirty="0" smtClean="0">
                <a:solidFill>
                  <a:schemeClr val="bg1"/>
                </a:solidFill>
              </a:rPr>
              <a:t>》</a:t>
            </a:r>
            <a:endParaRPr lang="en-US" altLang="zh-CN" sz="2400" dirty="0" smtClean="0">
              <a:solidFill>
                <a:schemeClr val="bg1"/>
              </a:solidFill>
            </a:endParaRPr>
          </a:p>
          <a:p>
            <a:pPr algn="just">
              <a:lnSpc>
                <a:spcPct val="150000"/>
              </a:lnSpc>
            </a:pPr>
            <a:endParaRPr lang="en-US" altLang="zh-CN" sz="2400" dirty="0" smtClean="0">
              <a:solidFill>
                <a:schemeClr val="bg1"/>
              </a:solidFill>
            </a:endParaRPr>
          </a:p>
          <a:p>
            <a:pPr algn="just">
              <a:lnSpc>
                <a:spcPct val="150000"/>
              </a:lnSpc>
            </a:pPr>
            <a:r>
              <a:rPr lang="en-US" altLang="zh-CN" sz="2400" dirty="0" smtClean="0">
                <a:solidFill>
                  <a:schemeClr val="bg1"/>
                </a:solidFill>
              </a:rPr>
              <a:t>— </a:t>
            </a:r>
            <a:r>
              <a:rPr lang="zh-CN" altLang="en-US" sz="2400" dirty="0" smtClean="0">
                <a:solidFill>
                  <a:schemeClr val="bg1"/>
                </a:solidFill>
              </a:rPr>
              <a:t>特殊残疾人</a:t>
            </a:r>
            <a:endParaRPr lang="en-US" altLang="zh-CN" sz="2400" dirty="0" smtClean="0">
              <a:solidFill>
                <a:schemeClr val="bg1"/>
              </a:solidFill>
            </a:endParaRPr>
          </a:p>
          <a:p>
            <a:pPr algn="just">
              <a:lnSpc>
                <a:spcPct val="150000"/>
              </a:lnSpc>
            </a:pPr>
            <a:r>
              <a:rPr lang="zh-CN" altLang="en-US" sz="2400" dirty="0" smtClean="0">
                <a:solidFill>
                  <a:schemeClr val="bg1"/>
                </a:solidFill>
              </a:rPr>
              <a:t>持有</a:t>
            </a:r>
            <a:r>
              <a:rPr lang="en-US" altLang="zh-CN" sz="2400" dirty="0" smtClean="0">
                <a:solidFill>
                  <a:schemeClr val="bg1"/>
                </a:solidFill>
              </a:rPr>
              <a:t>1-2</a:t>
            </a:r>
            <a:r>
              <a:rPr lang="zh-CN" altLang="en-US" sz="2400" dirty="0" smtClean="0">
                <a:solidFill>
                  <a:schemeClr val="bg1"/>
                </a:solidFill>
              </a:rPr>
              <a:t>级残疾证或</a:t>
            </a:r>
            <a:r>
              <a:rPr lang="en-US" altLang="zh-CN" sz="2400" dirty="0" smtClean="0">
                <a:solidFill>
                  <a:schemeClr val="bg1"/>
                </a:solidFill>
              </a:rPr>
              <a:t>1-3</a:t>
            </a:r>
            <a:r>
              <a:rPr lang="zh-CN" altLang="en-US" sz="2400" dirty="0" smtClean="0">
                <a:solidFill>
                  <a:schemeClr val="bg1"/>
                </a:solidFill>
              </a:rPr>
              <a:t>级残疾军人证</a:t>
            </a:r>
            <a:endParaRPr lang="en-US" altLang="zh-CN" sz="2400" dirty="0" smtClean="0">
              <a:solidFill>
                <a:schemeClr val="bg1"/>
              </a:solidFill>
            </a:endParaRPr>
          </a:p>
          <a:p>
            <a:pPr algn="just">
              <a:lnSpc>
                <a:spcPct val="150000"/>
              </a:lnSpc>
            </a:pPr>
            <a:r>
              <a:rPr lang="zh-CN" altLang="en-US" sz="2400" dirty="0" smtClean="0">
                <a:solidFill>
                  <a:schemeClr val="bg1"/>
                </a:solidFill>
              </a:rPr>
              <a:t>安排特殊残疾人</a:t>
            </a:r>
            <a:r>
              <a:rPr lang="en-US" altLang="zh-CN" sz="2400" dirty="0" smtClean="0">
                <a:solidFill>
                  <a:schemeClr val="bg1"/>
                </a:solidFill>
              </a:rPr>
              <a:t>1</a:t>
            </a:r>
            <a:r>
              <a:rPr lang="zh-CN" altLang="en-US" sz="2400" dirty="0" smtClean="0">
                <a:solidFill>
                  <a:schemeClr val="bg1"/>
                </a:solidFill>
              </a:rPr>
              <a:t>人就业按照</a:t>
            </a:r>
            <a:r>
              <a:rPr lang="en-US" altLang="zh-CN" sz="2400" dirty="0" smtClean="0">
                <a:solidFill>
                  <a:schemeClr val="bg1"/>
                </a:solidFill>
              </a:rPr>
              <a:t>2</a:t>
            </a:r>
            <a:r>
              <a:rPr lang="zh-CN" altLang="en-US" sz="2400" dirty="0" smtClean="0">
                <a:solidFill>
                  <a:schemeClr val="bg1"/>
                </a:solidFill>
              </a:rPr>
              <a:t>人计算</a:t>
            </a:r>
            <a:endParaRPr lang="en-US" altLang="zh-CN" sz="2400" dirty="0" smtClean="0">
              <a:solidFill>
                <a:schemeClr val="bg1"/>
              </a:solidFill>
            </a:endParaRPr>
          </a:p>
        </p:txBody>
      </p:sp>
      <p:sp>
        <p:nvSpPr>
          <p:cNvPr id="135" name="矩形 134"/>
          <p:cNvSpPr/>
          <p:nvPr/>
        </p:nvSpPr>
        <p:spPr>
          <a:xfrm>
            <a:off x="2024469" y="3123715"/>
            <a:ext cx="1362515" cy="555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476D9"/>
                </a:solidFill>
                <a:latin typeface="+mj-ea"/>
                <a:ea typeface="+mj-ea"/>
              </a:rPr>
              <a:t>要点</a:t>
            </a:r>
            <a:endParaRPr lang="zh-CN" altLang="en-US" sz="3200" b="1" dirty="0">
              <a:solidFill>
                <a:srgbClr val="0476D9"/>
              </a:solidFill>
              <a:latin typeface="+mj-ea"/>
              <a:ea typeface="+mj-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5" name="矩形 4"/>
          <p:cNvSpPr/>
          <p:nvPr/>
        </p:nvSpPr>
        <p:spPr>
          <a:xfrm>
            <a:off x="894080" y="281120"/>
            <a:ext cx="203220" cy="677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1"/>
          <p:cNvGrpSpPr/>
          <p:nvPr/>
        </p:nvGrpSpPr>
        <p:grpSpPr>
          <a:xfrm>
            <a:off x="53222" y="6243320"/>
            <a:ext cx="12013692" cy="910258"/>
            <a:chOff x="53222" y="6243320"/>
            <a:chExt cx="12013692" cy="910258"/>
          </a:xfrm>
        </p:grpSpPr>
        <p:cxnSp>
          <p:nvCxnSpPr>
            <p:cNvPr id="138" name="直接连接符 137"/>
            <p:cNvCxnSpPr/>
            <p:nvPr/>
          </p:nvCxnSpPr>
          <p:spPr>
            <a:xfrm flipV="1">
              <a:off x="888374"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1014498" y="6321552"/>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14062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788" idx="29"/>
            </p:cNvCxnSpPr>
            <p:nvPr/>
          </p:nvCxnSpPr>
          <p:spPr>
            <a:xfrm flipV="1">
              <a:off x="1266746" y="6465459"/>
              <a:ext cx="4967"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3928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1518994"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645118"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771242"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897366"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023490"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14961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227573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240186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2527986"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H="1" flipV="1">
              <a:off x="2654110" y="6754368"/>
              <a:ext cx="1" cy="1106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278023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V="1">
              <a:off x="2906358"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303248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3158606" y="6243320"/>
              <a:ext cx="0" cy="62167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3284730"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341085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endCxn id="790" idx="28"/>
            </p:cNvCxnSpPr>
            <p:nvPr/>
          </p:nvCxnSpPr>
          <p:spPr>
            <a:xfrm flipV="1">
              <a:off x="3536978" y="6465459"/>
              <a:ext cx="1894"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66310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3789226"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3915350"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4041474"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4167598" y="651641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429372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419846" y="6465459"/>
              <a:ext cx="0" cy="3995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4545970" y="6589776"/>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67209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4798218"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4924342"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5050466" y="6754368"/>
              <a:ext cx="0" cy="1106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176590" y="663244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02714" y="66842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428838" y="6723805"/>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5554962" y="6652768"/>
              <a:ext cx="0" cy="20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5681086" y="6633718"/>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5807210" y="6640068"/>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5933334" y="6589776"/>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6059458" y="6679885"/>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18558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6279896" y="6773252"/>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6417510" y="6737990"/>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6563954" y="6525602"/>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700238" y="660180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6826362" y="6754202"/>
              <a:ext cx="0" cy="12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6942326" y="6752446"/>
              <a:ext cx="0" cy="114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flipV="1">
              <a:off x="7075488" y="6636390"/>
              <a:ext cx="0" cy="228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flipV="1">
              <a:off x="7192963" y="6595452"/>
              <a:ext cx="0" cy="279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flipV="1">
              <a:off x="7357288" y="67161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7472222" y="67161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V="1">
              <a:off x="7572418" y="6615855"/>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V="1">
              <a:off x="7697914" y="6703402"/>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V="1">
              <a:off x="7846784" y="6686577"/>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flipV="1">
              <a:off x="7946238" y="6722452"/>
              <a:ext cx="0" cy="1651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flipV="1">
              <a:off x="8077442" y="6531952"/>
              <a:ext cx="0" cy="3175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flipV="1">
              <a:off x="8228966" y="6723805"/>
              <a:ext cx="0" cy="17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flipV="1">
              <a:off x="8329690" y="6685771"/>
              <a:ext cx="0" cy="304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flipV="1">
              <a:off x="8496454" y="6795140"/>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flipV="1">
              <a:off x="8581938" y="6736505"/>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flipV="1">
              <a:off x="8708062" y="6633552"/>
              <a:ext cx="0" cy="241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flipV="1">
              <a:off x="8842375" y="6483035"/>
              <a:ext cx="0" cy="393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flipV="1">
              <a:off x="8960310" y="6436702"/>
              <a:ext cx="0" cy="5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flipV="1">
              <a:off x="9106754" y="6800005"/>
              <a:ext cx="0" cy="889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V="1">
              <a:off x="9212558"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V="1">
              <a:off x="9333602" y="6741502"/>
              <a:ext cx="0" cy="152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flipV="1">
              <a:off x="9474966" y="6781800"/>
              <a:ext cx="0" cy="76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flipV="1">
              <a:off x="9590930" y="6512902"/>
              <a:ext cx="0" cy="355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V="1">
              <a:off x="9717054" y="6652602"/>
              <a:ext cx="0" cy="1968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V="1">
              <a:off x="9843178" y="6741502"/>
              <a:ext cx="0" cy="1397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9969302"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0095426" y="6506552"/>
              <a:ext cx="0" cy="3683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0216470" y="6728802"/>
              <a:ext cx="0" cy="136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V="1">
              <a:off x="10347674" y="6686577"/>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flipV="1">
              <a:off x="10473798" y="6544994"/>
              <a:ext cx="0" cy="330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10599922" y="6399276"/>
              <a:ext cx="0" cy="4657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0726046" y="6723805"/>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flipV="1">
              <a:off x="10852170" y="680500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V="1">
              <a:off x="10978294" y="6608152"/>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flipV="1">
              <a:off x="11104418" y="6637064"/>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flipV="1">
              <a:off x="11230542" y="655612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1132015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flipV="1">
              <a:off x="53222" y="6526276"/>
              <a:ext cx="0" cy="3485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flipV="1">
              <a:off x="449252" y="6327919"/>
              <a:ext cx="0" cy="5434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flipV="1">
              <a:off x="317242" y="6694126"/>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flipV="1">
              <a:off x="581262" y="6675164"/>
              <a:ext cx="0" cy="1807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flipV="1">
              <a:off x="185232" y="6612338"/>
              <a:ext cx="0" cy="2752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flipV="1">
              <a:off x="713270" y="6640068"/>
              <a:ext cx="0" cy="2325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flipV="1">
              <a:off x="1142683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V="1">
              <a:off x="11533514" y="6364224"/>
              <a:ext cx="0" cy="50076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flipV="1">
              <a:off x="11640194" y="6608152"/>
              <a:ext cx="0" cy="2568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11746874" y="6531952"/>
              <a:ext cx="0" cy="33303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11853554" y="6544994"/>
              <a:ext cx="0" cy="31999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1958329" y="6698471"/>
              <a:ext cx="0" cy="159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flipV="1">
              <a:off x="12066914" y="6416040"/>
              <a:ext cx="0" cy="4489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9" name="文本框 6"/>
          <p:cNvSpPr txBox="1"/>
          <p:nvPr/>
        </p:nvSpPr>
        <p:spPr>
          <a:xfrm>
            <a:off x="1140127" y="250475"/>
            <a:ext cx="610772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残疾人就业保障金</a:t>
            </a:r>
            <a:endParaRPr lang="zh-CN" altLang="en-US" sz="4000" b="1" dirty="0" smtClean="0">
              <a:solidFill>
                <a:schemeClr val="bg1"/>
              </a:solidFill>
              <a:latin typeface="微软雅黑" panose="020B0503020204020204" pitchFamily="34" charset="-122"/>
              <a:ea typeface="微软雅黑" panose="020B0503020204020204" pitchFamily="34" charset="-122"/>
            </a:endParaRPr>
          </a:p>
        </p:txBody>
      </p:sp>
      <p:sp>
        <p:nvSpPr>
          <p:cNvPr id="116" name="Shape 2012"/>
          <p:cNvSpPr/>
          <p:nvPr/>
        </p:nvSpPr>
        <p:spPr>
          <a:xfrm>
            <a:off x="6809726" y="1372220"/>
            <a:ext cx="4673210" cy="1812138"/>
          </a:xfrm>
          <a:prstGeom prst="roundRect">
            <a:avLst>
              <a:gd name="adj" fmla="val 6918"/>
            </a:avLst>
          </a:prstGeom>
          <a:noFill/>
          <a:ln w="38100">
            <a:solidFill>
              <a:schemeClr val="bg1"/>
            </a:solidFill>
            <a:miter lim="400000"/>
          </a:ln>
        </p:spPr>
        <p:txBody>
          <a:bodyPr lIns="12406" tIns="12406" rIns="12406" bIns="12406" anchor="ctr"/>
          <a:lstStyle/>
          <a:p>
            <a:pPr>
              <a:lnSpc>
                <a:spcPct val="120000"/>
              </a:lnSpc>
            </a:pPr>
            <a:endParaRPr sz="1135" noProof="1">
              <a:solidFill>
                <a:schemeClr val="bg1"/>
              </a:solidFill>
              <a:ea typeface="微软雅黑" panose="020B0503020204020204" pitchFamily="34" charset="-122"/>
              <a:cs typeface="+mn-ea"/>
              <a:sym typeface="Arial" panose="020B0604020202020204" pitchFamily="34" charset="0"/>
            </a:endParaRPr>
          </a:p>
        </p:txBody>
      </p:sp>
      <p:sp>
        <p:nvSpPr>
          <p:cNvPr id="120" name="Shape 2016"/>
          <p:cNvSpPr/>
          <p:nvPr/>
        </p:nvSpPr>
        <p:spPr>
          <a:xfrm>
            <a:off x="5150775" y="2359863"/>
            <a:ext cx="1879600" cy="18811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solidFill>
              <a:schemeClr val="accent1">
                <a:lumMod val="60000"/>
                <a:lumOff val="40000"/>
              </a:schemeClr>
            </a:solidFill>
            <a:miter lim="400000"/>
          </a:ln>
        </p:spPr>
        <p:txBody>
          <a:bodyPr lIns="16542" tIns="16542" rIns="16542" bIns="16542" anchor="ctr"/>
          <a:lstStyle/>
          <a:p>
            <a:pPr algn="ctr">
              <a:lnSpc>
                <a:spcPct val="120000"/>
              </a:lnSpc>
            </a:pPr>
            <a:r>
              <a:rPr lang="zh-CN" altLang="en-US" sz="3200" b="1" noProof="1" smtClean="0">
                <a:solidFill>
                  <a:srgbClr val="1E82D9"/>
                </a:solidFill>
                <a:ea typeface="微软雅黑" panose="020B0503020204020204" pitchFamily="34" charset="-122"/>
                <a:cs typeface="+mn-ea"/>
                <a:sym typeface="Arial" panose="020B0604020202020204" pitchFamily="34" charset="0"/>
              </a:rPr>
              <a:t>举例</a:t>
            </a:r>
            <a:endParaRPr sz="3200" b="1" noProof="1">
              <a:solidFill>
                <a:srgbClr val="1E82D9"/>
              </a:solidFill>
              <a:ea typeface="微软雅黑" panose="020B0503020204020204" pitchFamily="34" charset="-122"/>
              <a:cs typeface="+mn-ea"/>
              <a:sym typeface="Arial" panose="020B0604020202020204" pitchFamily="34" charset="0"/>
            </a:endParaRPr>
          </a:p>
        </p:txBody>
      </p:sp>
      <p:sp>
        <p:nvSpPr>
          <p:cNvPr id="128" name="Text Placeholder 5"/>
          <p:cNvSpPr txBox="1"/>
          <p:nvPr/>
        </p:nvSpPr>
        <p:spPr>
          <a:xfrm>
            <a:off x="5590513" y="3094875"/>
            <a:ext cx="1000125" cy="412750"/>
          </a:xfrm>
          <a:prstGeom prst="rect">
            <a:avLst/>
          </a:prstGeom>
        </p:spPr>
        <p:txBody>
          <a:bodyPr lIns="0" tIns="0" rIns="0" bIns="0" anchor="ct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itchFamily="34" charset="0"/>
                <a:ea typeface="Open Sans" pitchFamily="34" charset="0"/>
                <a:cs typeface="Open Sans"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endParaRPr lang="en-GB" altLang="zh-CN" sz="1990" b="1"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TextBox 130"/>
          <p:cNvSpPr txBox="1"/>
          <p:nvPr/>
        </p:nvSpPr>
        <p:spPr>
          <a:xfrm>
            <a:off x="6959064" y="1463040"/>
            <a:ext cx="4379495" cy="1754326"/>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B</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企业</a:t>
            </a:r>
            <a:endPar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在职职工</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100</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人，年平均工资</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10</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万，安排普通残疾人</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a:t>
            </a:r>
            <a:endPar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保障金年缴纳额＝</a:t>
            </a:r>
            <a:endPar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100</a:t>
            </a:r>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1.6%-2</a:t>
            </a: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10=0</a:t>
            </a:r>
            <a:endPar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endParaRPr lang="zh-CN" altLang="en-US" dirty="0"/>
          </a:p>
        </p:txBody>
      </p:sp>
      <p:sp>
        <p:nvSpPr>
          <p:cNvPr id="133" name="Shape 2012"/>
          <p:cNvSpPr/>
          <p:nvPr/>
        </p:nvSpPr>
        <p:spPr>
          <a:xfrm>
            <a:off x="6808126" y="3614850"/>
            <a:ext cx="4673210" cy="1812138"/>
          </a:xfrm>
          <a:prstGeom prst="roundRect">
            <a:avLst>
              <a:gd name="adj" fmla="val 6918"/>
            </a:avLst>
          </a:prstGeom>
          <a:noFill/>
          <a:ln w="38100">
            <a:solidFill>
              <a:schemeClr val="bg1"/>
            </a:solidFill>
            <a:miter lim="400000"/>
          </a:ln>
        </p:spPr>
        <p:txBody>
          <a:bodyPr lIns="12406" tIns="12406" rIns="12406" bIns="12406" anchor="ctr"/>
          <a:lstStyle/>
          <a:p>
            <a:pPr>
              <a:lnSpc>
                <a:spcPct val="120000"/>
              </a:lnSpc>
            </a:pPr>
            <a:endParaRPr sz="1135" noProof="1">
              <a:solidFill>
                <a:schemeClr val="bg1"/>
              </a:solidFill>
              <a:ea typeface="微软雅黑" panose="020B0503020204020204" pitchFamily="34" charset="-122"/>
              <a:cs typeface="+mn-ea"/>
              <a:sym typeface="Arial" panose="020B0604020202020204" pitchFamily="34" charset="0"/>
            </a:endParaRPr>
          </a:p>
        </p:txBody>
      </p:sp>
      <p:sp>
        <p:nvSpPr>
          <p:cNvPr id="132" name="TextBox 131"/>
          <p:cNvSpPr txBox="1"/>
          <p:nvPr/>
        </p:nvSpPr>
        <p:spPr>
          <a:xfrm>
            <a:off x="7034463" y="3686476"/>
            <a:ext cx="4323347" cy="1754326"/>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D</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企业</a:t>
            </a:r>
            <a:endPar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在职职工</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100</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人，年平均工资</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万，安排特殊残疾人</a:t>
            </a:r>
            <a:r>
              <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1</a:t>
            </a:r>
            <a:r>
              <a:rPr lang="zh-CN" altLang="en-US"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人</a:t>
            </a:r>
            <a:endParaRPr lang="en-US" altLang="zh-CN"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保障金年缴纳额＝</a:t>
            </a:r>
            <a:endPar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100</a:t>
            </a:r>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1.6%-2</a:t>
            </a: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zh-CN"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4=0</a:t>
            </a:r>
            <a:endPar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endParaRPr lang="zh-CN" altLang="en-US" dirty="0"/>
          </a:p>
        </p:txBody>
      </p:sp>
      <p:sp>
        <p:nvSpPr>
          <p:cNvPr id="136" name="Shape 2012"/>
          <p:cNvSpPr/>
          <p:nvPr/>
        </p:nvSpPr>
        <p:spPr>
          <a:xfrm>
            <a:off x="696154" y="1372220"/>
            <a:ext cx="4673210" cy="1812138"/>
          </a:xfrm>
          <a:prstGeom prst="roundRect">
            <a:avLst>
              <a:gd name="adj" fmla="val 6918"/>
            </a:avLst>
          </a:prstGeom>
          <a:noFill/>
          <a:ln w="38100">
            <a:solidFill>
              <a:schemeClr val="bg1"/>
            </a:solidFill>
            <a:miter lim="400000"/>
          </a:ln>
        </p:spPr>
        <p:txBody>
          <a:bodyPr lIns="12406" tIns="12406" rIns="12406" bIns="12406" anchor="ctr"/>
          <a:lstStyle/>
          <a:p>
            <a:pPr>
              <a:lnSpc>
                <a:spcPct val="120000"/>
              </a:lnSpc>
            </a:pPr>
            <a:endParaRPr sz="1135" noProof="1">
              <a:solidFill>
                <a:schemeClr val="bg1"/>
              </a:solidFill>
              <a:latin typeface="+mj-ea"/>
              <a:ea typeface="+mj-ea"/>
              <a:cs typeface="+mn-ea"/>
              <a:sym typeface="Arial" panose="020B0604020202020204" pitchFamily="34" charset="0"/>
            </a:endParaRPr>
          </a:p>
        </p:txBody>
      </p:sp>
      <p:sp>
        <p:nvSpPr>
          <p:cNvPr id="137" name="TextBox 136"/>
          <p:cNvSpPr txBox="1"/>
          <p:nvPr/>
        </p:nvSpPr>
        <p:spPr>
          <a:xfrm>
            <a:off x="864690" y="1463040"/>
            <a:ext cx="4379495" cy="1754326"/>
          </a:xfrm>
          <a:prstGeom prst="rect">
            <a:avLst/>
          </a:prstGeom>
          <a:noFill/>
        </p:spPr>
        <p:txBody>
          <a:bodyPr wrap="square" rtlCol="0">
            <a:spAutoFit/>
          </a:bodyPr>
          <a:lstStyle/>
          <a:p>
            <a:pPr algn="ctr"/>
            <a:r>
              <a:rPr lang="en-US" altLang="zh-CN" b="1" dirty="0" smtClean="0">
                <a:solidFill>
                  <a:schemeClr val="bg1"/>
                </a:solidFill>
                <a:latin typeface="+mj-ea"/>
                <a:ea typeface="+mj-ea"/>
                <a:sym typeface="Arial" panose="020B0604020202020204" pitchFamily="34" charset="0"/>
              </a:rPr>
              <a:t>A</a:t>
            </a:r>
            <a:r>
              <a:rPr lang="zh-CN" altLang="en-US" b="1" dirty="0" smtClean="0">
                <a:solidFill>
                  <a:schemeClr val="bg1"/>
                </a:solidFill>
                <a:latin typeface="+mj-ea"/>
                <a:ea typeface="+mj-ea"/>
                <a:sym typeface="Arial" panose="020B0604020202020204" pitchFamily="34" charset="0"/>
              </a:rPr>
              <a:t>企业</a:t>
            </a:r>
            <a:endParaRPr lang="en-US" altLang="zh-CN" b="1" dirty="0" smtClean="0">
              <a:solidFill>
                <a:schemeClr val="bg1"/>
              </a:solidFill>
              <a:latin typeface="+mj-ea"/>
              <a:ea typeface="+mj-ea"/>
              <a:sym typeface="Arial" panose="020B0604020202020204" pitchFamily="34" charset="0"/>
            </a:endParaRPr>
          </a:p>
          <a:p>
            <a:r>
              <a:rPr lang="zh-CN" altLang="en-US" b="1" dirty="0" smtClean="0">
                <a:solidFill>
                  <a:schemeClr val="bg1"/>
                </a:solidFill>
                <a:latin typeface="+mj-ea"/>
                <a:ea typeface="+mj-ea"/>
                <a:sym typeface="Arial" panose="020B0604020202020204" pitchFamily="34" charset="0"/>
              </a:rPr>
              <a:t>在职职工</a:t>
            </a:r>
            <a:r>
              <a:rPr lang="en-US" altLang="zh-CN" b="1" dirty="0" smtClean="0">
                <a:solidFill>
                  <a:schemeClr val="bg1"/>
                </a:solidFill>
                <a:latin typeface="+mj-ea"/>
                <a:ea typeface="+mj-ea"/>
                <a:sym typeface="Arial" panose="020B0604020202020204" pitchFamily="34" charset="0"/>
              </a:rPr>
              <a:t>100</a:t>
            </a:r>
            <a:r>
              <a:rPr lang="zh-CN" altLang="en-US" b="1" dirty="0" smtClean="0">
                <a:solidFill>
                  <a:schemeClr val="bg1"/>
                </a:solidFill>
                <a:latin typeface="+mj-ea"/>
                <a:ea typeface="+mj-ea"/>
                <a:sym typeface="Arial" panose="020B0604020202020204" pitchFamily="34" charset="0"/>
              </a:rPr>
              <a:t>人，年平均工资</a:t>
            </a:r>
            <a:r>
              <a:rPr lang="en-US" altLang="zh-CN" b="1" dirty="0" smtClean="0">
                <a:solidFill>
                  <a:schemeClr val="bg1"/>
                </a:solidFill>
                <a:latin typeface="+mj-ea"/>
                <a:ea typeface="+mj-ea"/>
                <a:sym typeface="Arial" panose="020B0604020202020204" pitchFamily="34" charset="0"/>
              </a:rPr>
              <a:t>4</a:t>
            </a:r>
            <a:r>
              <a:rPr lang="zh-CN" altLang="en-US" b="1" dirty="0" smtClean="0">
                <a:solidFill>
                  <a:schemeClr val="bg1"/>
                </a:solidFill>
                <a:latin typeface="+mj-ea"/>
                <a:ea typeface="+mj-ea"/>
                <a:sym typeface="Arial" panose="020B0604020202020204" pitchFamily="34" charset="0"/>
              </a:rPr>
              <a:t>万，安排普通残疾人</a:t>
            </a:r>
            <a:r>
              <a:rPr lang="en-US" altLang="zh-CN" b="1" dirty="0" smtClean="0">
                <a:solidFill>
                  <a:schemeClr val="bg1"/>
                </a:solidFill>
                <a:latin typeface="+mj-ea"/>
                <a:ea typeface="+mj-ea"/>
                <a:sym typeface="Arial" panose="020B0604020202020204" pitchFamily="34" charset="0"/>
              </a:rPr>
              <a:t>1</a:t>
            </a:r>
            <a:r>
              <a:rPr lang="zh-CN" altLang="en-US" b="1" dirty="0" smtClean="0">
                <a:solidFill>
                  <a:schemeClr val="bg1"/>
                </a:solidFill>
                <a:latin typeface="+mj-ea"/>
                <a:ea typeface="+mj-ea"/>
                <a:sym typeface="Arial" panose="020B0604020202020204" pitchFamily="34" charset="0"/>
              </a:rPr>
              <a:t>人</a:t>
            </a:r>
            <a:endParaRPr lang="zh-CN" altLang="en-US" b="1" dirty="0" smtClean="0">
              <a:solidFill>
                <a:schemeClr val="bg1"/>
              </a:solidFill>
              <a:latin typeface="+mj-ea"/>
              <a:ea typeface="+mj-ea"/>
              <a:sym typeface="Arial" panose="020B0604020202020204" pitchFamily="34" charset="0"/>
            </a:endParaRPr>
          </a:p>
          <a:p>
            <a:r>
              <a:rPr lang="zh-CN" altLang="en-US" b="1" dirty="0" smtClean="0">
                <a:solidFill>
                  <a:schemeClr val="bg1"/>
                </a:solidFill>
                <a:latin typeface="+mj-ea"/>
                <a:ea typeface="+mj-ea"/>
                <a:sym typeface="Arial" panose="020B0604020202020204" pitchFamily="34" charset="0"/>
              </a:rPr>
              <a:t>保障金年缴纳额＝</a:t>
            </a:r>
            <a:endParaRPr lang="en-US" altLang="zh-CN" b="1" dirty="0" smtClean="0">
              <a:solidFill>
                <a:schemeClr val="bg1"/>
              </a:solidFill>
              <a:latin typeface="+mj-ea"/>
              <a:ea typeface="+mj-ea"/>
              <a:sym typeface="Arial" panose="020B0604020202020204" pitchFamily="34" charset="0"/>
            </a:endParaRPr>
          </a:p>
          <a:p>
            <a:r>
              <a:rPr lang="zh-CN" altLang="en-US" b="1" dirty="0" smtClean="0">
                <a:solidFill>
                  <a:schemeClr val="bg1"/>
                </a:solidFill>
                <a:latin typeface="+mj-ea"/>
                <a:ea typeface="+mj-ea"/>
                <a:sym typeface="Arial" panose="020B0604020202020204" pitchFamily="34" charset="0"/>
              </a:rPr>
              <a:t>（</a:t>
            </a:r>
            <a:r>
              <a:rPr lang="en-US" altLang="zh-CN" b="1" dirty="0" smtClean="0">
                <a:solidFill>
                  <a:schemeClr val="bg1"/>
                </a:solidFill>
                <a:latin typeface="+mj-ea"/>
                <a:ea typeface="+mj-ea"/>
                <a:sym typeface="Arial" panose="020B0604020202020204" pitchFamily="34" charset="0"/>
              </a:rPr>
              <a:t>100×1.6%-1</a:t>
            </a:r>
            <a:r>
              <a:rPr lang="zh-CN" altLang="en-US" b="1" dirty="0" smtClean="0">
                <a:solidFill>
                  <a:schemeClr val="bg1"/>
                </a:solidFill>
                <a:latin typeface="+mj-ea"/>
                <a:ea typeface="+mj-ea"/>
                <a:sym typeface="Arial" panose="020B0604020202020204" pitchFamily="34" charset="0"/>
              </a:rPr>
              <a:t>）</a:t>
            </a:r>
            <a:r>
              <a:rPr lang="en-US" altLang="zh-CN" b="1" dirty="0" smtClean="0">
                <a:solidFill>
                  <a:schemeClr val="bg1"/>
                </a:solidFill>
                <a:latin typeface="+mj-ea"/>
                <a:ea typeface="+mj-ea"/>
                <a:sym typeface="Arial" panose="020B0604020202020204" pitchFamily="34" charset="0"/>
              </a:rPr>
              <a:t>×4=2.4</a:t>
            </a:r>
            <a:r>
              <a:rPr lang="zh-CN" altLang="en-US" b="1" dirty="0" smtClean="0">
                <a:solidFill>
                  <a:schemeClr val="bg1"/>
                </a:solidFill>
                <a:latin typeface="+mj-ea"/>
                <a:ea typeface="+mj-ea"/>
                <a:sym typeface="Arial" panose="020B0604020202020204" pitchFamily="34" charset="0"/>
              </a:rPr>
              <a:t>万</a:t>
            </a:r>
            <a:endParaRPr lang="zh-CN" altLang="en-US" b="1" dirty="0" smtClean="0">
              <a:solidFill>
                <a:schemeClr val="bg1"/>
              </a:solidFill>
              <a:latin typeface="+mj-ea"/>
              <a:ea typeface="+mj-ea"/>
              <a:sym typeface="Arial" panose="020B0604020202020204" pitchFamily="34" charset="0"/>
            </a:endParaRPr>
          </a:p>
          <a:p>
            <a:endParaRPr lang="zh-CN" altLang="en-US" dirty="0">
              <a:latin typeface="+mj-ea"/>
              <a:ea typeface="+mj-ea"/>
            </a:endParaRPr>
          </a:p>
        </p:txBody>
      </p:sp>
      <p:sp>
        <p:nvSpPr>
          <p:cNvPr id="139" name="Shape 2012"/>
          <p:cNvSpPr/>
          <p:nvPr/>
        </p:nvSpPr>
        <p:spPr>
          <a:xfrm>
            <a:off x="694554" y="3603620"/>
            <a:ext cx="4673210" cy="1812138"/>
          </a:xfrm>
          <a:prstGeom prst="roundRect">
            <a:avLst>
              <a:gd name="adj" fmla="val 6918"/>
            </a:avLst>
          </a:prstGeom>
          <a:noFill/>
          <a:ln w="38100">
            <a:solidFill>
              <a:schemeClr val="bg1"/>
            </a:solidFill>
            <a:miter lim="400000"/>
          </a:ln>
        </p:spPr>
        <p:txBody>
          <a:bodyPr lIns="12406" tIns="12406" rIns="12406" bIns="12406" anchor="ctr"/>
          <a:lstStyle/>
          <a:p>
            <a:pPr>
              <a:lnSpc>
                <a:spcPct val="120000"/>
              </a:lnSpc>
            </a:pPr>
            <a:endParaRPr sz="1135" noProof="1">
              <a:solidFill>
                <a:schemeClr val="bg1"/>
              </a:solidFill>
              <a:latin typeface="+mj-ea"/>
              <a:ea typeface="+mj-ea"/>
              <a:cs typeface="+mn-ea"/>
              <a:sym typeface="Arial" panose="020B0604020202020204" pitchFamily="34" charset="0"/>
            </a:endParaRPr>
          </a:p>
        </p:txBody>
      </p:sp>
      <p:sp>
        <p:nvSpPr>
          <p:cNvPr id="153" name="TextBox 152"/>
          <p:cNvSpPr txBox="1"/>
          <p:nvPr/>
        </p:nvSpPr>
        <p:spPr>
          <a:xfrm>
            <a:off x="863090" y="3686476"/>
            <a:ext cx="4379495" cy="1754326"/>
          </a:xfrm>
          <a:prstGeom prst="rect">
            <a:avLst/>
          </a:prstGeom>
          <a:noFill/>
        </p:spPr>
        <p:txBody>
          <a:bodyPr wrap="square" rtlCol="0">
            <a:spAutoFit/>
          </a:bodyPr>
          <a:lstStyle/>
          <a:p>
            <a:pPr algn="ctr"/>
            <a:r>
              <a:rPr lang="en-US" altLang="zh-CN" b="1" dirty="0" smtClean="0">
                <a:solidFill>
                  <a:schemeClr val="bg1"/>
                </a:solidFill>
                <a:latin typeface="+mj-ea"/>
                <a:ea typeface="+mj-ea"/>
              </a:rPr>
              <a:t>C</a:t>
            </a:r>
            <a:r>
              <a:rPr lang="zh-CN" altLang="en-US" b="1" dirty="0" smtClean="0">
                <a:solidFill>
                  <a:schemeClr val="bg1"/>
                </a:solidFill>
                <a:latin typeface="+mj-ea"/>
                <a:ea typeface="+mj-ea"/>
              </a:rPr>
              <a:t>企业</a:t>
            </a:r>
            <a:endParaRPr lang="en-US" altLang="zh-CN" b="1" dirty="0" smtClean="0">
              <a:solidFill>
                <a:schemeClr val="bg1"/>
              </a:solidFill>
              <a:latin typeface="+mj-ea"/>
              <a:ea typeface="+mj-ea"/>
            </a:endParaRPr>
          </a:p>
          <a:p>
            <a:r>
              <a:rPr lang="zh-CN" altLang="en-US" b="1" dirty="0" smtClean="0">
                <a:solidFill>
                  <a:schemeClr val="bg1"/>
                </a:solidFill>
                <a:latin typeface="+mj-ea"/>
                <a:ea typeface="+mj-ea"/>
              </a:rPr>
              <a:t>在职职工</a:t>
            </a:r>
            <a:r>
              <a:rPr lang="en-US" altLang="zh-CN" b="1" dirty="0" smtClean="0">
                <a:solidFill>
                  <a:schemeClr val="bg1"/>
                </a:solidFill>
                <a:latin typeface="+mj-ea"/>
                <a:ea typeface="+mj-ea"/>
              </a:rPr>
              <a:t>100</a:t>
            </a:r>
            <a:r>
              <a:rPr lang="zh-CN" altLang="en-US" b="1" dirty="0" smtClean="0">
                <a:solidFill>
                  <a:schemeClr val="bg1"/>
                </a:solidFill>
                <a:latin typeface="+mj-ea"/>
                <a:ea typeface="+mj-ea"/>
              </a:rPr>
              <a:t>人，年平均工资</a:t>
            </a:r>
            <a:r>
              <a:rPr lang="en-US" altLang="zh-CN" b="1" dirty="0" smtClean="0">
                <a:solidFill>
                  <a:schemeClr val="bg1"/>
                </a:solidFill>
                <a:latin typeface="+mj-ea"/>
                <a:ea typeface="+mj-ea"/>
              </a:rPr>
              <a:t>10</a:t>
            </a:r>
            <a:r>
              <a:rPr lang="zh-CN" altLang="en-US" b="1" dirty="0" smtClean="0">
                <a:solidFill>
                  <a:schemeClr val="bg1"/>
                </a:solidFill>
                <a:latin typeface="+mj-ea"/>
                <a:ea typeface="+mj-ea"/>
              </a:rPr>
              <a:t>万，安排普通残疾人</a:t>
            </a:r>
            <a:r>
              <a:rPr lang="en-US" altLang="zh-CN" b="1" dirty="0" smtClean="0">
                <a:solidFill>
                  <a:schemeClr val="bg1"/>
                </a:solidFill>
                <a:latin typeface="+mj-ea"/>
                <a:ea typeface="+mj-ea"/>
              </a:rPr>
              <a:t>1</a:t>
            </a:r>
            <a:r>
              <a:rPr lang="zh-CN" altLang="en-US" b="1" dirty="0" smtClean="0">
                <a:solidFill>
                  <a:schemeClr val="bg1"/>
                </a:solidFill>
                <a:latin typeface="+mj-ea"/>
                <a:ea typeface="+mj-ea"/>
              </a:rPr>
              <a:t>人</a:t>
            </a:r>
            <a:endParaRPr lang="en-US" altLang="zh-CN" b="1" dirty="0" smtClean="0">
              <a:solidFill>
                <a:schemeClr val="bg1"/>
              </a:solidFill>
              <a:latin typeface="+mj-ea"/>
              <a:ea typeface="+mj-ea"/>
            </a:endParaRPr>
          </a:p>
          <a:p>
            <a:r>
              <a:rPr lang="zh-CN" altLang="en-US" b="1" dirty="0" smtClean="0">
                <a:solidFill>
                  <a:schemeClr val="bg1"/>
                </a:solidFill>
                <a:latin typeface="+mj-ea"/>
                <a:ea typeface="+mj-ea"/>
              </a:rPr>
              <a:t>保障金年缴纳额＝</a:t>
            </a:r>
            <a:endParaRPr lang="en-US" altLang="zh-CN" b="1" dirty="0" smtClean="0">
              <a:solidFill>
                <a:schemeClr val="bg1"/>
              </a:solidFill>
              <a:latin typeface="+mj-ea"/>
              <a:ea typeface="+mj-ea"/>
            </a:endParaRPr>
          </a:p>
          <a:p>
            <a:r>
              <a:rPr lang="zh-CN" altLang="en-US" b="1" dirty="0" smtClean="0">
                <a:solidFill>
                  <a:schemeClr val="bg1"/>
                </a:solidFill>
                <a:latin typeface="+mj-ea"/>
                <a:ea typeface="+mj-ea"/>
              </a:rPr>
              <a:t>（</a:t>
            </a:r>
            <a:r>
              <a:rPr lang="en-US" altLang="zh-CN" b="1" dirty="0" smtClean="0">
                <a:solidFill>
                  <a:schemeClr val="bg1"/>
                </a:solidFill>
                <a:latin typeface="+mj-ea"/>
                <a:ea typeface="+mj-ea"/>
              </a:rPr>
              <a:t>100×1.6%-1</a:t>
            </a:r>
            <a:r>
              <a:rPr lang="zh-CN" altLang="en-US" b="1" dirty="0" smtClean="0">
                <a:solidFill>
                  <a:schemeClr val="bg1"/>
                </a:solidFill>
                <a:latin typeface="+mj-ea"/>
                <a:ea typeface="+mj-ea"/>
              </a:rPr>
              <a:t>）</a:t>
            </a:r>
            <a:r>
              <a:rPr lang="en-US" altLang="zh-CN" b="1" dirty="0" smtClean="0">
                <a:solidFill>
                  <a:schemeClr val="bg1"/>
                </a:solidFill>
                <a:latin typeface="+mj-ea"/>
                <a:ea typeface="+mj-ea"/>
              </a:rPr>
              <a:t>×8=4.8</a:t>
            </a:r>
            <a:r>
              <a:rPr lang="zh-CN" altLang="en-US" b="1" dirty="0" smtClean="0">
                <a:solidFill>
                  <a:schemeClr val="bg1"/>
                </a:solidFill>
                <a:latin typeface="+mj-ea"/>
                <a:ea typeface="+mj-ea"/>
              </a:rPr>
              <a:t>万</a:t>
            </a:r>
            <a:endParaRPr lang="zh-CN" altLang="en-US" b="1" dirty="0" smtClean="0">
              <a:solidFill>
                <a:schemeClr val="bg1"/>
              </a:solidFill>
              <a:latin typeface="+mj-ea"/>
              <a:ea typeface="+mj-ea"/>
            </a:endParaRPr>
          </a:p>
          <a:p>
            <a:endParaRPr lang="zh-CN" altLang="en-US" dirty="0">
              <a:latin typeface="+mj-ea"/>
              <a:ea typeface="+mj-ea"/>
            </a:endParaRPr>
          </a:p>
        </p:txBody>
      </p:sp>
      <p:sp>
        <p:nvSpPr>
          <p:cNvPr id="112" name="TextBox 111"/>
          <p:cNvSpPr txBox="1"/>
          <p:nvPr/>
        </p:nvSpPr>
        <p:spPr>
          <a:xfrm>
            <a:off x="3389753" y="5578777"/>
            <a:ext cx="5400837" cy="369332"/>
          </a:xfrm>
          <a:prstGeom prst="rect">
            <a:avLst/>
          </a:prstGeom>
          <a:noFill/>
        </p:spPr>
        <p:txBody>
          <a:bodyPr wrap="none" rtlCol="0">
            <a:spAutoFit/>
          </a:bodyPr>
          <a:lstStyle/>
          <a:p>
            <a:r>
              <a:rPr lang="zh-CN" altLang="en-US" dirty="0" smtClean="0">
                <a:solidFill>
                  <a:schemeClr val="bg1"/>
                </a:solidFill>
              </a:rPr>
              <a:t>统计部门公布的上年度当地职工年平均工资为</a:t>
            </a:r>
            <a:r>
              <a:rPr lang="en-US" altLang="zh-CN" dirty="0" smtClean="0">
                <a:solidFill>
                  <a:schemeClr val="bg1"/>
                </a:solidFill>
              </a:rPr>
              <a:t>4</a:t>
            </a:r>
            <a:r>
              <a:rPr lang="zh-CN" altLang="en-US" dirty="0" smtClean="0">
                <a:solidFill>
                  <a:schemeClr val="bg1"/>
                </a:solidFill>
              </a:rPr>
              <a:t>万元</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476D9"/>
        </a:solidFill>
        <a:effectLst/>
      </p:bgPr>
    </p:bg>
    <p:spTree>
      <p:nvGrpSpPr>
        <p:cNvPr id="1" name=""/>
        <p:cNvGrpSpPr/>
        <p:nvPr/>
      </p:nvGrpSpPr>
      <p:grpSpPr>
        <a:xfrm>
          <a:off x="0" y="0"/>
          <a:ext cx="0" cy="0"/>
          <a:chOff x="0" y="0"/>
          <a:chExt cx="0" cy="0"/>
        </a:xfrm>
      </p:grpSpPr>
      <p:sp>
        <p:nvSpPr>
          <p:cNvPr id="2" name="文本框 1"/>
          <p:cNvSpPr txBox="1"/>
          <p:nvPr/>
        </p:nvSpPr>
        <p:spPr>
          <a:xfrm>
            <a:off x="1851141" y="-642463"/>
            <a:ext cx="4497224" cy="8863965"/>
          </a:xfrm>
          <a:prstGeom prst="rect">
            <a:avLst/>
          </a:prstGeom>
          <a:noFill/>
        </p:spPr>
        <p:txBody>
          <a:bodyPr wrap="square" rtlCol="0">
            <a:spAutoFit/>
          </a:bodyPr>
          <a:lstStyle/>
          <a:p>
            <a:r>
              <a:rPr lang="en-US" altLang="zh-CN" sz="57000" dirty="0" smtClean="0">
                <a:solidFill>
                  <a:schemeClr val="bg1"/>
                </a:solidFill>
                <a:latin typeface="+mn-ea"/>
              </a:rPr>
              <a:t>2</a:t>
            </a:r>
            <a:endParaRPr lang="zh-CN" altLang="en-US" sz="57000" dirty="0">
              <a:solidFill>
                <a:schemeClr val="bg1"/>
              </a:solidFill>
              <a:latin typeface="+mn-ea"/>
            </a:endParaRPr>
          </a:p>
        </p:txBody>
      </p:sp>
      <p:grpSp>
        <p:nvGrpSpPr>
          <p:cNvPr id="320" name="组合 319"/>
          <p:cNvGrpSpPr/>
          <p:nvPr/>
        </p:nvGrpSpPr>
        <p:grpSpPr>
          <a:xfrm>
            <a:off x="453718" y="298508"/>
            <a:ext cx="290218" cy="290217"/>
            <a:chOff x="3896273" y="1313639"/>
            <a:chExt cx="395288" cy="395287"/>
          </a:xfrm>
          <a:solidFill>
            <a:schemeClr val="bg1">
              <a:alpha val="3000"/>
            </a:schemeClr>
          </a:solidFill>
        </p:grpSpPr>
        <p:sp>
          <p:nvSpPr>
            <p:cNvPr id="153" name="Freeform 42"/>
            <p:cNvSpPr/>
            <p:nvPr/>
          </p:nvSpPr>
          <p:spPr bwMode="auto">
            <a:xfrm>
              <a:off x="4120111" y="1313639"/>
              <a:ext cx="171450" cy="171450"/>
            </a:xfrm>
            <a:custGeom>
              <a:avLst/>
              <a:gdLst>
                <a:gd name="T0" fmla="*/ 0 w 80"/>
                <a:gd name="T1" fmla="*/ 0 h 80"/>
                <a:gd name="T2" fmla="*/ 0 w 80"/>
                <a:gd name="T3" fmla="*/ 80 h 80"/>
                <a:gd name="T4" fmla="*/ 80 w 80"/>
                <a:gd name="T5" fmla="*/ 80 h 80"/>
                <a:gd name="T6" fmla="*/ 0 w 80"/>
                <a:gd name="T7" fmla="*/ 0 h 80"/>
              </a:gdLst>
              <a:ahLst/>
              <a:cxnLst>
                <a:cxn ang="0">
                  <a:pos x="T0" y="T1"/>
                </a:cxn>
                <a:cxn ang="0">
                  <a:pos x="T2" y="T3"/>
                </a:cxn>
                <a:cxn ang="0">
                  <a:pos x="T4" y="T5"/>
                </a:cxn>
                <a:cxn ang="0">
                  <a:pos x="T6" y="T7"/>
                </a:cxn>
              </a:cxnLst>
              <a:rect l="0" t="0" r="r" b="b"/>
              <a:pathLst>
                <a:path w="80" h="80">
                  <a:moveTo>
                    <a:pt x="0" y="0"/>
                  </a:moveTo>
                  <a:cubicBezTo>
                    <a:pt x="0" y="80"/>
                    <a:pt x="0" y="80"/>
                    <a:pt x="0" y="80"/>
                  </a:cubicBezTo>
                  <a:cubicBezTo>
                    <a:pt x="80" y="80"/>
                    <a:pt x="80" y="80"/>
                    <a:pt x="80" y="80"/>
                  </a:cubicBezTo>
                  <a:cubicBezTo>
                    <a:pt x="80" y="36"/>
                    <a:pt x="4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4"/>
            <p:cNvSpPr/>
            <p:nvPr/>
          </p:nvSpPr>
          <p:spPr bwMode="auto">
            <a:xfrm>
              <a:off x="3896273" y="1331101"/>
              <a:ext cx="377825" cy="377825"/>
            </a:xfrm>
            <a:custGeom>
              <a:avLst/>
              <a:gdLst>
                <a:gd name="T0" fmla="*/ 88 w 176"/>
                <a:gd name="T1" fmla="*/ 0 h 176"/>
                <a:gd name="T2" fmla="*/ 0 w 176"/>
                <a:gd name="T3" fmla="*/ 88 h 176"/>
                <a:gd name="T4" fmla="*/ 88 w 176"/>
                <a:gd name="T5" fmla="*/ 176 h 176"/>
                <a:gd name="T6" fmla="*/ 147 w 176"/>
                <a:gd name="T7" fmla="*/ 153 h 176"/>
                <a:gd name="T8" fmla="*/ 176 w 176"/>
                <a:gd name="T9" fmla="*/ 88 h 176"/>
                <a:gd name="T10" fmla="*/ 88 w 176"/>
                <a:gd name="T11" fmla="*/ 88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39" y="0"/>
                    <a:pt x="0" y="39"/>
                    <a:pt x="0" y="88"/>
                  </a:cubicBezTo>
                  <a:cubicBezTo>
                    <a:pt x="0" y="137"/>
                    <a:pt x="39" y="176"/>
                    <a:pt x="88" y="176"/>
                  </a:cubicBezTo>
                  <a:cubicBezTo>
                    <a:pt x="111" y="176"/>
                    <a:pt x="132" y="167"/>
                    <a:pt x="147" y="153"/>
                  </a:cubicBezTo>
                  <a:cubicBezTo>
                    <a:pt x="165" y="137"/>
                    <a:pt x="176" y="114"/>
                    <a:pt x="176" y="88"/>
                  </a:cubicBezTo>
                  <a:cubicBezTo>
                    <a:pt x="88" y="88"/>
                    <a:pt x="88" y="88"/>
                    <a:pt x="88" y="88"/>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17" name="组合 816" hidden="1"/>
          <p:cNvGrpSpPr/>
          <p:nvPr/>
        </p:nvGrpSpPr>
        <p:grpSpPr>
          <a:xfrm>
            <a:off x="81023" y="173735"/>
            <a:ext cx="12593110" cy="6510529"/>
            <a:chOff x="81023" y="173735"/>
            <a:chExt cx="12593110" cy="6510529"/>
          </a:xfrm>
        </p:grpSpPr>
        <p:sp>
          <p:nvSpPr>
            <p:cNvPr id="682" name="Freeform 5"/>
            <p:cNvSpPr>
              <a:spLocks noEditPoints="1"/>
            </p:cNvSpPr>
            <p:nvPr/>
          </p:nvSpPr>
          <p:spPr bwMode="auto">
            <a:xfrm>
              <a:off x="8102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3" name="Freeform 5"/>
            <p:cNvSpPr>
              <a:spLocks noEditPoints="1"/>
            </p:cNvSpPr>
            <p:nvPr/>
          </p:nvSpPr>
          <p:spPr bwMode="auto">
            <a:xfrm>
              <a:off x="122585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4" name="Freeform 5"/>
            <p:cNvSpPr>
              <a:spLocks noEditPoints="1"/>
            </p:cNvSpPr>
            <p:nvPr/>
          </p:nvSpPr>
          <p:spPr bwMode="auto">
            <a:xfrm>
              <a:off x="237067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5" name="Freeform 5"/>
            <p:cNvSpPr>
              <a:spLocks noEditPoints="1"/>
            </p:cNvSpPr>
            <p:nvPr/>
          </p:nvSpPr>
          <p:spPr bwMode="auto">
            <a:xfrm>
              <a:off x="3515508"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6" name="Freeform 5"/>
            <p:cNvSpPr>
              <a:spLocks noEditPoints="1"/>
            </p:cNvSpPr>
            <p:nvPr/>
          </p:nvSpPr>
          <p:spPr bwMode="auto">
            <a:xfrm>
              <a:off x="466033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7" name="Freeform 5"/>
            <p:cNvSpPr>
              <a:spLocks noEditPoints="1"/>
            </p:cNvSpPr>
            <p:nvPr/>
          </p:nvSpPr>
          <p:spPr bwMode="auto">
            <a:xfrm>
              <a:off x="5805163"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8" name="Freeform 5"/>
            <p:cNvSpPr>
              <a:spLocks noEditPoints="1"/>
            </p:cNvSpPr>
            <p:nvPr/>
          </p:nvSpPr>
          <p:spPr bwMode="auto">
            <a:xfrm>
              <a:off x="6949992"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89" name="Freeform 5"/>
            <p:cNvSpPr>
              <a:spLocks noEditPoints="1"/>
            </p:cNvSpPr>
            <p:nvPr/>
          </p:nvSpPr>
          <p:spPr bwMode="auto">
            <a:xfrm>
              <a:off x="8094821"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0" name="Freeform 5"/>
            <p:cNvSpPr>
              <a:spLocks noEditPoints="1"/>
            </p:cNvSpPr>
            <p:nvPr/>
          </p:nvSpPr>
          <p:spPr bwMode="auto">
            <a:xfrm>
              <a:off x="9239649"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1" name="Freeform 5"/>
            <p:cNvSpPr>
              <a:spLocks noEditPoints="1"/>
            </p:cNvSpPr>
            <p:nvPr/>
          </p:nvSpPr>
          <p:spPr bwMode="auto">
            <a:xfrm>
              <a:off x="10384477"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2" name="Freeform 5"/>
            <p:cNvSpPr>
              <a:spLocks noEditPoints="1"/>
            </p:cNvSpPr>
            <p:nvPr/>
          </p:nvSpPr>
          <p:spPr bwMode="auto">
            <a:xfrm>
              <a:off x="11529305" y="173735"/>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7" name="Freeform 5"/>
            <p:cNvSpPr>
              <a:spLocks noEditPoints="1"/>
            </p:cNvSpPr>
            <p:nvPr/>
          </p:nvSpPr>
          <p:spPr bwMode="auto">
            <a:xfrm>
              <a:off x="8102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8" name="Freeform 5"/>
            <p:cNvSpPr>
              <a:spLocks noEditPoints="1"/>
            </p:cNvSpPr>
            <p:nvPr/>
          </p:nvSpPr>
          <p:spPr bwMode="auto">
            <a:xfrm>
              <a:off x="122585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699" name="Freeform 5"/>
            <p:cNvSpPr>
              <a:spLocks noEditPoints="1"/>
            </p:cNvSpPr>
            <p:nvPr/>
          </p:nvSpPr>
          <p:spPr bwMode="auto">
            <a:xfrm>
              <a:off x="237067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0" name="Freeform 5"/>
            <p:cNvSpPr>
              <a:spLocks noEditPoints="1"/>
            </p:cNvSpPr>
            <p:nvPr/>
          </p:nvSpPr>
          <p:spPr bwMode="auto">
            <a:xfrm>
              <a:off x="3515508"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1" name="Freeform 5"/>
            <p:cNvSpPr>
              <a:spLocks noEditPoints="1"/>
            </p:cNvSpPr>
            <p:nvPr/>
          </p:nvSpPr>
          <p:spPr bwMode="auto">
            <a:xfrm>
              <a:off x="466033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2" name="Freeform 5"/>
            <p:cNvSpPr>
              <a:spLocks noEditPoints="1"/>
            </p:cNvSpPr>
            <p:nvPr/>
          </p:nvSpPr>
          <p:spPr bwMode="auto">
            <a:xfrm>
              <a:off x="5805163"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3" name="Freeform 5"/>
            <p:cNvSpPr>
              <a:spLocks noEditPoints="1"/>
            </p:cNvSpPr>
            <p:nvPr/>
          </p:nvSpPr>
          <p:spPr bwMode="auto">
            <a:xfrm>
              <a:off x="6949992"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4" name="Freeform 5"/>
            <p:cNvSpPr>
              <a:spLocks noEditPoints="1"/>
            </p:cNvSpPr>
            <p:nvPr/>
          </p:nvSpPr>
          <p:spPr bwMode="auto">
            <a:xfrm>
              <a:off x="8094821"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5" name="Freeform 5"/>
            <p:cNvSpPr>
              <a:spLocks noEditPoints="1"/>
            </p:cNvSpPr>
            <p:nvPr/>
          </p:nvSpPr>
          <p:spPr bwMode="auto">
            <a:xfrm>
              <a:off x="9239649"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6" name="Freeform 5"/>
            <p:cNvSpPr>
              <a:spLocks noEditPoints="1"/>
            </p:cNvSpPr>
            <p:nvPr/>
          </p:nvSpPr>
          <p:spPr bwMode="auto">
            <a:xfrm>
              <a:off x="10384477"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07" name="Freeform 5"/>
            <p:cNvSpPr>
              <a:spLocks noEditPoints="1"/>
            </p:cNvSpPr>
            <p:nvPr/>
          </p:nvSpPr>
          <p:spPr bwMode="auto">
            <a:xfrm>
              <a:off x="11529305" y="987551"/>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2" name="Freeform 5"/>
            <p:cNvSpPr>
              <a:spLocks noEditPoints="1"/>
            </p:cNvSpPr>
            <p:nvPr/>
          </p:nvSpPr>
          <p:spPr bwMode="auto">
            <a:xfrm>
              <a:off x="8102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3" name="Freeform 5"/>
            <p:cNvSpPr>
              <a:spLocks noEditPoints="1"/>
            </p:cNvSpPr>
            <p:nvPr/>
          </p:nvSpPr>
          <p:spPr bwMode="auto">
            <a:xfrm>
              <a:off x="122585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4" name="Freeform 5"/>
            <p:cNvSpPr>
              <a:spLocks noEditPoints="1"/>
            </p:cNvSpPr>
            <p:nvPr/>
          </p:nvSpPr>
          <p:spPr bwMode="auto">
            <a:xfrm>
              <a:off x="237067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5" name="Freeform 5"/>
            <p:cNvSpPr>
              <a:spLocks noEditPoints="1"/>
            </p:cNvSpPr>
            <p:nvPr/>
          </p:nvSpPr>
          <p:spPr bwMode="auto">
            <a:xfrm>
              <a:off x="3515508"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6" name="Freeform 5"/>
            <p:cNvSpPr>
              <a:spLocks noEditPoints="1"/>
            </p:cNvSpPr>
            <p:nvPr/>
          </p:nvSpPr>
          <p:spPr bwMode="auto">
            <a:xfrm>
              <a:off x="466033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7" name="Freeform 5"/>
            <p:cNvSpPr>
              <a:spLocks noEditPoints="1"/>
            </p:cNvSpPr>
            <p:nvPr/>
          </p:nvSpPr>
          <p:spPr bwMode="auto">
            <a:xfrm>
              <a:off x="5805163"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8" name="Freeform 5"/>
            <p:cNvSpPr>
              <a:spLocks noEditPoints="1"/>
            </p:cNvSpPr>
            <p:nvPr/>
          </p:nvSpPr>
          <p:spPr bwMode="auto">
            <a:xfrm>
              <a:off x="6949992"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19" name="Freeform 5"/>
            <p:cNvSpPr>
              <a:spLocks noEditPoints="1"/>
            </p:cNvSpPr>
            <p:nvPr/>
          </p:nvSpPr>
          <p:spPr bwMode="auto">
            <a:xfrm>
              <a:off x="8094821"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0" name="Freeform 5"/>
            <p:cNvSpPr>
              <a:spLocks noEditPoints="1"/>
            </p:cNvSpPr>
            <p:nvPr/>
          </p:nvSpPr>
          <p:spPr bwMode="auto">
            <a:xfrm>
              <a:off x="9239649"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1" name="Freeform 5"/>
            <p:cNvSpPr>
              <a:spLocks noEditPoints="1"/>
            </p:cNvSpPr>
            <p:nvPr/>
          </p:nvSpPr>
          <p:spPr bwMode="auto">
            <a:xfrm>
              <a:off x="10384477"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2" name="Freeform 5"/>
            <p:cNvSpPr>
              <a:spLocks noEditPoints="1"/>
            </p:cNvSpPr>
            <p:nvPr/>
          </p:nvSpPr>
          <p:spPr bwMode="auto">
            <a:xfrm>
              <a:off x="11529305" y="1801367"/>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7" name="Freeform 5"/>
            <p:cNvSpPr>
              <a:spLocks noEditPoints="1"/>
            </p:cNvSpPr>
            <p:nvPr/>
          </p:nvSpPr>
          <p:spPr bwMode="auto">
            <a:xfrm>
              <a:off x="8102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8" name="Freeform 5"/>
            <p:cNvSpPr>
              <a:spLocks noEditPoints="1"/>
            </p:cNvSpPr>
            <p:nvPr/>
          </p:nvSpPr>
          <p:spPr bwMode="auto">
            <a:xfrm>
              <a:off x="122585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29" name="Freeform 5"/>
            <p:cNvSpPr>
              <a:spLocks noEditPoints="1"/>
            </p:cNvSpPr>
            <p:nvPr/>
          </p:nvSpPr>
          <p:spPr bwMode="auto">
            <a:xfrm>
              <a:off x="237067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0" name="Freeform 5"/>
            <p:cNvSpPr>
              <a:spLocks noEditPoints="1"/>
            </p:cNvSpPr>
            <p:nvPr/>
          </p:nvSpPr>
          <p:spPr bwMode="auto">
            <a:xfrm>
              <a:off x="3515508"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1" name="Freeform 5"/>
            <p:cNvSpPr>
              <a:spLocks noEditPoints="1"/>
            </p:cNvSpPr>
            <p:nvPr/>
          </p:nvSpPr>
          <p:spPr bwMode="auto">
            <a:xfrm>
              <a:off x="466033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2" name="Freeform 5"/>
            <p:cNvSpPr>
              <a:spLocks noEditPoints="1"/>
            </p:cNvSpPr>
            <p:nvPr/>
          </p:nvSpPr>
          <p:spPr bwMode="auto">
            <a:xfrm>
              <a:off x="5805163"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3" name="Freeform 5"/>
            <p:cNvSpPr>
              <a:spLocks noEditPoints="1"/>
            </p:cNvSpPr>
            <p:nvPr/>
          </p:nvSpPr>
          <p:spPr bwMode="auto">
            <a:xfrm>
              <a:off x="6949992"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4" name="Freeform 5"/>
            <p:cNvSpPr>
              <a:spLocks noEditPoints="1"/>
            </p:cNvSpPr>
            <p:nvPr/>
          </p:nvSpPr>
          <p:spPr bwMode="auto">
            <a:xfrm>
              <a:off x="8094821"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5" name="Freeform 5"/>
            <p:cNvSpPr>
              <a:spLocks noEditPoints="1"/>
            </p:cNvSpPr>
            <p:nvPr/>
          </p:nvSpPr>
          <p:spPr bwMode="auto">
            <a:xfrm>
              <a:off x="9239649"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6" name="Freeform 5"/>
            <p:cNvSpPr>
              <a:spLocks noEditPoints="1"/>
            </p:cNvSpPr>
            <p:nvPr/>
          </p:nvSpPr>
          <p:spPr bwMode="auto">
            <a:xfrm>
              <a:off x="10384477"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37" name="Freeform 5"/>
            <p:cNvSpPr>
              <a:spLocks noEditPoints="1"/>
            </p:cNvSpPr>
            <p:nvPr/>
          </p:nvSpPr>
          <p:spPr bwMode="auto">
            <a:xfrm>
              <a:off x="11529305" y="2615183"/>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2" name="Freeform 5"/>
            <p:cNvSpPr>
              <a:spLocks noEditPoints="1"/>
            </p:cNvSpPr>
            <p:nvPr/>
          </p:nvSpPr>
          <p:spPr bwMode="auto">
            <a:xfrm>
              <a:off x="8102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3" name="Freeform 5"/>
            <p:cNvSpPr>
              <a:spLocks noEditPoints="1"/>
            </p:cNvSpPr>
            <p:nvPr/>
          </p:nvSpPr>
          <p:spPr bwMode="auto">
            <a:xfrm>
              <a:off x="122585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4" name="Freeform 5"/>
            <p:cNvSpPr>
              <a:spLocks noEditPoints="1"/>
            </p:cNvSpPr>
            <p:nvPr/>
          </p:nvSpPr>
          <p:spPr bwMode="auto">
            <a:xfrm>
              <a:off x="237067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5" name="Freeform 5"/>
            <p:cNvSpPr>
              <a:spLocks noEditPoints="1"/>
            </p:cNvSpPr>
            <p:nvPr/>
          </p:nvSpPr>
          <p:spPr bwMode="auto">
            <a:xfrm>
              <a:off x="3515508"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6" name="Freeform 5"/>
            <p:cNvSpPr>
              <a:spLocks noEditPoints="1"/>
            </p:cNvSpPr>
            <p:nvPr/>
          </p:nvSpPr>
          <p:spPr bwMode="auto">
            <a:xfrm>
              <a:off x="466033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7" name="Freeform 5"/>
            <p:cNvSpPr>
              <a:spLocks noEditPoints="1"/>
            </p:cNvSpPr>
            <p:nvPr/>
          </p:nvSpPr>
          <p:spPr bwMode="auto">
            <a:xfrm>
              <a:off x="5805163"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8" name="Freeform 5"/>
            <p:cNvSpPr>
              <a:spLocks noEditPoints="1"/>
            </p:cNvSpPr>
            <p:nvPr/>
          </p:nvSpPr>
          <p:spPr bwMode="auto">
            <a:xfrm>
              <a:off x="6949992"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49" name="Freeform 5"/>
            <p:cNvSpPr>
              <a:spLocks noEditPoints="1"/>
            </p:cNvSpPr>
            <p:nvPr/>
          </p:nvSpPr>
          <p:spPr bwMode="auto">
            <a:xfrm>
              <a:off x="8094821"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0" name="Freeform 5"/>
            <p:cNvSpPr>
              <a:spLocks noEditPoints="1"/>
            </p:cNvSpPr>
            <p:nvPr/>
          </p:nvSpPr>
          <p:spPr bwMode="auto">
            <a:xfrm>
              <a:off x="9239649"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1" name="Freeform 5"/>
            <p:cNvSpPr>
              <a:spLocks noEditPoints="1"/>
            </p:cNvSpPr>
            <p:nvPr/>
          </p:nvSpPr>
          <p:spPr bwMode="auto">
            <a:xfrm>
              <a:off x="10384477"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2" name="Freeform 5"/>
            <p:cNvSpPr>
              <a:spLocks noEditPoints="1"/>
            </p:cNvSpPr>
            <p:nvPr/>
          </p:nvSpPr>
          <p:spPr bwMode="auto">
            <a:xfrm>
              <a:off x="11529305" y="3429000"/>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7" name="Freeform 5"/>
            <p:cNvSpPr>
              <a:spLocks noEditPoints="1"/>
            </p:cNvSpPr>
            <p:nvPr/>
          </p:nvSpPr>
          <p:spPr bwMode="auto">
            <a:xfrm>
              <a:off x="8102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8" name="Freeform 5"/>
            <p:cNvSpPr>
              <a:spLocks noEditPoints="1"/>
            </p:cNvSpPr>
            <p:nvPr/>
          </p:nvSpPr>
          <p:spPr bwMode="auto">
            <a:xfrm>
              <a:off x="122585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59" name="Freeform 5"/>
            <p:cNvSpPr>
              <a:spLocks noEditPoints="1"/>
            </p:cNvSpPr>
            <p:nvPr/>
          </p:nvSpPr>
          <p:spPr bwMode="auto">
            <a:xfrm>
              <a:off x="237067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0" name="Freeform 5"/>
            <p:cNvSpPr>
              <a:spLocks noEditPoints="1"/>
            </p:cNvSpPr>
            <p:nvPr/>
          </p:nvSpPr>
          <p:spPr bwMode="auto">
            <a:xfrm>
              <a:off x="3515508"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1" name="Freeform 5"/>
            <p:cNvSpPr>
              <a:spLocks noEditPoints="1"/>
            </p:cNvSpPr>
            <p:nvPr/>
          </p:nvSpPr>
          <p:spPr bwMode="auto">
            <a:xfrm>
              <a:off x="466033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2" name="Freeform 5"/>
            <p:cNvSpPr>
              <a:spLocks noEditPoints="1"/>
            </p:cNvSpPr>
            <p:nvPr/>
          </p:nvSpPr>
          <p:spPr bwMode="auto">
            <a:xfrm>
              <a:off x="5805163"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3" name="Freeform 5"/>
            <p:cNvSpPr>
              <a:spLocks noEditPoints="1"/>
            </p:cNvSpPr>
            <p:nvPr/>
          </p:nvSpPr>
          <p:spPr bwMode="auto">
            <a:xfrm>
              <a:off x="6949992"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4" name="Freeform 5"/>
            <p:cNvSpPr>
              <a:spLocks noEditPoints="1"/>
            </p:cNvSpPr>
            <p:nvPr/>
          </p:nvSpPr>
          <p:spPr bwMode="auto">
            <a:xfrm>
              <a:off x="8094821"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5" name="Freeform 5"/>
            <p:cNvSpPr>
              <a:spLocks noEditPoints="1"/>
            </p:cNvSpPr>
            <p:nvPr/>
          </p:nvSpPr>
          <p:spPr bwMode="auto">
            <a:xfrm>
              <a:off x="9239649"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6" name="Freeform 5"/>
            <p:cNvSpPr>
              <a:spLocks noEditPoints="1"/>
            </p:cNvSpPr>
            <p:nvPr/>
          </p:nvSpPr>
          <p:spPr bwMode="auto">
            <a:xfrm>
              <a:off x="10384477"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67" name="Freeform 5"/>
            <p:cNvSpPr>
              <a:spLocks noEditPoints="1"/>
            </p:cNvSpPr>
            <p:nvPr/>
          </p:nvSpPr>
          <p:spPr bwMode="auto">
            <a:xfrm>
              <a:off x="11529305" y="4242816"/>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2" name="Freeform 5"/>
            <p:cNvSpPr>
              <a:spLocks noEditPoints="1"/>
            </p:cNvSpPr>
            <p:nvPr/>
          </p:nvSpPr>
          <p:spPr bwMode="auto">
            <a:xfrm>
              <a:off x="8102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3" name="Freeform 5"/>
            <p:cNvSpPr>
              <a:spLocks noEditPoints="1"/>
            </p:cNvSpPr>
            <p:nvPr/>
          </p:nvSpPr>
          <p:spPr bwMode="auto">
            <a:xfrm>
              <a:off x="122585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4" name="Freeform 5"/>
            <p:cNvSpPr>
              <a:spLocks noEditPoints="1"/>
            </p:cNvSpPr>
            <p:nvPr/>
          </p:nvSpPr>
          <p:spPr bwMode="auto">
            <a:xfrm>
              <a:off x="237067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5" name="Freeform 5"/>
            <p:cNvSpPr>
              <a:spLocks noEditPoints="1"/>
            </p:cNvSpPr>
            <p:nvPr/>
          </p:nvSpPr>
          <p:spPr bwMode="auto">
            <a:xfrm>
              <a:off x="3515508"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6" name="Freeform 5"/>
            <p:cNvSpPr>
              <a:spLocks noEditPoints="1"/>
            </p:cNvSpPr>
            <p:nvPr/>
          </p:nvSpPr>
          <p:spPr bwMode="auto">
            <a:xfrm>
              <a:off x="466033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7" name="Freeform 5"/>
            <p:cNvSpPr>
              <a:spLocks noEditPoints="1"/>
            </p:cNvSpPr>
            <p:nvPr/>
          </p:nvSpPr>
          <p:spPr bwMode="auto">
            <a:xfrm>
              <a:off x="5805163"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8" name="Freeform 5"/>
            <p:cNvSpPr>
              <a:spLocks noEditPoints="1"/>
            </p:cNvSpPr>
            <p:nvPr/>
          </p:nvSpPr>
          <p:spPr bwMode="auto">
            <a:xfrm>
              <a:off x="6949992"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79" name="Freeform 5"/>
            <p:cNvSpPr>
              <a:spLocks noEditPoints="1"/>
            </p:cNvSpPr>
            <p:nvPr/>
          </p:nvSpPr>
          <p:spPr bwMode="auto">
            <a:xfrm>
              <a:off x="8094821"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0" name="Freeform 5"/>
            <p:cNvSpPr>
              <a:spLocks noEditPoints="1"/>
            </p:cNvSpPr>
            <p:nvPr/>
          </p:nvSpPr>
          <p:spPr bwMode="auto">
            <a:xfrm>
              <a:off x="9239649"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1" name="Freeform 5"/>
            <p:cNvSpPr>
              <a:spLocks noEditPoints="1"/>
            </p:cNvSpPr>
            <p:nvPr/>
          </p:nvSpPr>
          <p:spPr bwMode="auto">
            <a:xfrm>
              <a:off x="10384477"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2" name="Freeform 5"/>
            <p:cNvSpPr>
              <a:spLocks noEditPoints="1"/>
            </p:cNvSpPr>
            <p:nvPr/>
          </p:nvSpPr>
          <p:spPr bwMode="auto">
            <a:xfrm>
              <a:off x="11529305" y="5056632"/>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7" name="Freeform 5"/>
            <p:cNvSpPr>
              <a:spLocks noEditPoints="1"/>
            </p:cNvSpPr>
            <p:nvPr/>
          </p:nvSpPr>
          <p:spPr bwMode="auto">
            <a:xfrm>
              <a:off x="8102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8" name="Freeform 5"/>
            <p:cNvSpPr>
              <a:spLocks noEditPoints="1"/>
            </p:cNvSpPr>
            <p:nvPr/>
          </p:nvSpPr>
          <p:spPr bwMode="auto">
            <a:xfrm>
              <a:off x="122585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89" name="Freeform 5"/>
            <p:cNvSpPr>
              <a:spLocks noEditPoints="1"/>
            </p:cNvSpPr>
            <p:nvPr/>
          </p:nvSpPr>
          <p:spPr bwMode="auto">
            <a:xfrm>
              <a:off x="237067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0" name="Freeform 5"/>
            <p:cNvSpPr>
              <a:spLocks noEditPoints="1"/>
            </p:cNvSpPr>
            <p:nvPr/>
          </p:nvSpPr>
          <p:spPr bwMode="auto">
            <a:xfrm>
              <a:off x="3515508"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1" name="Freeform 5"/>
            <p:cNvSpPr>
              <a:spLocks noEditPoints="1"/>
            </p:cNvSpPr>
            <p:nvPr/>
          </p:nvSpPr>
          <p:spPr bwMode="auto">
            <a:xfrm>
              <a:off x="466033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2" name="Freeform 5"/>
            <p:cNvSpPr>
              <a:spLocks noEditPoints="1"/>
            </p:cNvSpPr>
            <p:nvPr/>
          </p:nvSpPr>
          <p:spPr bwMode="auto">
            <a:xfrm>
              <a:off x="5805163"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3" name="Freeform 5"/>
            <p:cNvSpPr>
              <a:spLocks noEditPoints="1"/>
            </p:cNvSpPr>
            <p:nvPr/>
          </p:nvSpPr>
          <p:spPr bwMode="auto">
            <a:xfrm>
              <a:off x="6949992"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4" name="Freeform 5"/>
            <p:cNvSpPr>
              <a:spLocks noEditPoints="1"/>
            </p:cNvSpPr>
            <p:nvPr/>
          </p:nvSpPr>
          <p:spPr bwMode="auto">
            <a:xfrm>
              <a:off x="8094821"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5" name="Freeform 5"/>
            <p:cNvSpPr>
              <a:spLocks noEditPoints="1"/>
            </p:cNvSpPr>
            <p:nvPr/>
          </p:nvSpPr>
          <p:spPr bwMode="auto">
            <a:xfrm>
              <a:off x="9239649"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6" name="Freeform 5"/>
            <p:cNvSpPr>
              <a:spLocks noEditPoints="1"/>
            </p:cNvSpPr>
            <p:nvPr/>
          </p:nvSpPr>
          <p:spPr bwMode="auto">
            <a:xfrm>
              <a:off x="10384477"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sp>
          <p:nvSpPr>
            <p:cNvPr id="797" name="Freeform 5"/>
            <p:cNvSpPr>
              <a:spLocks noEditPoints="1"/>
            </p:cNvSpPr>
            <p:nvPr/>
          </p:nvSpPr>
          <p:spPr bwMode="auto">
            <a:xfrm>
              <a:off x="11529305" y="5870448"/>
              <a:ext cx="1144828" cy="813816"/>
            </a:xfrm>
            <a:custGeom>
              <a:avLst/>
              <a:gdLst>
                <a:gd name="T0" fmla="*/ 662 w 1323"/>
                <a:gd name="T1" fmla="*/ 355 h 941"/>
                <a:gd name="T2" fmla="*/ 318 w 1323"/>
                <a:gd name="T3" fmla="*/ 554 h 941"/>
                <a:gd name="T4" fmla="*/ 318 w 1323"/>
                <a:gd name="T5" fmla="*/ 807 h 941"/>
                <a:gd name="T6" fmla="*/ 319 w 1323"/>
                <a:gd name="T7" fmla="*/ 806 h 941"/>
                <a:gd name="T8" fmla="*/ 318 w 1323"/>
                <a:gd name="T9" fmla="*/ 809 h 941"/>
                <a:gd name="T10" fmla="*/ 662 w 1323"/>
                <a:gd name="T11" fmla="*/ 941 h 941"/>
                <a:gd name="T12" fmla="*/ 1006 w 1323"/>
                <a:gd name="T13" fmla="*/ 809 h 941"/>
                <a:gd name="T14" fmla="*/ 1004 w 1323"/>
                <a:gd name="T15" fmla="*/ 806 h 941"/>
                <a:gd name="T16" fmla="*/ 1006 w 1323"/>
                <a:gd name="T17" fmla="*/ 807 h 941"/>
                <a:gd name="T18" fmla="*/ 1006 w 1323"/>
                <a:gd name="T19" fmla="*/ 554 h 941"/>
                <a:gd name="T20" fmla="*/ 662 w 1323"/>
                <a:gd name="T21" fmla="*/ 355 h 941"/>
                <a:gd name="T22" fmla="*/ 662 w 1323"/>
                <a:gd name="T23" fmla="*/ 888 h 941"/>
                <a:gd name="T24" fmla="*/ 360 w 1323"/>
                <a:gd name="T25" fmla="*/ 776 h 941"/>
                <a:gd name="T26" fmla="*/ 662 w 1323"/>
                <a:gd name="T27" fmla="*/ 688 h 941"/>
                <a:gd name="T28" fmla="*/ 963 w 1323"/>
                <a:gd name="T29" fmla="*/ 776 h 941"/>
                <a:gd name="T30" fmla="*/ 662 w 1323"/>
                <a:gd name="T31" fmla="*/ 888 h 941"/>
                <a:gd name="T32" fmla="*/ 953 w 1323"/>
                <a:gd name="T33" fmla="*/ 714 h 941"/>
                <a:gd name="T34" fmla="*/ 662 w 1323"/>
                <a:gd name="T35" fmla="*/ 635 h 941"/>
                <a:gd name="T36" fmla="*/ 371 w 1323"/>
                <a:gd name="T37" fmla="*/ 714 h 941"/>
                <a:gd name="T38" fmla="*/ 371 w 1323"/>
                <a:gd name="T39" fmla="*/ 566 h 941"/>
                <a:gd name="T40" fmla="*/ 662 w 1323"/>
                <a:gd name="T41" fmla="*/ 408 h 941"/>
                <a:gd name="T42" fmla="*/ 953 w 1323"/>
                <a:gd name="T43" fmla="*/ 566 h 941"/>
                <a:gd name="T44" fmla="*/ 953 w 1323"/>
                <a:gd name="T45" fmla="*/ 714 h 941"/>
                <a:gd name="T46" fmla="*/ 662 w 1323"/>
                <a:gd name="T47" fmla="*/ 0 h 941"/>
                <a:gd name="T48" fmla="*/ 0 w 1323"/>
                <a:gd name="T49" fmla="*/ 344 h 941"/>
                <a:gd name="T50" fmla="*/ 53 w 1323"/>
                <a:gd name="T51" fmla="*/ 371 h 941"/>
                <a:gd name="T52" fmla="*/ 53 w 1323"/>
                <a:gd name="T53" fmla="*/ 635 h 941"/>
                <a:gd name="T54" fmla="*/ 27 w 1323"/>
                <a:gd name="T55" fmla="*/ 635 h 941"/>
                <a:gd name="T56" fmla="*/ 27 w 1323"/>
                <a:gd name="T57" fmla="*/ 688 h 941"/>
                <a:gd name="T58" fmla="*/ 53 w 1323"/>
                <a:gd name="T59" fmla="*/ 688 h 941"/>
                <a:gd name="T60" fmla="*/ 53 w 1323"/>
                <a:gd name="T61" fmla="*/ 767 h 941"/>
                <a:gd name="T62" fmla="*/ 27 w 1323"/>
                <a:gd name="T63" fmla="*/ 767 h 941"/>
                <a:gd name="T64" fmla="*/ 27 w 1323"/>
                <a:gd name="T65" fmla="*/ 820 h 941"/>
                <a:gd name="T66" fmla="*/ 133 w 1323"/>
                <a:gd name="T67" fmla="*/ 820 h 941"/>
                <a:gd name="T68" fmla="*/ 133 w 1323"/>
                <a:gd name="T69" fmla="*/ 767 h 941"/>
                <a:gd name="T70" fmla="*/ 106 w 1323"/>
                <a:gd name="T71" fmla="*/ 767 h 941"/>
                <a:gd name="T72" fmla="*/ 106 w 1323"/>
                <a:gd name="T73" fmla="*/ 688 h 941"/>
                <a:gd name="T74" fmla="*/ 133 w 1323"/>
                <a:gd name="T75" fmla="*/ 688 h 941"/>
                <a:gd name="T76" fmla="*/ 133 w 1323"/>
                <a:gd name="T77" fmla="*/ 635 h 941"/>
                <a:gd name="T78" fmla="*/ 106 w 1323"/>
                <a:gd name="T79" fmla="*/ 635 h 941"/>
                <a:gd name="T80" fmla="*/ 106 w 1323"/>
                <a:gd name="T81" fmla="*/ 399 h 941"/>
                <a:gd name="T82" fmla="*/ 267 w 1323"/>
                <a:gd name="T83" fmla="*/ 482 h 941"/>
                <a:gd name="T84" fmla="*/ 300 w 1323"/>
                <a:gd name="T85" fmla="*/ 445 h 941"/>
                <a:gd name="T86" fmla="*/ 106 w 1323"/>
                <a:gd name="T87" fmla="*/ 344 h 941"/>
                <a:gd name="T88" fmla="*/ 662 w 1323"/>
                <a:gd name="T89" fmla="*/ 53 h 941"/>
                <a:gd name="T90" fmla="*/ 1217 w 1323"/>
                <a:gd name="T91" fmla="*/ 344 h 941"/>
                <a:gd name="T92" fmla="*/ 1024 w 1323"/>
                <a:gd name="T93" fmla="*/ 445 h 941"/>
                <a:gd name="T94" fmla="*/ 1057 w 1323"/>
                <a:gd name="T95" fmla="*/ 482 h 941"/>
                <a:gd name="T96" fmla="*/ 1323 w 1323"/>
                <a:gd name="T97" fmla="*/ 344 h 941"/>
                <a:gd name="T98" fmla="*/ 662 w 1323"/>
                <a:gd name="T99" fmla="*/ 0 h 941"/>
                <a:gd name="T100" fmla="*/ 662 w 1323"/>
                <a:gd name="T101" fmla="*/ 0 h 941"/>
                <a:gd name="T102" fmla="*/ 662 w 1323"/>
                <a:gd name="T103"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3" h="941">
                  <a:moveTo>
                    <a:pt x="662" y="355"/>
                  </a:moveTo>
                  <a:cubicBezTo>
                    <a:pt x="515" y="355"/>
                    <a:pt x="386" y="435"/>
                    <a:pt x="318" y="554"/>
                  </a:cubicBezTo>
                  <a:cubicBezTo>
                    <a:pt x="318" y="807"/>
                    <a:pt x="318" y="807"/>
                    <a:pt x="318" y="807"/>
                  </a:cubicBezTo>
                  <a:cubicBezTo>
                    <a:pt x="318" y="806"/>
                    <a:pt x="319" y="806"/>
                    <a:pt x="319" y="806"/>
                  </a:cubicBezTo>
                  <a:cubicBezTo>
                    <a:pt x="318" y="809"/>
                    <a:pt x="318" y="809"/>
                    <a:pt x="318" y="809"/>
                  </a:cubicBezTo>
                  <a:cubicBezTo>
                    <a:pt x="318" y="809"/>
                    <a:pt x="397" y="941"/>
                    <a:pt x="662" y="941"/>
                  </a:cubicBezTo>
                  <a:cubicBezTo>
                    <a:pt x="926" y="941"/>
                    <a:pt x="1006" y="809"/>
                    <a:pt x="1006" y="809"/>
                  </a:cubicBezTo>
                  <a:cubicBezTo>
                    <a:pt x="1004" y="806"/>
                    <a:pt x="1004" y="806"/>
                    <a:pt x="1004" y="806"/>
                  </a:cubicBezTo>
                  <a:cubicBezTo>
                    <a:pt x="1005" y="806"/>
                    <a:pt x="1005" y="806"/>
                    <a:pt x="1006" y="807"/>
                  </a:cubicBezTo>
                  <a:cubicBezTo>
                    <a:pt x="1006" y="554"/>
                    <a:pt x="1006" y="554"/>
                    <a:pt x="1006" y="554"/>
                  </a:cubicBezTo>
                  <a:cubicBezTo>
                    <a:pt x="937" y="435"/>
                    <a:pt x="809" y="355"/>
                    <a:pt x="662" y="355"/>
                  </a:cubicBezTo>
                  <a:close/>
                  <a:moveTo>
                    <a:pt x="662" y="888"/>
                  </a:moveTo>
                  <a:cubicBezTo>
                    <a:pt x="482" y="888"/>
                    <a:pt x="393" y="814"/>
                    <a:pt x="360" y="776"/>
                  </a:cubicBezTo>
                  <a:cubicBezTo>
                    <a:pt x="447" y="720"/>
                    <a:pt x="551" y="688"/>
                    <a:pt x="662" y="688"/>
                  </a:cubicBezTo>
                  <a:cubicBezTo>
                    <a:pt x="773" y="688"/>
                    <a:pt x="876" y="720"/>
                    <a:pt x="963" y="776"/>
                  </a:cubicBezTo>
                  <a:cubicBezTo>
                    <a:pt x="930" y="814"/>
                    <a:pt x="841" y="888"/>
                    <a:pt x="662" y="888"/>
                  </a:cubicBezTo>
                  <a:close/>
                  <a:moveTo>
                    <a:pt x="953" y="714"/>
                  </a:moveTo>
                  <a:cubicBezTo>
                    <a:pt x="953" y="714"/>
                    <a:pt x="834" y="635"/>
                    <a:pt x="662" y="635"/>
                  </a:cubicBezTo>
                  <a:cubicBezTo>
                    <a:pt x="490" y="635"/>
                    <a:pt x="371" y="714"/>
                    <a:pt x="371" y="714"/>
                  </a:cubicBezTo>
                  <a:cubicBezTo>
                    <a:pt x="371" y="566"/>
                    <a:pt x="371" y="566"/>
                    <a:pt x="371" y="566"/>
                  </a:cubicBezTo>
                  <a:cubicBezTo>
                    <a:pt x="371" y="566"/>
                    <a:pt x="451" y="408"/>
                    <a:pt x="662" y="408"/>
                  </a:cubicBezTo>
                  <a:cubicBezTo>
                    <a:pt x="873" y="408"/>
                    <a:pt x="953" y="566"/>
                    <a:pt x="953" y="566"/>
                  </a:cubicBezTo>
                  <a:cubicBezTo>
                    <a:pt x="953" y="714"/>
                    <a:pt x="953" y="714"/>
                    <a:pt x="953" y="714"/>
                  </a:cubicBezTo>
                  <a:close/>
                  <a:moveTo>
                    <a:pt x="662" y="0"/>
                  </a:moveTo>
                  <a:cubicBezTo>
                    <a:pt x="0" y="344"/>
                    <a:pt x="0" y="344"/>
                    <a:pt x="0" y="344"/>
                  </a:cubicBezTo>
                  <a:cubicBezTo>
                    <a:pt x="53" y="371"/>
                    <a:pt x="53" y="371"/>
                    <a:pt x="53" y="371"/>
                  </a:cubicBezTo>
                  <a:cubicBezTo>
                    <a:pt x="53" y="635"/>
                    <a:pt x="53" y="635"/>
                    <a:pt x="53" y="635"/>
                  </a:cubicBezTo>
                  <a:cubicBezTo>
                    <a:pt x="27" y="635"/>
                    <a:pt x="27" y="635"/>
                    <a:pt x="27" y="635"/>
                  </a:cubicBezTo>
                  <a:cubicBezTo>
                    <a:pt x="27" y="688"/>
                    <a:pt x="27" y="688"/>
                    <a:pt x="27" y="688"/>
                  </a:cubicBezTo>
                  <a:cubicBezTo>
                    <a:pt x="53" y="688"/>
                    <a:pt x="53" y="688"/>
                    <a:pt x="53" y="688"/>
                  </a:cubicBezTo>
                  <a:cubicBezTo>
                    <a:pt x="53" y="767"/>
                    <a:pt x="53" y="767"/>
                    <a:pt x="53" y="767"/>
                  </a:cubicBezTo>
                  <a:cubicBezTo>
                    <a:pt x="27" y="767"/>
                    <a:pt x="27" y="767"/>
                    <a:pt x="27" y="767"/>
                  </a:cubicBezTo>
                  <a:cubicBezTo>
                    <a:pt x="27" y="820"/>
                    <a:pt x="27" y="820"/>
                    <a:pt x="27" y="820"/>
                  </a:cubicBezTo>
                  <a:cubicBezTo>
                    <a:pt x="133" y="820"/>
                    <a:pt x="133" y="820"/>
                    <a:pt x="133" y="820"/>
                  </a:cubicBezTo>
                  <a:cubicBezTo>
                    <a:pt x="133" y="767"/>
                    <a:pt x="133" y="767"/>
                    <a:pt x="133" y="767"/>
                  </a:cubicBezTo>
                  <a:cubicBezTo>
                    <a:pt x="106" y="767"/>
                    <a:pt x="106" y="767"/>
                    <a:pt x="106" y="767"/>
                  </a:cubicBezTo>
                  <a:cubicBezTo>
                    <a:pt x="106" y="688"/>
                    <a:pt x="106" y="688"/>
                    <a:pt x="106" y="688"/>
                  </a:cubicBezTo>
                  <a:cubicBezTo>
                    <a:pt x="133" y="688"/>
                    <a:pt x="133" y="688"/>
                    <a:pt x="133" y="688"/>
                  </a:cubicBezTo>
                  <a:cubicBezTo>
                    <a:pt x="133" y="635"/>
                    <a:pt x="133" y="635"/>
                    <a:pt x="133" y="635"/>
                  </a:cubicBezTo>
                  <a:cubicBezTo>
                    <a:pt x="106" y="635"/>
                    <a:pt x="106" y="635"/>
                    <a:pt x="106" y="635"/>
                  </a:cubicBezTo>
                  <a:cubicBezTo>
                    <a:pt x="106" y="399"/>
                    <a:pt x="106" y="399"/>
                    <a:pt x="106" y="399"/>
                  </a:cubicBezTo>
                  <a:cubicBezTo>
                    <a:pt x="267" y="482"/>
                    <a:pt x="267" y="482"/>
                    <a:pt x="267" y="482"/>
                  </a:cubicBezTo>
                  <a:cubicBezTo>
                    <a:pt x="277" y="469"/>
                    <a:pt x="288" y="457"/>
                    <a:pt x="300" y="445"/>
                  </a:cubicBezTo>
                  <a:cubicBezTo>
                    <a:pt x="106" y="344"/>
                    <a:pt x="106" y="344"/>
                    <a:pt x="106" y="344"/>
                  </a:cubicBezTo>
                  <a:cubicBezTo>
                    <a:pt x="662" y="53"/>
                    <a:pt x="662" y="53"/>
                    <a:pt x="662" y="53"/>
                  </a:cubicBezTo>
                  <a:cubicBezTo>
                    <a:pt x="1217" y="344"/>
                    <a:pt x="1217" y="344"/>
                    <a:pt x="1217" y="344"/>
                  </a:cubicBezTo>
                  <a:cubicBezTo>
                    <a:pt x="1024" y="445"/>
                    <a:pt x="1024" y="445"/>
                    <a:pt x="1024" y="445"/>
                  </a:cubicBezTo>
                  <a:cubicBezTo>
                    <a:pt x="1035" y="457"/>
                    <a:pt x="1046" y="469"/>
                    <a:pt x="1057" y="482"/>
                  </a:cubicBezTo>
                  <a:cubicBezTo>
                    <a:pt x="1323" y="344"/>
                    <a:pt x="1323" y="344"/>
                    <a:pt x="1323" y="344"/>
                  </a:cubicBezTo>
                  <a:cubicBezTo>
                    <a:pt x="662" y="0"/>
                    <a:pt x="662" y="0"/>
                    <a:pt x="662" y="0"/>
                  </a:cubicBezTo>
                  <a:close/>
                  <a:moveTo>
                    <a:pt x="662" y="0"/>
                  </a:moveTo>
                  <a:cubicBezTo>
                    <a:pt x="662" y="0"/>
                    <a:pt x="662" y="0"/>
                    <a:pt x="662" y="0"/>
                  </a:cubicBezTo>
                </a:path>
              </a:pathLst>
            </a:custGeom>
            <a:solidFill>
              <a:schemeClr val="bg1">
                <a:alpha val="3000"/>
              </a:schemeClr>
            </a:solidFill>
            <a:ln>
              <a:noFill/>
            </a:ln>
          </p:spPr>
          <p:txBody>
            <a:bodyPr vert="horz" wrap="square" lIns="91440" tIns="45720" rIns="91440" bIns="45720" numCol="1" anchor="t" anchorCtr="0" compatLnSpc="1"/>
            <a:lstStyle/>
            <a:p>
              <a:endParaRPr lang="zh-CN" altLang="en-US"/>
            </a:p>
          </p:txBody>
        </p:sp>
      </p:grpSp>
      <p:cxnSp>
        <p:nvCxnSpPr>
          <p:cNvPr id="6" name="直接连接符 5"/>
          <p:cNvCxnSpPr/>
          <p:nvPr/>
        </p:nvCxnSpPr>
        <p:spPr>
          <a:xfrm flipV="1">
            <a:off x="1498324" y="3429000"/>
            <a:ext cx="0" cy="342900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25570" y="1216591"/>
            <a:ext cx="3937630"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政策文件解读</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6190390" y="1921126"/>
            <a:ext cx="4980682" cy="1089529"/>
          </a:xfrm>
          <a:prstGeom prst="rect">
            <a:avLst/>
          </a:prstGeom>
          <a:noFill/>
        </p:spPr>
        <p:txBody>
          <a:bodyPr wrap="square" rtlCol="0">
            <a:spAutoFit/>
          </a:bodyPr>
          <a:lstStyle/>
          <a:p>
            <a:pPr algn="just">
              <a:lnSpc>
                <a:spcPct val="120000"/>
              </a:lnSpc>
            </a:pPr>
            <a:r>
              <a:rPr lang="zh-CN" altLang="en-US" dirty="0" smtClean="0">
                <a:solidFill>
                  <a:schemeClr val="bg1"/>
                </a:solidFill>
                <a:latin typeface="微软雅黑 Light" panose="020B0502040204020203" pitchFamily="34" charset="-122"/>
                <a:ea typeface="微软雅黑 Light" panose="020B0502040204020203" pitchFamily="34" charset="-122"/>
              </a:rPr>
              <a:t>    新办企业免征</a:t>
            </a:r>
            <a:endParaRPr lang="en-US" altLang="zh-CN" dirty="0" smtClean="0">
              <a:solidFill>
                <a:schemeClr val="bg1"/>
              </a:solidFill>
              <a:latin typeface="微软雅黑 Light" panose="020B0502040204020203" pitchFamily="34" charset="-122"/>
              <a:ea typeface="微软雅黑 Light" panose="020B0502040204020203" pitchFamily="34" charset="-122"/>
            </a:endParaRPr>
          </a:p>
          <a:p>
            <a:pPr algn="just">
              <a:lnSpc>
                <a:spcPct val="120000"/>
              </a:lnSpc>
            </a:pPr>
            <a:r>
              <a:rPr lang="zh-CN" altLang="en-US" dirty="0" smtClean="0">
                <a:solidFill>
                  <a:schemeClr val="bg1"/>
                </a:solidFill>
                <a:latin typeface="微软雅黑 Light" panose="020B0502040204020203" pitchFamily="34" charset="-122"/>
                <a:ea typeface="微软雅黑 Light" panose="020B0502040204020203" pitchFamily="34" charset="-122"/>
              </a:rPr>
              <a:t>    残</a:t>
            </a:r>
            <a:r>
              <a:rPr lang="zh-CN" altLang="en-US" dirty="0">
                <a:solidFill>
                  <a:schemeClr val="bg1"/>
                </a:solidFill>
                <a:latin typeface="微软雅黑 Light" panose="020B0502040204020203" pitchFamily="34" charset="-122"/>
                <a:ea typeface="微软雅黑 Light" panose="020B0502040204020203" pitchFamily="34" charset="-122"/>
              </a:rPr>
              <a:t>保金</a:t>
            </a:r>
            <a:r>
              <a:rPr lang="zh-CN" altLang="en-US" dirty="0" smtClean="0">
                <a:solidFill>
                  <a:schemeClr val="bg1"/>
                </a:solidFill>
                <a:latin typeface="微软雅黑 Light" panose="020B0502040204020203" pitchFamily="34" charset="-122"/>
                <a:ea typeface="微软雅黑 Light" panose="020B0502040204020203" pitchFamily="34" charset="-122"/>
              </a:rPr>
              <a:t>征收上限</a:t>
            </a:r>
            <a:endParaRPr lang="en-US" altLang="zh-CN" dirty="0" smtClean="0">
              <a:solidFill>
                <a:schemeClr val="bg1"/>
              </a:solidFill>
              <a:latin typeface="微软雅黑 Light" panose="020B0502040204020203" pitchFamily="34" charset="-122"/>
              <a:ea typeface="微软雅黑 Light" panose="020B0502040204020203" pitchFamily="34" charset="-122"/>
            </a:endParaRPr>
          </a:p>
          <a:p>
            <a:pPr algn="just">
              <a:lnSpc>
                <a:spcPct val="120000"/>
              </a:lnSpc>
            </a:pPr>
            <a:r>
              <a:rPr lang="zh-CN" altLang="en-US" dirty="0" smtClean="0">
                <a:solidFill>
                  <a:schemeClr val="bg1"/>
                </a:solidFill>
                <a:latin typeface="微软雅黑 Light" panose="020B0502040204020203" pitchFamily="34" charset="-122"/>
                <a:ea typeface="微软雅黑 Light" panose="020B0502040204020203" pitchFamily="34" charset="-122"/>
              </a:rPr>
              <a:t>    特殊情况可申请缓缴、减缴、免缴</a:t>
            </a:r>
            <a:endParaRPr lang="en-US" altLang="zh-CN" dirty="0" smtClean="0">
              <a:solidFill>
                <a:schemeClr val="bg1"/>
              </a:solidFill>
              <a:latin typeface="微软雅黑 Light" panose="020B0502040204020203" pitchFamily="34" charset="-122"/>
              <a:ea typeface="微软雅黑 Light" panose="020B0502040204020203" pitchFamily="34" charset="-122"/>
            </a:endParaRPr>
          </a:p>
        </p:txBody>
      </p:sp>
      <p:cxnSp>
        <p:nvCxnSpPr>
          <p:cNvPr id="135" name="直接连接符 134"/>
          <p:cNvCxnSpPr/>
          <p:nvPr/>
        </p:nvCxnSpPr>
        <p:spPr>
          <a:xfrm flipV="1">
            <a:off x="888374" y="4875906"/>
            <a:ext cx="0" cy="1989083"/>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6556427" y="5143500"/>
            <a:ext cx="0" cy="171450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7636365" y="4875906"/>
            <a:ext cx="0" cy="1982096"/>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V="1">
            <a:off x="8382600" y="4477407"/>
            <a:ext cx="0" cy="238059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9833028" y="5463540"/>
            <a:ext cx="7885" cy="139446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flipV="1">
            <a:off x="11013097" y="5056632"/>
            <a:ext cx="12375" cy="180137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6499982" y="1801366"/>
            <a:ext cx="2542417" cy="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248294" y="5791200"/>
            <a:ext cx="0" cy="107379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flipV="1">
            <a:off x="11839950" y="5791200"/>
            <a:ext cx="7330" cy="106680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Arial Black"/>
        <a:ea typeface="微软雅黑"/>
        <a:cs typeface=""/>
      </a:majorFont>
      <a:minorFont>
        <a:latin typeface="Arial Rounded MT Bold"/>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1985</Words>
  <Application>WPS 演示</Application>
  <PresentationFormat>宽屏</PresentationFormat>
  <Paragraphs>192</Paragraphs>
  <Slides>25</Slides>
  <Notes>24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Arial</vt:lpstr>
      <vt:lpstr>宋体</vt:lpstr>
      <vt:lpstr>Wingdings</vt:lpstr>
      <vt:lpstr>微软雅黑</vt:lpstr>
      <vt:lpstr>方正小标宋简体</vt:lpstr>
      <vt:lpstr>微软雅黑 Light</vt:lpstr>
      <vt:lpstr>Open Sans</vt:lpstr>
      <vt:lpstr>Open Sans</vt:lpstr>
      <vt:lpstr>等线</vt:lpstr>
      <vt:lpstr>黑体</vt:lpstr>
      <vt:lpstr>Segoe Print</vt:lpstr>
      <vt:lpstr>Arial Black</vt:lpstr>
      <vt:lpstr>微软雅黑 Light</vt:lpstr>
      <vt:lpstr>Arial Rounded MT Bold</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肖小乾</dc:creator>
  <cp:lastModifiedBy>高勇</cp:lastModifiedBy>
  <cp:revision>199</cp:revision>
  <dcterms:created xsi:type="dcterms:W3CDTF">2016-05-06T07:31:00Z</dcterms:created>
  <dcterms:modified xsi:type="dcterms:W3CDTF">2019-07-11T08:09:02Z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2052-10.8.0.5838</vt:lpwstr>
  </property>
</Properties>
</file>